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91" r:id="rId2"/>
    <p:sldId id="305" r:id="rId3"/>
    <p:sldId id="324" r:id="rId4"/>
    <p:sldId id="325" r:id="rId5"/>
    <p:sldId id="326" r:id="rId6"/>
    <p:sldId id="327" r:id="rId7"/>
    <p:sldId id="328" r:id="rId8"/>
    <p:sldId id="294" r:id="rId9"/>
    <p:sldId id="331" r:id="rId10"/>
    <p:sldId id="316" r:id="rId11"/>
    <p:sldId id="329" r:id="rId12"/>
    <p:sldId id="306" r:id="rId13"/>
    <p:sldId id="307" r:id="rId14"/>
    <p:sldId id="309" r:id="rId15"/>
    <p:sldId id="322" r:id="rId16"/>
    <p:sldId id="320" r:id="rId17"/>
    <p:sldId id="321" r:id="rId18"/>
    <p:sldId id="267" r:id="rId19"/>
    <p:sldId id="282" r:id="rId20"/>
    <p:sldId id="323" r:id="rId21"/>
    <p:sldId id="268" r:id="rId22"/>
    <p:sldId id="274" r:id="rId23"/>
    <p:sldId id="303" r:id="rId24"/>
    <p:sldId id="304" r:id="rId25"/>
    <p:sldId id="288" r:id="rId26"/>
    <p:sldId id="330" r:id="rId27"/>
    <p:sldId id="313" r:id="rId28"/>
    <p:sldId id="285" r:id="rId29"/>
    <p:sldId id="286" r:id="rId30"/>
    <p:sldId id="314" r:id="rId31"/>
    <p:sldId id="315" r:id="rId32"/>
    <p:sldId id="276" r:id="rId33"/>
    <p:sldId id="277" r:id="rId34"/>
    <p:sldId id="332" r:id="rId35"/>
    <p:sldId id="293" r:id="rId3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C53"/>
    <a:srgbClr val="C4DBE8"/>
    <a:srgbClr val="97B32C"/>
    <a:srgbClr val="E8E8E8"/>
    <a:srgbClr val="CADBE4"/>
    <a:srgbClr val="526D7F"/>
    <a:srgbClr val="CCDDE6"/>
    <a:srgbClr val="3154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3" autoAdjust="0"/>
    <p:restoredTop sz="83139" autoAdjust="0"/>
  </p:normalViewPr>
  <p:slideViewPr>
    <p:cSldViewPr>
      <p:cViewPr>
        <p:scale>
          <a:sx n="100" d="100"/>
          <a:sy n="100" d="100"/>
        </p:scale>
        <p:origin x="-127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2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Office_Excel_Worksheet13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2090199303252018"/>
          <c:y val="0.15153125000000081"/>
          <c:w val="0.83392693470566759"/>
          <c:h val="0.8167657480314960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 Saving Ratio</c:v>
                </c:pt>
              </c:strCache>
            </c:strRef>
          </c:tx>
          <c:marker>
            <c:symbol val="none"/>
          </c:marker>
          <c:cat>
            <c:numRef>
              <c:f>Sheet1!$A$2:$A$47</c:f>
              <c:numCache>
                <c:formatCode>General</c:formatCode>
                <c:ptCount val="46"/>
                <c:pt idx="0">
                  <c:v>1964</c:v>
                </c:pt>
                <c:pt idx="1">
                  <c:v>1965</c:v>
                </c:pt>
                <c:pt idx="2">
                  <c:v>1966</c:v>
                </c:pt>
                <c:pt idx="3">
                  <c:v>1967</c:v>
                </c:pt>
                <c:pt idx="4">
                  <c:v>1968</c:v>
                </c:pt>
                <c:pt idx="5">
                  <c:v>1969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</c:numCache>
            </c:numRef>
          </c:cat>
          <c:val>
            <c:numRef>
              <c:f>Sheet1!$B$2:$B$47</c:f>
              <c:numCache>
                <c:formatCode>General</c:formatCode>
                <c:ptCount val="46"/>
                <c:pt idx="0">
                  <c:v>6.5000000000000113E-2</c:v>
                </c:pt>
                <c:pt idx="1">
                  <c:v>6.8000000000000033E-2</c:v>
                </c:pt>
                <c:pt idx="2">
                  <c:v>7.1000000000000021E-2</c:v>
                </c:pt>
                <c:pt idx="3">
                  <c:v>6.4000000000000168E-2</c:v>
                </c:pt>
                <c:pt idx="4">
                  <c:v>5.6000000000000022E-2</c:v>
                </c:pt>
                <c:pt idx="5">
                  <c:v>5.7000000000000134E-2</c:v>
                </c:pt>
                <c:pt idx="6">
                  <c:v>6.6000000000000003E-2</c:v>
                </c:pt>
                <c:pt idx="7">
                  <c:v>5.0000000000000065E-2</c:v>
                </c:pt>
                <c:pt idx="8">
                  <c:v>7.3000000000000093E-2</c:v>
                </c:pt>
                <c:pt idx="9">
                  <c:v>8.2000000000000045E-2</c:v>
                </c:pt>
                <c:pt idx="10">
                  <c:v>8.4000000000000227E-2</c:v>
                </c:pt>
                <c:pt idx="11">
                  <c:v>9.2000000000000026E-2</c:v>
                </c:pt>
                <c:pt idx="12">
                  <c:v>8.7000000000000022E-2</c:v>
                </c:pt>
                <c:pt idx="13">
                  <c:v>7.6000000000000109E-2</c:v>
                </c:pt>
                <c:pt idx="14">
                  <c:v>9.4000000000000222E-2</c:v>
                </c:pt>
                <c:pt idx="15">
                  <c:v>0.10900000000000012</c:v>
                </c:pt>
                <c:pt idx="16">
                  <c:v>0.12300000000000012</c:v>
                </c:pt>
                <c:pt idx="17">
                  <c:v>0.12000000000000002</c:v>
                </c:pt>
                <c:pt idx="18">
                  <c:v>0.10800000000000012</c:v>
                </c:pt>
                <c:pt idx="19">
                  <c:v>9.0000000000000066E-2</c:v>
                </c:pt>
                <c:pt idx="20">
                  <c:v>0.10199999999999998</c:v>
                </c:pt>
                <c:pt idx="21">
                  <c:v>9.7000000000000045E-2</c:v>
                </c:pt>
                <c:pt idx="22">
                  <c:v>8.1000000000000044E-2</c:v>
                </c:pt>
                <c:pt idx="23">
                  <c:v>5.4000000000000166E-2</c:v>
                </c:pt>
                <c:pt idx="24">
                  <c:v>3.9000000000000069E-2</c:v>
                </c:pt>
                <c:pt idx="25">
                  <c:v>5.7000000000000134E-2</c:v>
                </c:pt>
                <c:pt idx="26">
                  <c:v>8.1000000000000044E-2</c:v>
                </c:pt>
                <c:pt idx="27">
                  <c:v>0.10300000000000002</c:v>
                </c:pt>
                <c:pt idx="28">
                  <c:v>0.11699999999999999</c:v>
                </c:pt>
                <c:pt idx="29">
                  <c:v>0.10800000000000012</c:v>
                </c:pt>
                <c:pt idx="30">
                  <c:v>9.3000000000000277E-2</c:v>
                </c:pt>
                <c:pt idx="31">
                  <c:v>0.10300000000000002</c:v>
                </c:pt>
                <c:pt idx="32">
                  <c:v>9.4000000000000222E-2</c:v>
                </c:pt>
                <c:pt idx="33">
                  <c:v>9.6000000000000127E-2</c:v>
                </c:pt>
                <c:pt idx="34">
                  <c:v>7.4000000000000177E-2</c:v>
                </c:pt>
                <c:pt idx="35">
                  <c:v>5.2000000000000157E-2</c:v>
                </c:pt>
                <c:pt idx="36">
                  <c:v>4.7000000000000132E-2</c:v>
                </c:pt>
                <c:pt idx="37">
                  <c:v>6.0000000000000081E-2</c:v>
                </c:pt>
                <c:pt idx="38">
                  <c:v>4.8000000000000063E-2</c:v>
                </c:pt>
                <c:pt idx="39">
                  <c:v>5.1000000000000004E-2</c:v>
                </c:pt>
                <c:pt idx="40">
                  <c:v>3.7000000000000172E-2</c:v>
                </c:pt>
                <c:pt idx="41">
                  <c:v>3.9000000000000069E-2</c:v>
                </c:pt>
                <c:pt idx="42">
                  <c:v>2.9000000000000026E-2</c:v>
                </c:pt>
                <c:pt idx="43">
                  <c:v>2.2000000000000047E-2</c:v>
                </c:pt>
                <c:pt idx="44">
                  <c:v>1.4999999999999998E-2</c:v>
                </c:pt>
                <c:pt idx="45">
                  <c:v>7.0000000000000034E-2</c:v>
                </c:pt>
              </c:numCache>
            </c:numRef>
          </c:val>
        </c:ser>
        <c:marker val="1"/>
        <c:axId val="64952576"/>
        <c:axId val="64962560"/>
      </c:lineChart>
      <c:catAx>
        <c:axId val="64952576"/>
        <c:scaling>
          <c:orientation val="minMax"/>
        </c:scaling>
        <c:axPos val="b"/>
        <c:numFmt formatCode="General" sourceLinked="1"/>
        <c:tickLblPos val="nextTo"/>
        <c:crossAx val="64962560"/>
        <c:crosses val="autoZero"/>
        <c:auto val="1"/>
        <c:lblAlgn val="ctr"/>
        <c:lblOffset val="100"/>
      </c:catAx>
      <c:valAx>
        <c:axId val="64962560"/>
        <c:scaling>
          <c:orientation val="minMax"/>
        </c:scaling>
        <c:axPos val="l"/>
        <c:majorGridlines/>
        <c:numFmt formatCode="0%" sourceLinked="0"/>
        <c:tickLblPos val="nextTo"/>
        <c:crossAx val="649525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-4.6800000000000114E-5</c:v>
                </c:pt>
                <c:pt idx="1">
                  <c:v>0.21498980000000151</c:v>
                </c:pt>
                <c:pt idx="2">
                  <c:v>0.3702878000000025</c:v>
                </c:pt>
                <c:pt idx="3">
                  <c:v>0.37695760000000267</c:v>
                </c:pt>
                <c:pt idx="4">
                  <c:v>0.46419919999999998</c:v>
                </c:pt>
                <c:pt idx="5">
                  <c:v>0.5546335999999995</c:v>
                </c:pt>
                <c:pt idx="6">
                  <c:v>0.55049990000000004</c:v>
                </c:pt>
                <c:pt idx="7">
                  <c:v>0.54686649999999959</c:v>
                </c:pt>
                <c:pt idx="8">
                  <c:v>0.51125549999999997</c:v>
                </c:pt>
                <c:pt idx="9">
                  <c:v>0.6410457000000066</c:v>
                </c:pt>
                <c:pt idx="10">
                  <c:v>0.61622200000000005</c:v>
                </c:pt>
                <c:pt idx="11">
                  <c:v>0.36588240000000455</c:v>
                </c:pt>
              </c:numCache>
            </c:numRef>
          </c:val>
        </c:ser>
        <c:axId val="68219648"/>
        <c:axId val="68221568"/>
      </c:barChart>
      <c:catAx>
        <c:axId val="68219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Age Group</a:t>
                </a:r>
              </a:p>
            </c:rich>
          </c:tx>
          <c:layout/>
          <c:spPr>
            <a:noFill/>
            <a:ln w="25132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8221568"/>
        <c:crosses val="autoZero"/>
        <c:auto val="1"/>
        <c:lblAlgn val="ctr"/>
        <c:lblOffset val="100"/>
      </c:catAx>
      <c:valAx>
        <c:axId val="6822156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Median Saving Rate</a:t>
                </a:r>
              </a:p>
            </c:rich>
          </c:tx>
          <c:layout/>
          <c:spPr>
            <a:noFill/>
            <a:ln w="25132">
              <a:noFill/>
            </a:ln>
          </c:spPr>
        </c:title>
        <c:numFmt formatCode="0%" sourceLinked="1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821964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Sheet1!$A$2:$A$11</c:f>
              <c:strCache>
                <c:ptCount val="10"/>
                <c:pt idx="0">
                  <c:v>Poorest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Richest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-3.3672000000000285E-3</c:v>
                </c:pt>
                <c:pt idx="1">
                  <c:v>7.8000000000000974E-5</c:v>
                </c:pt>
                <c:pt idx="2">
                  <c:v>0</c:v>
                </c:pt>
                <c:pt idx="3">
                  <c:v>-4.9930000000000623E-4</c:v>
                </c:pt>
                <c:pt idx="4">
                  <c:v>5.078700000000054E-3</c:v>
                </c:pt>
                <c:pt idx="5">
                  <c:v>2.4334999999999999E-3</c:v>
                </c:pt>
                <c:pt idx="6">
                  <c:v>1.3583300000000001E-2</c:v>
                </c:pt>
                <c:pt idx="7">
                  <c:v>1.8600700000000157E-2</c:v>
                </c:pt>
                <c:pt idx="8">
                  <c:v>1.6610099999999999E-2</c:v>
                </c:pt>
                <c:pt idx="9">
                  <c:v>3.5139200000000002E-2</c:v>
                </c:pt>
              </c:numCache>
            </c:numRef>
          </c:val>
        </c:ser>
        <c:axId val="68335872"/>
        <c:axId val="68424064"/>
      </c:barChart>
      <c:catAx>
        <c:axId val="68335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Income Decile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8424064"/>
        <c:crosses val="autoZero"/>
        <c:auto val="1"/>
        <c:lblAlgn val="ctr"/>
        <c:lblOffset val="100"/>
      </c:catAx>
      <c:valAx>
        <c:axId val="6842406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Median Saving Rate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0.0%" sourceLinked="1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833587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88806920979536"/>
          <c:y val="3.8909200631156854E-2"/>
          <c:w val="0.86655620110592957"/>
          <c:h val="0.7577804377564999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Outright (2000), Outright (2005)</c:v>
                </c:pt>
                <c:pt idx="1">
                  <c:v>Mortgage (2000), Mortgage (2005)</c:v>
                </c:pt>
                <c:pt idx="2">
                  <c:v>Renter (2000),            Renter (2005)</c:v>
                </c:pt>
                <c:pt idx="3">
                  <c:v>Mortgage (2000), Outright (2005)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1.7285700000000001E-2</c:v>
                </c:pt>
                <c:pt idx="1">
                  <c:v>1.2971E-2</c:v>
                </c:pt>
                <c:pt idx="2">
                  <c:v>-4.8600000000000023E-5</c:v>
                </c:pt>
                <c:pt idx="3">
                  <c:v>5.7529499999999997E-2</c:v>
                </c:pt>
              </c:numCache>
            </c:numRef>
          </c:val>
        </c:ser>
        <c:axId val="68017536"/>
        <c:axId val="68339200"/>
      </c:barChart>
      <c:catAx>
        <c:axId val="68017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Housing Tenure 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8339200"/>
        <c:crosses val="autoZero"/>
        <c:auto val="1"/>
        <c:lblAlgn val="ctr"/>
        <c:lblOffset val="100"/>
      </c:catAx>
      <c:valAx>
        <c:axId val="6833920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Median Saving Rate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0%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8017536"/>
        <c:crosses val="autoZero"/>
        <c:crossBetween val="between"/>
      </c:valAx>
      <c:spPr>
        <a:noFill/>
        <a:ln w="25133">
          <a:noFill/>
        </a:ln>
      </c:spPr>
    </c:plotArea>
    <c:plotVisOnly val="1"/>
    <c:dispBlanksAs val="gap"/>
  </c:chart>
  <c:spPr>
    <a:ln>
      <a:noFill/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4897200349956274"/>
          <c:y val="5.1994125734283213E-2"/>
          <c:w val="0.82556503353748056"/>
          <c:h val="0.7429030746156812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No Pension (2000), No Pension (2005)</c:v>
                </c:pt>
                <c:pt idx="1">
                  <c:v>Pension (2000), Pension (2005)</c:v>
                </c:pt>
                <c:pt idx="2">
                  <c:v>Pension (2000),                   No Pension (2005)</c:v>
                </c:pt>
                <c:pt idx="3">
                  <c:v>No Pension (2000),      Pension (2005)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-4.9060000000000119E-4</c:v>
                </c:pt>
                <c:pt idx="1">
                  <c:v>1.6029700000000001E-2</c:v>
                </c:pt>
                <c:pt idx="2">
                  <c:v>3.0617400000000006E-2</c:v>
                </c:pt>
                <c:pt idx="3">
                  <c:v>-3.1445000000000067E-3</c:v>
                </c:pt>
              </c:numCache>
            </c:numRef>
          </c:val>
        </c:ser>
        <c:axId val="68674688"/>
        <c:axId val="68676608"/>
      </c:barChart>
      <c:catAx>
        <c:axId val="68674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 smtClean="0"/>
                  <a:t>Pension Payments</a:t>
                </a:r>
                <a:endParaRPr lang="en-GB" sz="1400" dirty="0"/>
              </a:p>
            </c:rich>
          </c:tx>
          <c:layout>
            <c:manualLayout>
              <c:xMode val="edge"/>
              <c:yMode val="edge"/>
              <c:x val="0.4501707310857988"/>
              <c:y val="0.93732212891535127"/>
            </c:manualLayout>
          </c:layout>
          <c:spPr>
            <a:noFill/>
            <a:ln w="25177">
              <a:noFill/>
            </a:ln>
          </c:spPr>
        </c:title>
        <c:numFmt formatCode="General" sourceLinked="1"/>
        <c:tickLblPos val="low"/>
        <c:txPr>
          <a:bodyPr rot="0" vert="horz"/>
          <a:lstStyle/>
          <a:p>
            <a:pPr>
              <a:defRPr lang="en-US" sz="1500"/>
            </a:pPr>
            <a:endParaRPr lang="en-US"/>
          </a:p>
        </c:txPr>
        <c:crossAx val="68676608"/>
        <c:crosses val="autoZero"/>
        <c:auto val="1"/>
        <c:lblAlgn val="ctr"/>
        <c:lblOffset val="100"/>
      </c:catAx>
      <c:valAx>
        <c:axId val="6867660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Median Saving Rate</a:t>
                </a:r>
              </a:p>
            </c:rich>
          </c:tx>
          <c:layout/>
          <c:spPr>
            <a:noFill/>
            <a:ln w="25177">
              <a:noFill/>
            </a:ln>
          </c:spPr>
        </c:title>
        <c:numFmt formatCode="0.0%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867468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2090199303252018"/>
          <c:y val="5.7781250000000034E-2"/>
          <c:w val="0.83392693470566759"/>
          <c:h val="0.8175428149606299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Household Saving Ratio</c:v>
                </c:pt>
              </c:strCache>
            </c:strRef>
          </c:tx>
          <c:marker>
            <c:symbol val="none"/>
          </c:marker>
          <c:cat>
            <c:numRef>
              <c:f>Sheet1!$A$2:$A$43</c:f>
              <c:numCache>
                <c:formatCode>General</c:formatCode>
                <c:ptCount val="42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2001</c:v>
                </c:pt>
                <c:pt idx="5">
                  <c:v>2001</c:v>
                </c:pt>
                <c:pt idx="6">
                  <c:v>2001</c:v>
                </c:pt>
                <c:pt idx="7">
                  <c:v>2001</c:v>
                </c:pt>
                <c:pt idx="8">
                  <c:v>2002</c:v>
                </c:pt>
                <c:pt idx="9">
                  <c:v>2002</c:v>
                </c:pt>
                <c:pt idx="10">
                  <c:v>2002</c:v>
                </c:pt>
                <c:pt idx="11">
                  <c:v>2002</c:v>
                </c:pt>
                <c:pt idx="12">
                  <c:v>2003</c:v>
                </c:pt>
                <c:pt idx="13">
                  <c:v>2003</c:v>
                </c:pt>
                <c:pt idx="14">
                  <c:v>2003</c:v>
                </c:pt>
                <c:pt idx="15">
                  <c:v>2003</c:v>
                </c:pt>
                <c:pt idx="16">
                  <c:v>2004</c:v>
                </c:pt>
                <c:pt idx="17">
                  <c:v>2004</c:v>
                </c:pt>
                <c:pt idx="18">
                  <c:v>2004</c:v>
                </c:pt>
                <c:pt idx="19">
                  <c:v>2004</c:v>
                </c:pt>
                <c:pt idx="20">
                  <c:v>2005</c:v>
                </c:pt>
                <c:pt idx="21">
                  <c:v>2005</c:v>
                </c:pt>
                <c:pt idx="22">
                  <c:v>2005</c:v>
                </c:pt>
                <c:pt idx="23">
                  <c:v>2005</c:v>
                </c:pt>
                <c:pt idx="24">
                  <c:v>2006</c:v>
                </c:pt>
                <c:pt idx="25">
                  <c:v>2006</c:v>
                </c:pt>
                <c:pt idx="26">
                  <c:v>2006</c:v>
                </c:pt>
                <c:pt idx="27">
                  <c:v>2006</c:v>
                </c:pt>
                <c:pt idx="28">
                  <c:v>2007</c:v>
                </c:pt>
                <c:pt idx="29">
                  <c:v>2007</c:v>
                </c:pt>
                <c:pt idx="30">
                  <c:v>2007</c:v>
                </c:pt>
                <c:pt idx="31">
                  <c:v>2007</c:v>
                </c:pt>
                <c:pt idx="32">
                  <c:v>2008</c:v>
                </c:pt>
                <c:pt idx="33">
                  <c:v>2008</c:v>
                </c:pt>
                <c:pt idx="34">
                  <c:v>2008</c:v>
                </c:pt>
                <c:pt idx="35">
                  <c:v>2008</c:v>
                </c:pt>
                <c:pt idx="36">
                  <c:v>2009</c:v>
                </c:pt>
                <c:pt idx="37">
                  <c:v>2009</c:v>
                </c:pt>
                <c:pt idx="38">
                  <c:v>2009</c:v>
                </c:pt>
                <c:pt idx="39">
                  <c:v>2009</c:v>
                </c:pt>
                <c:pt idx="40">
                  <c:v>2010</c:v>
                </c:pt>
                <c:pt idx="41">
                  <c:v>2010</c:v>
                </c:pt>
              </c:numCache>
            </c:numRef>
          </c:cat>
          <c:val>
            <c:numRef>
              <c:f>Sheet1!$B$2:$B$43</c:f>
              <c:numCache>
                <c:formatCode>General</c:formatCode>
                <c:ptCount val="42"/>
                <c:pt idx="0">
                  <c:v>4.2000000000000023E-2</c:v>
                </c:pt>
                <c:pt idx="1">
                  <c:v>3.6000000000000011E-2</c:v>
                </c:pt>
                <c:pt idx="2">
                  <c:v>5.1000000000000004E-2</c:v>
                </c:pt>
                <c:pt idx="3">
                  <c:v>5.8000000000000003E-2</c:v>
                </c:pt>
                <c:pt idx="4">
                  <c:v>6.9000000000000034E-2</c:v>
                </c:pt>
                <c:pt idx="5">
                  <c:v>6.0000000000000032E-2</c:v>
                </c:pt>
                <c:pt idx="6">
                  <c:v>5.8000000000000003E-2</c:v>
                </c:pt>
                <c:pt idx="7">
                  <c:v>5.5000000000000014E-2</c:v>
                </c:pt>
                <c:pt idx="8">
                  <c:v>5.2000000000000032E-2</c:v>
                </c:pt>
                <c:pt idx="9">
                  <c:v>4.7000000000000014E-2</c:v>
                </c:pt>
                <c:pt idx="10">
                  <c:v>4.8000000000000001E-2</c:v>
                </c:pt>
                <c:pt idx="11">
                  <c:v>4.5000000000000012E-2</c:v>
                </c:pt>
                <c:pt idx="12">
                  <c:v>5.4000000000000034E-2</c:v>
                </c:pt>
                <c:pt idx="13">
                  <c:v>4.7000000000000014E-2</c:v>
                </c:pt>
                <c:pt idx="14">
                  <c:v>4.7000000000000014E-2</c:v>
                </c:pt>
                <c:pt idx="15">
                  <c:v>5.7000000000000023E-2</c:v>
                </c:pt>
                <c:pt idx="16">
                  <c:v>3.9000000000000014E-2</c:v>
                </c:pt>
                <c:pt idx="17">
                  <c:v>3.9000000000000014E-2</c:v>
                </c:pt>
                <c:pt idx="18">
                  <c:v>3.7000000000000012E-2</c:v>
                </c:pt>
                <c:pt idx="19">
                  <c:v>3.3000000000000002E-2</c:v>
                </c:pt>
                <c:pt idx="20">
                  <c:v>4.0000000000000022E-2</c:v>
                </c:pt>
                <c:pt idx="21">
                  <c:v>3.7000000000000012E-2</c:v>
                </c:pt>
                <c:pt idx="22">
                  <c:v>4.0000000000000022E-2</c:v>
                </c:pt>
                <c:pt idx="23">
                  <c:v>4.1000000000000002E-2</c:v>
                </c:pt>
                <c:pt idx="24">
                  <c:v>4.0000000000000022E-2</c:v>
                </c:pt>
                <c:pt idx="25">
                  <c:v>2.7000000000000024E-2</c:v>
                </c:pt>
                <c:pt idx="26">
                  <c:v>3.1000000000000017E-2</c:v>
                </c:pt>
                <c:pt idx="27">
                  <c:v>1.8000000000000016E-2</c:v>
                </c:pt>
                <c:pt idx="28">
                  <c:v>1.3000000000000001E-2</c:v>
                </c:pt>
                <c:pt idx="29">
                  <c:v>2.2000000000000016E-2</c:v>
                </c:pt>
                <c:pt idx="30">
                  <c:v>2.7000000000000024E-2</c:v>
                </c:pt>
                <c:pt idx="31">
                  <c:v>2.4E-2</c:v>
                </c:pt>
                <c:pt idx="32">
                  <c:v>-9.0000000000000028E-3</c:v>
                </c:pt>
                <c:pt idx="33">
                  <c:v>2.1000000000000012E-2</c:v>
                </c:pt>
                <c:pt idx="34">
                  <c:v>1.4999999999999998E-2</c:v>
                </c:pt>
                <c:pt idx="35">
                  <c:v>5.3000000000000012E-2</c:v>
                </c:pt>
                <c:pt idx="36">
                  <c:v>3.4000000000000002E-2</c:v>
                </c:pt>
                <c:pt idx="37">
                  <c:v>7.6999999999999999E-2</c:v>
                </c:pt>
                <c:pt idx="38">
                  <c:v>7.6999999999999999E-2</c:v>
                </c:pt>
                <c:pt idx="39">
                  <c:v>6.1000000000000013E-2</c:v>
                </c:pt>
                <c:pt idx="40">
                  <c:v>5.5000000000000014E-2</c:v>
                </c:pt>
                <c:pt idx="41">
                  <c:v>3.2000000000000028E-2</c:v>
                </c:pt>
              </c:numCache>
            </c:numRef>
          </c:val>
        </c:ser>
        <c:marker val="1"/>
        <c:axId val="65007616"/>
        <c:axId val="65009152"/>
      </c:lineChart>
      <c:catAx>
        <c:axId val="6500761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65009152"/>
        <c:crosses val="autoZero"/>
        <c:auto val="1"/>
        <c:lblAlgn val="ctr"/>
        <c:lblOffset val="100"/>
        <c:tickLblSkip val="4"/>
      </c:catAx>
      <c:valAx>
        <c:axId val="65009152"/>
        <c:scaling>
          <c:orientation val="minMax"/>
        </c:scaling>
        <c:axPos val="l"/>
        <c:majorGridlines/>
        <c:numFmt formatCode="0.0%" sourceLinked="0"/>
        <c:tickLblPos val="nextTo"/>
        <c:crossAx val="65007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6575057972122518E-2"/>
          <c:y val="4.2413767832714541E-2"/>
          <c:w val="0.85791822745457891"/>
          <c:h val="0.69583052859386663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HSR (Nat. Acc.)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</c:numCache>
            </c:numRef>
          </c:cat>
          <c:val>
            <c:numRef>
              <c:f>Sheet1!$C$2:$C$35</c:f>
              <c:numCache>
                <c:formatCode>0%</c:formatCode>
                <c:ptCount val="34"/>
                <c:pt idx="0">
                  <c:v>8.4000000000000047E-2</c:v>
                </c:pt>
                <c:pt idx="1">
                  <c:v>9.2000000000000026E-2</c:v>
                </c:pt>
                <c:pt idx="2">
                  <c:v>8.7000000000000022E-2</c:v>
                </c:pt>
                <c:pt idx="3">
                  <c:v>7.5999999999999998E-2</c:v>
                </c:pt>
                <c:pt idx="4">
                  <c:v>9.4000000000000028E-2</c:v>
                </c:pt>
                <c:pt idx="5">
                  <c:v>0.10900000000000006</c:v>
                </c:pt>
                <c:pt idx="6">
                  <c:v>0.12300000000000007</c:v>
                </c:pt>
                <c:pt idx="7">
                  <c:v>0.12000000000000002</c:v>
                </c:pt>
                <c:pt idx="8">
                  <c:v>0.10800000000000007</c:v>
                </c:pt>
                <c:pt idx="9">
                  <c:v>9.0000000000000024E-2</c:v>
                </c:pt>
                <c:pt idx="10">
                  <c:v>0.10199999999999998</c:v>
                </c:pt>
                <c:pt idx="11">
                  <c:v>9.7000000000000045E-2</c:v>
                </c:pt>
                <c:pt idx="12">
                  <c:v>8.1000000000000003E-2</c:v>
                </c:pt>
                <c:pt idx="13">
                  <c:v>5.4000000000000034E-2</c:v>
                </c:pt>
                <c:pt idx="14">
                  <c:v>3.9000000000000014E-2</c:v>
                </c:pt>
                <c:pt idx="15">
                  <c:v>5.7000000000000023E-2</c:v>
                </c:pt>
                <c:pt idx="16">
                  <c:v>8.1000000000000003E-2</c:v>
                </c:pt>
                <c:pt idx="17">
                  <c:v>0.10300000000000002</c:v>
                </c:pt>
                <c:pt idx="18">
                  <c:v>0.11699999999999998</c:v>
                </c:pt>
                <c:pt idx="19">
                  <c:v>0.10800000000000007</c:v>
                </c:pt>
                <c:pt idx="20">
                  <c:v>9.3000000000000083E-2</c:v>
                </c:pt>
                <c:pt idx="21">
                  <c:v>0.10300000000000002</c:v>
                </c:pt>
                <c:pt idx="22">
                  <c:v>9.4000000000000028E-2</c:v>
                </c:pt>
                <c:pt idx="23">
                  <c:v>9.6000000000000002E-2</c:v>
                </c:pt>
                <c:pt idx="24">
                  <c:v>7.4000000000000024E-2</c:v>
                </c:pt>
                <c:pt idx="25">
                  <c:v>5.2000000000000032E-2</c:v>
                </c:pt>
                <c:pt idx="26">
                  <c:v>4.7000000000000014E-2</c:v>
                </c:pt>
                <c:pt idx="27">
                  <c:v>6.0000000000000032E-2</c:v>
                </c:pt>
                <c:pt idx="28">
                  <c:v>4.8000000000000001E-2</c:v>
                </c:pt>
                <c:pt idx="29">
                  <c:v>5.1000000000000004E-2</c:v>
                </c:pt>
                <c:pt idx="30">
                  <c:v>3.7000000000000012E-2</c:v>
                </c:pt>
                <c:pt idx="31">
                  <c:v>3.9000000000000014E-2</c:v>
                </c:pt>
                <c:pt idx="32">
                  <c:v>2.8999999999999998E-2</c:v>
                </c:pt>
                <c:pt idx="33">
                  <c:v>2.2000000000000016E-2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Expenditure and Food Survey</c:v>
                </c:pt>
              </c:strCache>
            </c:strRef>
          </c:tx>
          <c:spPr>
            <a:ln>
              <a:solidFill>
                <a:srgbClr val="003306"/>
              </a:solidFill>
            </a:ln>
          </c:spPr>
          <c:marker>
            <c:symbol val="none"/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4.8028000000000001E-2</c:v>
                </c:pt>
                <c:pt idx="1">
                  <c:v>2.5689400000000012E-2</c:v>
                </c:pt>
                <c:pt idx="2">
                  <c:v>2.1652400000000002E-2</c:v>
                </c:pt>
                <c:pt idx="3">
                  <c:v>4.1248999999999965E-3</c:v>
                </c:pt>
                <c:pt idx="4">
                  <c:v>4.4648599999999997E-2</c:v>
                </c:pt>
                <c:pt idx="5">
                  <c:v>1.8862800000000013E-2</c:v>
                </c:pt>
                <c:pt idx="6">
                  <c:v>4.2263800000000004E-2</c:v>
                </c:pt>
                <c:pt idx="7">
                  <c:v>3.7003000000000029E-2</c:v>
                </c:pt>
                <c:pt idx="8">
                  <c:v>1.3826500000000012E-2</c:v>
                </c:pt>
                <c:pt idx="9">
                  <c:v>1.3038599999999999E-2</c:v>
                </c:pt>
                <c:pt idx="10">
                  <c:v>-5.3997000000000038E-3</c:v>
                </c:pt>
                <c:pt idx="11">
                  <c:v>1.0840300000000008E-2</c:v>
                </c:pt>
                <c:pt idx="12">
                  <c:v>1.6999700000000003E-2</c:v>
                </c:pt>
                <c:pt idx="13">
                  <c:v>4.5314300000000023E-2</c:v>
                </c:pt>
                <c:pt idx="14">
                  <c:v>4.4318200000000058E-2</c:v>
                </c:pt>
                <c:pt idx="15">
                  <c:v>-8.5619000000000008E-3</c:v>
                </c:pt>
                <c:pt idx="16">
                  <c:v>-1.8360000000000018E-4</c:v>
                </c:pt>
                <c:pt idx="17">
                  <c:v>3.5391899999999997E-2</c:v>
                </c:pt>
                <c:pt idx="18">
                  <c:v>-1.8384000000000015E-3</c:v>
                </c:pt>
                <c:pt idx="19">
                  <c:v>2.5552999999999989E-2</c:v>
                </c:pt>
                <c:pt idx="20">
                  <c:v>3.4629E-2</c:v>
                </c:pt>
                <c:pt idx="21">
                  <c:v>5.9500600000000056E-2</c:v>
                </c:pt>
                <c:pt idx="22">
                  <c:v>5.4850400000000035E-2</c:v>
                </c:pt>
                <c:pt idx="23">
                  <c:v>4.7907300000000014E-2</c:v>
                </c:pt>
                <c:pt idx="24">
                  <c:v>4.7354000000000014E-2</c:v>
                </c:pt>
                <c:pt idx="25">
                  <c:v>7.803400000000002E-2</c:v>
                </c:pt>
                <c:pt idx="26">
                  <c:v>6.2535499999999994E-2</c:v>
                </c:pt>
                <c:pt idx="27">
                  <c:v>0.10929860000000009</c:v>
                </c:pt>
                <c:pt idx="28">
                  <c:v>0.12072530000000008</c:v>
                </c:pt>
                <c:pt idx="29">
                  <c:v>0.1193791</c:v>
                </c:pt>
                <c:pt idx="30">
                  <c:v>0.11699450000000006</c:v>
                </c:pt>
                <c:pt idx="31">
                  <c:v>0.1305568</c:v>
                </c:pt>
                <c:pt idx="32">
                  <c:v>0.12790019999999999</c:v>
                </c:pt>
                <c:pt idx="33">
                  <c:v>0.14492640000000018</c:v>
                </c:pt>
              </c:numCache>
            </c:numRef>
          </c:val>
        </c:ser>
        <c:marker val="1"/>
        <c:axId val="64644992"/>
        <c:axId val="64659456"/>
      </c:lineChart>
      <c:catAx>
        <c:axId val="64644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600"/>
                  <a:t>Year</a:t>
                </a:r>
              </a:p>
            </c:rich>
          </c:tx>
          <c:layout/>
          <c:spPr>
            <a:noFill/>
            <a:ln w="25142">
              <a:noFill/>
            </a:ln>
          </c:spPr>
        </c:title>
        <c:numFmt formatCode="General" sourceLinked="1"/>
        <c:tickLblPos val="low"/>
        <c:txPr>
          <a:bodyPr rot="-2700000"/>
          <a:lstStyle/>
          <a:p>
            <a:pPr>
              <a:defRPr lang="en-US" sz="1600"/>
            </a:pPr>
            <a:endParaRPr lang="en-US"/>
          </a:p>
        </c:txPr>
        <c:crossAx val="64659456"/>
        <c:crosses val="autoZero"/>
        <c:auto val="1"/>
        <c:lblAlgn val="ctr"/>
        <c:lblOffset val="100"/>
        <c:tickLblSkip val="2"/>
      </c:catAx>
      <c:valAx>
        <c:axId val="6465945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lang="en-US" sz="1600"/>
            </a:pPr>
            <a:endParaRPr lang="en-US"/>
          </a:p>
        </c:txPr>
        <c:crossAx val="64644992"/>
        <c:crosses val="autoZero"/>
        <c:crossBetween val="between"/>
      </c:valAx>
      <c:spPr>
        <a:noFill/>
        <a:ln w="25142">
          <a:noFill/>
        </a:ln>
      </c:spPr>
    </c:plotArea>
    <c:legend>
      <c:legendPos val="r"/>
      <c:layout>
        <c:manualLayout>
          <c:xMode val="edge"/>
          <c:yMode val="edge"/>
          <c:x val="0.10063909487042275"/>
          <c:y val="5.5697602038231396E-2"/>
          <c:w val="0.45599520933669691"/>
          <c:h val="0.14460241460925455"/>
        </c:manualLayout>
      </c:layout>
      <c:txPr>
        <a:bodyPr/>
        <a:lstStyle/>
        <a:p>
          <a:pPr>
            <a:defRPr lang="en-US" sz="1600"/>
          </a:pPr>
          <a:endParaRPr lang="en-US"/>
        </a:p>
      </c:txPr>
    </c:legend>
    <c:plotVisOnly val="1"/>
    <c:dispBlanksAs val="gap"/>
  </c:chart>
  <c:spPr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2919157556761715"/>
          <c:y val="2.9668841509192592E-2"/>
          <c:w val="0.85300907168157791"/>
          <c:h val="0.8271623018317805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-1863.5639999999999</c:v>
                </c:pt>
                <c:pt idx="1">
                  <c:v>-1364.0529999999999</c:v>
                </c:pt>
                <c:pt idx="2">
                  <c:v>3025.558</c:v>
                </c:pt>
                <c:pt idx="3">
                  <c:v>14357.349999999969</c:v>
                </c:pt>
                <c:pt idx="4">
                  <c:v>14547.93</c:v>
                </c:pt>
                <c:pt idx="5">
                  <c:v>22006.43</c:v>
                </c:pt>
                <c:pt idx="6">
                  <c:v>32130.49</c:v>
                </c:pt>
                <c:pt idx="7">
                  <c:v>27110.58</c:v>
                </c:pt>
                <c:pt idx="8">
                  <c:v>46686.950000000012</c:v>
                </c:pt>
                <c:pt idx="9">
                  <c:v>54009.47</c:v>
                </c:pt>
                <c:pt idx="10">
                  <c:v>66237.09</c:v>
                </c:pt>
                <c:pt idx="11">
                  <c:v>36893.119999999995</c:v>
                </c:pt>
              </c:numCache>
            </c:numRef>
          </c:val>
        </c:ser>
        <c:axId val="66606208"/>
        <c:axId val="66608128"/>
      </c:barChart>
      <c:catAx>
        <c:axId val="66606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Age Group</a:t>
                </a:r>
              </a:p>
            </c:rich>
          </c:tx>
          <c:layout/>
          <c:spPr>
            <a:noFill/>
            <a:ln w="25166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6608128"/>
        <c:crosses val="autoZero"/>
        <c:auto val="1"/>
        <c:lblAlgn val="ctr"/>
        <c:lblOffset val="100"/>
      </c:catAx>
      <c:valAx>
        <c:axId val="66608128"/>
        <c:scaling>
          <c:orientation val="minMax"/>
          <c:max val="8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Net Financial Wealth </a:t>
                </a:r>
                <a:r>
                  <a:rPr lang="en-GB" sz="1400" dirty="0" smtClean="0"/>
                  <a:t>– Per Family</a:t>
                </a:r>
                <a:r>
                  <a:rPr lang="en-GB" sz="1400" baseline="0" dirty="0" smtClean="0"/>
                  <a:t> </a:t>
                </a:r>
                <a:r>
                  <a:rPr lang="en-GB" sz="1400" dirty="0" smtClean="0"/>
                  <a:t>(£)</a:t>
                </a:r>
                <a:endParaRPr lang="en-GB" sz="1400" dirty="0"/>
              </a:p>
            </c:rich>
          </c:tx>
          <c:layout/>
          <c:spPr>
            <a:noFill/>
            <a:ln w="25166">
              <a:noFill/>
            </a:ln>
          </c:spPr>
        </c:title>
        <c:numFmt formatCode="#,##0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660620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919157556761715"/>
          <c:y val="2.9668841509192582E-2"/>
          <c:w val="0.85300907168157836"/>
          <c:h val="0.8271623018317803"/>
        </c:manualLayout>
      </c:layout>
      <c:barChart>
        <c:barDir val="col"/>
        <c:grouping val="clustered"/>
        <c:ser>
          <c:idx val="0"/>
          <c:order val="1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-1863.5639999999999</c:v>
                </c:pt>
                <c:pt idx="1">
                  <c:v>-1364.0529999999999</c:v>
                </c:pt>
                <c:pt idx="2">
                  <c:v>3025.558</c:v>
                </c:pt>
                <c:pt idx="3">
                  <c:v>14357.349999999977</c:v>
                </c:pt>
                <c:pt idx="4">
                  <c:v>14547.93</c:v>
                </c:pt>
                <c:pt idx="5">
                  <c:v>22006.43</c:v>
                </c:pt>
                <c:pt idx="6">
                  <c:v>32130.49</c:v>
                </c:pt>
                <c:pt idx="7">
                  <c:v>27110.58</c:v>
                </c:pt>
                <c:pt idx="8">
                  <c:v>46686.950000000012</c:v>
                </c:pt>
                <c:pt idx="9">
                  <c:v>54009.47</c:v>
                </c:pt>
                <c:pt idx="10">
                  <c:v>66237.09</c:v>
                </c:pt>
                <c:pt idx="11">
                  <c:v>36893.119999999995</c:v>
                </c:pt>
              </c:numCache>
            </c:numRef>
          </c:val>
        </c:ser>
        <c:axId val="66560000"/>
        <c:axId val="66562304"/>
      </c:barChart>
      <c:lineChart>
        <c:grouping val="standard"/>
        <c:ser>
          <c:idx val="2"/>
          <c:order val="0"/>
          <c:tx>
            <c:strRef>
              <c:f>Sheet1!$D$1</c:f>
              <c:strCache>
                <c:ptCount val="1"/>
                <c:pt idx="0">
                  <c:v>p50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-436.64600000000002</c:v>
                </c:pt>
                <c:pt idx="2">
                  <c:v>0</c:v>
                </c:pt>
                <c:pt idx="3">
                  <c:v>109.10499999999999</c:v>
                </c:pt>
                <c:pt idx="4">
                  <c:v>491.48099999999903</c:v>
                </c:pt>
                <c:pt idx="5">
                  <c:v>3273.15</c:v>
                </c:pt>
                <c:pt idx="6">
                  <c:v>5429.2750000000005</c:v>
                </c:pt>
                <c:pt idx="7">
                  <c:v>7645.2610000000004</c:v>
                </c:pt>
                <c:pt idx="8">
                  <c:v>17474.88</c:v>
                </c:pt>
                <c:pt idx="9">
                  <c:v>14946.5</c:v>
                </c:pt>
                <c:pt idx="10">
                  <c:v>17465.84</c:v>
                </c:pt>
                <c:pt idx="11">
                  <c:v>8737.4410000000007</c:v>
                </c:pt>
              </c:numCache>
            </c:numRef>
          </c:val>
        </c:ser>
        <c:marker val="1"/>
        <c:axId val="66560000"/>
        <c:axId val="66562304"/>
      </c:lineChart>
      <c:catAx>
        <c:axId val="66560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51544937950717362"/>
              <c:y val="0.95324172735016144"/>
            </c:manualLayout>
          </c:layout>
          <c:spPr>
            <a:noFill/>
            <a:ln w="25166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6562304"/>
        <c:crosses val="autoZero"/>
        <c:auto val="1"/>
        <c:lblAlgn val="ctr"/>
        <c:lblOffset val="100"/>
      </c:catAx>
      <c:valAx>
        <c:axId val="66562304"/>
        <c:scaling>
          <c:orientation val="minMax"/>
          <c:max val="8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 smtClean="0"/>
                  <a:t>Net Financial Wealth (£) – Per Family</a:t>
                </a:r>
                <a:endParaRPr lang="en-GB" sz="1400" dirty="0"/>
              </a:p>
            </c:rich>
          </c:tx>
          <c:layout/>
          <c:spPr>
            <a:noFill/>
            <a:ln w="25166">
              <a:noFill/>
            </a:ln>
          </c:spPr>
        </c:title>
        <c:numFmt formatCode="#,##0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656000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2919157556761715"/>
          <c:y val="2.9668841509192582E-2"/>
          <c:w val="0.85300907168157891"/>
          <c:h val="0.82716230183178008"/>
        </c:manualLayout>
      </c:layout>
      <c:barChart>
        <c:barDir val="col"/>
        <c:grouping val="clustered"/>
        <c:ser>
          <c:idx val="0"/>
          <c:order val="3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-1863.5639999999999</c:v>
                </c:pt>
                <c:pt idx="1">
                  <c:v>-1364.0529999999999</c:v>
                </c:pt>
                <c:pt idx="2">
                  <c:v>3025.558</c:v>
                </c:pt>
                <c:pt idx="3">
                  <c:v>14357.349999999962</c:v>
                </c:pt>
                <c:pt idx="4">
                  <c:v>14547.93</c:v>
                </c:pt>
                <c:pt idx="5">
                  <c:v>22006.43</c:v>
                </c:pt>
                <c:pt idx="6">
                  <c:v>32130.49</c:v>
                </c:pt>
                <c:pt idx="7">
                  <c:v>27110.58</c:v>
                </c:pt>
                <c:pt idx="8">
                  <c:v>46686.950000000012</c:v>
                </c:pt>
                <c:pt idx="9">
                  <c:v>54009.47</c:v>
                </c:pt>
                <c:pt idx="10">
                  <c:v>66237.09</c:v>
                </c:pt>
                <c:pt idx="11">
                  <c:v>36893.119999999995</c:v>
                </c:pt>
              </c:numCache>
            </c:numRef>
          </c:val>
        </c:ser>
        <c:axId val="66683648"/>
        <c:axId val="66685568"/>
      </c:barChar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p25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5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-2177.63</c:v>
                </c:pt>
                <c:pt idx="1">
                  <c:v>-6549.6910000000034</c:v>
                </c:pt>
                <c:pt idx="2">
                  <c:v>-4364.3520000000044</c:v>
                </c:pt>
                <c:pt idx="3">
                  <c:v>-2184.36</c:v>
                </c:pt>
                <c:pt idx="4">
                  <c:v>-2730.4500000000012</c:v>
                </c:pt>
                <c:pt idx="5">
                  <c:v>-873.7441</c:v>
                </c:pt>
                <c:pt idx="6">
                  <c:v>0</c:v>
                </c:pt>
                <c:pt idx="7">
                  <c:v>0</c:v>
                </c:pt>
                <c:pt idx="8">
                  <c:v>873.7441</c:v>
                </c:pt>
                <c:pt idx="9">
                  <c:v>1091.615</c:v>
                </c:pt>
                <c:pt idx="10">
                  <c:v>1092.1799999999998</c:v>
                </c:pt>
                <c:pt idx="11">
                  <c:v>1092.1799999999998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p50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plus>
              <c:numRef>
                <c:f>Sheet1!$H$2:$H$13</c:f>
                <c:numCache>
                  <c:formatCode>General</c:formatCode>
                  <c:ptCount val="12"/>
                  <c:pt idx="0">
                    <c:v>2563.9679999999998</c:v>
                  </c:pt>
                  <c:pt idx="1">
                    <c:v>12171.426000000001</c:v>
                  </c:pt>
                  <c:pt idx="2">
                    <c:v>16365.75</c:v>
                  </c:pt>
                  <c:pt idx="3">
                    <c:v>35730.825000000004</c:v>
                  </c:pt>
                  <c:pt idx="4">
                    <c:v>42061.659</c:v>
                  </c:pt>
                  <c:pt idx="5">
                    <c:v>49151.49</c:v>
                  </c:pt>
                  <c:pt idx="6">
                    <c:v>81865.645000000004</c:v>
                  </c:pt>
                  <c:pt idx="7">
                    <c:v>70461.809000000023</c:v>
                  </c:pt>
                  <c:pt idx="8">
                    <c:v>100480.62000000002</c:v>
                  </c:pt>
                  <c:pt idx="9">
                    <c:v>127301.20000000001</c:v>
                  </c:pt>
                  <c:pt idx="10">
                    <c:v>171285.86000000002</c:v>
                  </c:pt>
                  <c:pt idx="11">
                    <c:v>79783.758999999991</c:v>
                  </c:pt>
                </c:numCache>
              </c:numRef>
            </c:plus>
            <c:minus>
              <c:numRef>
                <c:f>Sheet1!$G$2:$G$13</c:f>
                <c:numCache>
                  <c:formatCode>General</c:formatCode>
                  <c:ptCount val="12"/>
                  <c:pt idx="0">
                    <c:v>9804.2350000000006</c:v>
                  </c:pt>
                  <c:pt idx="1">
                    <c:v>12090.98399999996</c:v>
                  </c:pt>
                  <c:pt idx="2">
                    <c:v>13099.38</c:v>
                  </c:pt>
                  <c:pt idx="3">
                    <c:v>11030.904999999981</c:v>
                  </c:pt>
                  <c:pt idx="4">
                    <c:v>11401.981</c:v>
                  </c:pt>
                  <c:pt idx="5">
                    <c:v>11464.501</c:v>
                  </c:pt>
                  <c:pt idx="6">
                    <c:v>10317.179</c:v>
                  </c:pt>
                  <c:pt idx="7">
                    <c:v>11686.327000000001</c:v>
                  </c:pt>
                  <c:pt idx="8">
                    <c:v>17648.536599999996</c:v>
                  </c:pt>
                  <c:pt idx="9">
                    <c:v>14946.5</c:v>
                  </c:pt>
                  <c:pt idx="10">
                    <c:v>17465.84</c:v>
                  </c:pt>
                  <c:pt idx="11">
                    <c:v>8737.4410000000007</c:v>
                  </c:pt>
                </c:numCache>
              </c:numRef>
            </c:minus>
            <c:spPr>
              <a:ln w="3146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-436.64600000000002</c:v>
                </c:pt>
                <c:pt idx="2">
                  <c:v>0</c:v>
                </c:pt>
                <c:pt idx="3">
                  <c:v>109.10499999999999</c:v>
                </c:pt>
                <c:pt idx="4">
                  <c:v>491.48099999999869</c:v>
                </c:pt>
                <c:pt idx="5">
                  <c:v>3273.15</c:v>
                </c:pt>
                <c:pt idx="6">
                  <c:v>5429.2750000000005</c:v>
                </c:pt>
                <c:pt idx="7">
                  <c:v>7645.2610000000004</c:v>
                </c:pt>
                <c:pt idx="8">
                  <c:v>17474.88</c:v>
                </c:pt>
                <c:pt idx="9">
                  <c:v>14946.5</c:v>
                </c:pt>
                <c:pt idx="10">
                  <c:v>17465.84</c:v>
                </c:pt>
                <c:pt idx="11">
                  <c:v>8737.4410000000007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p75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5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240.27959999999936</c:v>
                </c:pt>
                <c:pt idx="1">
                  <c:v>1089.3589999999999</c:v>
                </c:pt>
                <c:pt idx="2">
                  <c:v>3660.2479999999987</c:v>
                </c:pt>
                <c:pt idx="3">
                  <c:v>10146.77</c:v>
                </c:pt>
                <c:pt idx="4">
                  <c:v>13106.16</c:v>
                </c:pt>
                <c:pt idx="5">
                  <c:v>21787.19</c:v>
                </c:pt>
                <c:pt idx="6">
                  <c:v>32641.960000000021</c:v>
                </c:pt>
                <c:pt idx="7">
                  <c:v>32765.4</c:v>
                </c:pt>
                <c:pt idx="8">
                  <c:v>54607.91</c:v>
                </c:pt>
                <c:pt idx="9">
                  <c:v>52151.5</c:v>
                </c:pt>
                <c:pt idx="10">
                  <c:v>62196.4</c:v>
                </c:pt>
                <c:pt idx="11">
                  <c:v>32765.4</c:v>
                </c:pt>
              </c:numCache>
            </c:numRef>
          </c:val>
        </c:ser>
        <c:marker val="1"/>
        <c:axId val="66683648"/>
        <c:axId val="66685568"/>
      </c:lineChart>
      <c:catAx>
        <c:axId val="66683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Age Group</a:t>
                </a:r>
              </a:p>
            </c:rich>
          </c:tx>
          <c:layout/>
          <c:spPr>
            <a:noFill/>
            <a:ln w="25166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6685568"/>
        <c:crosses val="autoZero"/>
        <c:auto val="1"/>
        <c:lblAlgn val="ctr"/>
        <c:lblOffset val="100"/>
      </c:catAx>
      <c:valAx>
        <c:axId val="66685568"/>
        <c:scaling>
          <c:orientation val="minMax"/>
          <c:max val="15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Net Financial Wealth </a:t>
                </a:r>
                <a:r>
                  <a:rPr lang="en-GB" sz="1400" dirty="0" smtClean="0"/>
                  <a:t>(£) – Per Family</a:t>
                </a:r>
                <a:endParaRPr lang="en-GB" sz="1400" dirty="0"/>
              </a:p>
            </c:rich>
          </c:tx>
          <c:layout/>
          <c:spPr>
            <a:noFill/>
            <a:ln w="25166">
              <a:noFill/>
            </a:ln>
          </c:spPr>
        </c:title>
        <c:numFmt formatCode="#,##0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668364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434.47729999999939</c:v>
                </c:pt>
                <c:pt idx="1">
                  <c:v>22766.80999999995</c:v>
                </c:pt>
                <c:pt idx="2">
                  <c:v>58923.310000000012</c:v>
                </c:pt>
                <c:pt idx="3">
                  <c:v>109306.8</c:v>
                </c:pt>
                <c:pt idx="4">
                  <c:v>139905.20000000001</c:v>
                </c:pt>
                <c:pt idx="5">
                  <c:v>186567.6</c:v>
                </c:pt>
                <c:pt idx="6">
                  <c:v>215964.1</c:v>
                </c:pt>
                <c:pt idx="7">
                  <c:v>250732.3</c:v>
                </c:pt>
                <c:pt idx="8">
                  <c:v>257692.5</c:v>
                </c:pt>
                <c:pt idx="9">
                  <c:v>240961.7</c:v>
                </c:pt>
                <c:pt idx="10">
                  <c:v>254782.1</c:v>
                </c:pt>
                <c:pt idx="11">
                  <c:v>165633.70000000001</c:v>
                </c:pt>
              </c:numCache>
            </c:numRef>
          </c:val>
        </c:ser>
        <c:axId val="67151360"/>
        <c:axId val="67170304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p25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8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-1634.039</c:v>
                </c:pt>
                <c:pt idx="1">
                  <c:v>-3322.5459999999998</c:v>
                </c:pt>
                <c:pt idx="2">
                  <c:v>0</c:v>
                </c:pt>
                <c:pt idx="3">
                  <c:v>546.09010000000001</c:v>
                </c:pt>
                <c:pt idx="4">
                  <c:v>11843.94</c:v>
                </c:pt>
                <c:pt idx="5">
                  <c:v>44201.94</c:v>
                </c:pt>
                <c:pt idx="6">
                  <c:v>50786.380000000012</c:v>
                </c:pt>
                <c:pt idx="7">
                  <c:v>101572.8</c:v>
                </c:pt>
                <c:pt idx="8">
                  <c:v>70808.370000000024</c:v>
                </c:pt>
                <c:pt idx="9">
                  <c:v>58944.960000000006</c:v>
                </c:pt>
                <c:pt idx="10">
                  <c:v>63346.450000000012</c:v>
                </c:pt>
                <c:pt idx="11">
                  <c:v>7091.82600000001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p50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plus>
              <c:numRef>
                <c:f>Sheet1!$H$2:$H$13</c:f>
                <c:numCache>
                  <c:formatCode>General</c:formatCode>
                  <c:ptCount val="12"/>
                  <c:pt idx="0">
                    <c:v>3812.7579999999998</c:v>
                  </c:pt>
                  <c:pt idx="1">
                    <c:v>77933.627390000023</c:v>
                  </c:pt>
                  <c:pt idx="2">
                    <c:v>121122.83</c:v>
                  </c:pt>
                  <c:pt idx="3">
                    <c:v>176305.64</c:v>
                  </c:pt>
                  <c:pt idx="4">
                    <c:v>225899.08</c:v>
                  </c:pt>
                  <c:pt idx="5">
                    <c:v>287713</c:v>
                  </c:pt>
                  <c:pt idx="6">
                    <c:v>312363.59999999998</c:v>
                  </c:pt>
                  <c:pt idx="7">
                    <c:v>342064.69999999995</c:v>
                  </c:pt>
                  <c:pt idx="8">
                    <c:v>427488.19999999995</c:v>
                  </c:pt>
                  <c:pt idx="9">
                    <c:v>344517.19999999995</c:v>
                  </c:pt>
                  <c:pt idx="10">
                    <c:v>375346.9</c:v>
                  </c:pt>
                  <c:pt idx="11">
                    <c:v>242598.6</c:v>
                  </c:pt>
                </c:numCache>
              </c:numRef>
            </c:plus>
            <c:minus>
              <c:numRef>
                <c:f>Sheet1!$G$2:$G$13</c:f>
                <c:numCache>
                  <c:formatCode>General</c:formatCode>
                  <c:ptCount val="12"/>
                  <c:pt idx="0">
                    <c:v>9724.6509999999653</c:v>
                  </c:pt>
                  <c:pt idx="1">
                    <c:v>9895.903609999983</c:v>
                  </c:pt>
                  <c:pt idx="2">
                    <c:v>35053.896000000001</c:v>
                  </c:pt>
                  <c:pt idx="3">
                    <c:v>77843.465000000011</c:v>
                  </c:pt>
                  <c:pt idx="4">
                    <c:v>98639.172999999995</c:v>
                  </c:pt>
                  <c:pt idx="5">
                    <c:v>138171.70000000001</c:v>
                  </c:pt>
                  <c:pt idx="6">
                    <c:v>163280.9</c:v>
                  </c:pt>
                  <c:pt idx="7">
                    <c:v>191131.5</c:v>
                  </c:pt>
                  <c:pt idx="8">
                    <c:v>196243.264</c:v>
                  </c:pt>
                  <c:pt idx="9">
                    <c:v>193370.5</c:v>
                  </c:pt>
                  <c:pt idx="10">
                    <c:v>185833.6464</c:v>
                  </c:pt>
                  <c:pt idx="11">
                    <c:v>133111.4</c:v>
                  </c:pt>
                </c:numCache>
              </c:numRef>
            </c:minus>
            <c:spPr>
              <a:ln w="3146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0</c:v>
                </c:pt>
                <c:pt idx="1">
                  <c:v>76.452610000000007</c:v>
                </c:pt>
                <c:pt idx="2">
                  <c:v>30144.17</c:v>
                </c:pt>
                <c:pt idx="3">
                  <c:v>76752.959999999992</c:v>
                </c:pt>
                <c:pt idx="4">
                  <c:v>97597.22</c:v>
                </c:pt>
                <c:pt idx="5">
                  <c:v>138171.70000000001</c:v>
                </c:pt>
                <c:pt idx="6">
                  <c:v>163280.9</c:v>
                </c:pt>
                <c:pt idx="7">
                  <c:v>191131.5</c:v>
                </c:pt>
                <c:pt idx="8">
                  <c:v>196592.4</c:v>
                </c:pt>
                <c:pt idx="9">
                  <c:v>193370.5</c:v>
                </c:pt>
                <c:pt idx="10">
                  <c:v>186107.5</c:v>
                </c:pt>
                <c:pt idx="11">
                  <c:v>133111.4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p75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8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327.315</c:v>
                </c:pt>
                <c:pt idx="1">
                  <c:v>30705.24</c:v>
                </c:pt>
                <c:pt idx="2">
                  <c:v>88794.25</c:v>
                </c:pt>
                <c:pt idx="3">
                  <c:v>155089.60000000001</c:v>
                </c:pt>
                <c:pt idx="4">
                  <c:v>187855</c:v>
                </c:pt>
                <c:pt idx="5">
                  <c:v>233233.6</c:v>
                </c:pt>
                <c:pt idx="6">
                  <c:v>282738.09999999998</c:v>
                </c:pt>
                <c:pt idx="7">
                  <c:v>316950.09999999998</c:v>
                </c:pt>
                <c:pt idx="8">
                  <c:v>338790.8</c:v>
                </c:pt>
                <c:pt idx="9">
                  <c:v>333551.8</c:v>
                </c:pt>
                <c:pt idx="10">
                  <c:v>352628.5</c:v>
                </c:pt>
                <c:pt idx="11">
                  <c:v>235197.7</c:v>
                </c:pt>
              </c:numCache>
            </c:numRef>
          </c:val>
        </c:ser>
        <c:marker val="1"/>
        <c:axId val="67151360"/>
        <c:axId val="67170304"/>
      </c:lineChart>
      <c:catAx>
        <c:axId val="67151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300" dirty="0"/>
                  <a:t>Age Group</a:t>
                </a:r>
              </a:p>
            </c:rich>
          </c:tx>
          <c:layout/>
          <c:spPr>
            <a:noFill/>
            <a:ln w="25166">
              <a:noFill/>
            </a:ln>
          </c:spPr>
        </c:title>
        <c:numFmt formatCode="General" sourceLinked="1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7170304"/>
        <c:crosses val="autoZero"/>
        <c:auto val="1"/>
        <c:lblAlgn val="ctr"/>
        <c:lblOffset val="100"/>
      </c:catAx>
      <c:valAx>
        <c:axId val="67170304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3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300" dirty="0"/>
                  <a:t>Net Financial and Housing Wealth </a:t>
                </a:r>
                <a:r>
                  <a:rPr lang="en-GB" sz="1300" dirty="0" smtClean="0"/>
                  <a:t>(£) – Per Family</a:t>
                </a:r>
                <a:endParaRPr lang="en-GB" sz="1300" dirty="0"/>
              </a:p>
            </c:rich>
          </c:tx>
          <c:layout/>
          <c:spPr>
            <a:noFill/>
            <a:ln w="25166">
              <a:noFill/>
            </a:ln>
          </c:spPr>
        </c:title>
        <c:numFmt formatCode="#,##0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715136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Sheet1!$A$2:$A$11</c:f>
              <c:strCache>
                <c:ptCount val="10"/>
                <c:pt idx="0">
                  <c:v>Poorest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Richest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798.48199999999997</c:v>
                </c:pt>
                <c:pt idx="1">
                  <c:v>12713.28</c:v>
                </c:pt>
                <c:pt idx="2">
                  <c:v>14526.26</c:v>
                </c:pt>
                <c:pt idx="3">
                  <c:v>16628.080000000005</c:v>
                </c:pt>
                <c:pt idx="4">
                  <c:v>16673.29</c:v>
                </c:pt>
                <c:pt idx="5">
                  <c:v>20733.580000000005</c:v>
                </c:pt>
                <c:pt idx="6">
                  <c:v>27554.9</c:v>
                </c:pt>
                <c:pt idx="7">
                  <c:v>22014.799999999996</c:v>
                </c:pt>
                <c:pt idx="8">
                  <c:v>29747.14</c:v>
                </c:pt>
                <c:pt idx="9">
                  <c:v>54844.41</c:v>
                </c:pt>
              </c:numCache>
            </c:numRef>
          </c:val>
        </c:ser>
        <c:axId val="67497344"/>
        <c:axId val="65929984"/>
      </c:barChar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p25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8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Poorest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Richest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-65.463009999999997</c:v>
                </c:pt>
                <c:pt idx="1">
                  <c:v>0</c:v>
                </c:pt>
                <c:pt idx="2">
                  <c:v>-76.373499999999979</c:v>
                </c:pt>
                <c:pt idx="3">
                  <c:v>0</c:v>
                </c:pt>
                <c:pt idx="4">
                  <c:v>-458.71570000000003</c:v>
                </c:pt>
                <c:pt idx="5">
                  <c:v>-1725.645</c:v>
                </c:pt>
                <c:pt idx="6">
                  <c:v>-1310.616</c:v>
                </c:pt>
                <c:pt idx="7">
                  <c:v>-3054.94</c:v>
                </c:pt>
                <c:pt idx="8">
                  <c:v>-2182.1</c:v>
                </c:pt>
                <c:pt idx="9">
                  <c:v>742.6825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p50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plus>
              <c:numRef>
                <c:f>Sheet1!$H$2:$H$13</c:f>
                <c:numCache>
                  <c:formatCode>General</c:formatCode>
                  <c:ptCount val="12"/>
                  <c:pt idx="0">
                    <c:v>6536.1570000000002</c:v>
                  </c:pt>
                  <c:pt idx="1">
                    <c:v>38068.862300000001</c:v>
                  </c:pt>
                  <c:pt idx="2">
                    <c:v>39318.479900000006</c:v>
                  </c:pt>
                  <c:pt idx="3">
                    <c:v>45079.739399999999</c:v>
                  </c:pt>
                  <c:pt idx="4">
                    <c:v>38711.975000000006</c:v>
                  </c:pt>
                  <c:pt idx="5">
                    <c:v>53243.24</c:v>
                  </c:pt>
                  <c:pt idx="6">
                    <c:v>77105.327000000005</c:v>
                  </c:pt>
                  <c:pt idx="7">
                    <c:v>57339.460000000006</c:v>
                  </c:pt>
                  <c:pt idx="8">
                    <c:v>70697.482999999978</c:v>
                  </c:pt>
                  <c:pt idx="9">
                    <c:v>137644.32999999929</c:v>
                  </c:pt>
                </c:numCache>
              </c:numRef>
            </c:plus>
            <c:minus>
              <c:numRef>
                <c:f>Sheet1!$G$2:$G$13</c:f>
                <c:numCache>
                  <c:formatCode>General</c:formatCode>
                  <c:ptCount val="12"/>
                  <c:pt idx="0">
                    <c:v>5996.0690000000004</c:v>
                  </c:pt>
                  <c:pt idx="1">
                    <c:v>2299.9876999999997</c:v>
                  </c:pt>
                  <c:pt idx="2">
                    <c:v>3822.6300999999999</c:v>
                  </c:pt>
                  <c:pt idx="3">
                    <c:v>5265.1366000000044</c:v>
                  </c:pt>
                  <c:pt idx="4">
                    <c:v>8182.8760000000002</c:v>
                  </c:pt>
                  <c:pt idx="5">
                    <c:v>9492.1360000000004</c:v>
                  </c:pt>
                  <c:pt idx="6">
                    <c:v>12189.177</c:v>
                  </c:pt>
                  <c:pt idx="7">
                    <c:v>14077.369999999924</c:v>
                  </c:pt>
                  <c:pt idx="8">
                    <c:v>15497.656999999936</c:v>
                  </c:pt>
                  <c:pt idx="9">
                    <c:v>26182.690999999992</c:v>
                  </c:pt>
                </c:numCache>
              </c:numRef>
            </c:minus>
            <c:spPr>
              <a:ln w="3142">
                <a:solidFill>
                  <a:srgbClr val="000000"/>
                </a:solidFill>
                <a:prstDash val="solid"/>
              </a:ln>
            </c:spPr>
          </c:errBars>
          <c:cat>
            <c:strRef>
              <c:f>Sheet1!$A$2:$A$11</c:f>
              <c:strCache>
                <c:ptCount val="10"/>
                <c:pt idx="0">
                  <c:v>Poorest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Richest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117.8877</c:v>
                </c:pt>
                <c:pt idx="2">
                  <c:v>546.09010000000001</c:v>
                </c:pt>
                <c:pt idx="3">
                  <c:v>791.83059999999796</c:v>
                </c:pt>
                <c:pt idx="4">
                  <c:v>545.52499999999998</c:v>
                </c:pt>
                <c:pt idx="5">
                  <c:v>1309.26</c:v>
                </c:pt>
                <c:pt idx="6">
                  <c:v>2374.8029999999999</c:v>
                </c:pt>
                <c:pt idx="7">
                  <c:v>2730.4500000000012</c:v>
                </c:pt>
                <c:pt idx="8">
                  <c:v>4587.1570000000002</c:v>
                </c:pt>
                <c:pt idx="9">
                  <c:v>16353.07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p75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8"/>
            <c:spPr>
              <a:ln>
                <a:solidFill>
                  <a:sysClr val="windowText" lastClr="00000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Poorest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Richest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764.52609999999947</c:v>
                </c:pt>
                <c:pt idx="1">
                  <c:v>8737.4410000000007</c:v>
                </c:pt>
                <c:pt idx="2">
                  <c:v>10921.8</c:v>
                </c:pt>
                <c:pt idx="3">
                  <c:v>13106.16</c:v>
                </c:pt>
                <c:pt idx="4">
                  <c:v>13215.38</c:v>
                </c:pt>
                <c:pt idx="5">
                  <c:v>12013.98</c:v>
                </c:pt>
                <c:pt idx="6">
                  <c:v>24003.1</c:v>
                </c:pt>
                <c:pt idx="7">
                  <c:v>21297.51</c:v>
                </c:pt>
                <c:pt idx="8">
                  <c:v>28323.35</c:v>
                </c:pt>
                <c:pt idx="9">
                  <c:v>54853.52</c:v>
                </c:pt>
              </c:numCache>
            </c:numRef>
          </c:val>
        </c:ser>
        <c:marker val="1"/>
        <c:axId val="67497344"/>
        <c:axId val="65929984"/>
      </c:lineChart>
      <c:catAx>
        <c:axId val="67497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/>
                  <a:t>Income Decile</a:t>
                </a:r>
              </a:p>
            </c:rich>
          </c:tx>
          <c:layout/>
          <c:spPr>
            <a:noFill/>
            <a:ln w="25136">
              <a:noFill/>
            </a:ln>
          </c:spPr>
        </c:title>
        <c:numFmt formatCode="#,##0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5929984"/>
        <c:crosses val="autoZero"/>
        <c:auto val="1"/>
        <c:lblAlgn val="ctr"/>
        <c:lblOffset val="100"/>
      </c:catAx>
      <c:valAx>
        <c:axId val="65929984"/>
        <c:scaling>
          <c:orientation val="minMax"/>
          <c:max val="10000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Net Financial Wealth </a:t>
                </a:r>
                <a:r>
                  <a:rPr lang="en-GB" sz="1400" dirty="0" smtClean="0"/>
                  <a:t>(£) – Per Family</a:t>
                </a:r>
                <a:endParaRPr lang="en-GB" sz="1400" dirty="0"/>
              </a:p>
            </c:rich>
          </c:tx>
          <c:layout/>
          <c:spPr>
            <a:noFill/>
            <a:ln w="25136">
              <a:noFill/>
            </a:ln>
          </c:spPr>
        </c:title>
        <c:numFmt formatCode="#,##0" sourceLinked="0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749734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</c:spPr>
          <c:cat>
            <c:strRef>
              <c:f>Sheet1!$A$2:$A$13</c:f>
              <c:strCache>
                <c:ptCount val="12"/>
                <c:pt idx="0">
                  <c:v>&lt;25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50-54</c:v>
                </c:pt>
                <c:pt idx="7">
                  <c:v>55-59</c:v>
                </c:pt>
                <c:pt idx="8">
                  <c:v>60-64</c:v>
                </c:pt>
                <c:pt idx="9">
                  <c:v>65-69</c:v>
                </c:pt>
                <c:pt idx="10">
                  <c:v>70-74</c:v>
                </c:pt>
                <c:pt idx="11">
                  <c:v>75+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-4.4938000000000113E-3</c:v>
                </c:pt>
                <c:pt idx="1">
                  <c:v>0</c:v>
                </c:pt>
                <c:pt idx="2">
                  <c:v>0</c:v>
                </c:pt>
                <c:pt idx="3">
                  <c:v>7.6503000000000491E-3</c:v>
                </c:pt>
                <c:pt idx="4">
                  <c:v>1.2203700000000001E-2</c:v>
                </c:pt>
                <c:pt idx="5">
                  <c:v>6.0777000000000114E-3</c:v>
                </c:pt>
                <c:pt idx="6">
                  <c:v>6.7340000000000672E-4</c:v>
                </c:pt>
                <c:pt idx="7">
                  <c:v>5.6023999999999997E-2</c:v>
                </c:pt>
                <c:pt idx="8">
                  <c:v>1.8435799999999999E-2</c:v>
                </c:pt>
                <c:pt idx="9">
                  <c:v>3.3151000000000001E-3</c:v>
                </c:pt>
                <c:pt idx="10">
                  <c:v>0</c:v>
                </c:pt>
                <c:pt idx="11">
                  <c:v>-3.4085000000000343E-3</c:v>
                </c:pt>
              </c:numCache>
            </c:numRef>
          </c:val>
        </c:ser>
        <c:axId val="68094976"/>
        <c:axId val="68101248"/>
      </c:barChart>
      <c:catAx>
        <c:axId val="68094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Age Group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General" sourceLinked="1"/>
        <c:tickLblPos val="low"/>
        <c:txPr>
          <a:bodyPr/>
          <a:lstStyle/>
          <a:p>
            <a:pPr>
              <a:defRPr lang="en-US" sz="1400"/>
            </a:pPr>
            <a:endParaRPr lang="en-US"/>
          </a:p>
        </c:txPr>
        <c:crossAx val="68101248"/>
        <c:crosses val="autoZero"/>
        <c:auto val="1"/>
        <c:lblAlgn val="ctr"/>
        <c:lblOffset val="100"/>
      </c:catAx>
      <c:valAx>
        <c:axId val="6810124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US" sz="98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dirty="0"/>
                  <a:t>Median Saving Rate</a:t>
                </a:r>
              </a:p>
            </c:rich>
          </c:tx>
          <c:layout/>
          <c:spPr>
            <a:noFill/>
            <a:ln w="25133">
              <a:noFill/>
            </a:ln>
          </c:spPr>
        </c:title>
        <c:numFmt formatCode="0%" sourceLinked="1"/>
        <c:tickLblPos val="nextTo"/>
        <c:txPr>
          <a:bodyPr/>
          <a:lstStyle/>
          <a:p>
            <a:pPr>
              <a:defRPr lang="en-US" sz="1400"/>
            </a:pPr>
            <a:endParaRPr lang="en-US"/>
          </a:p>
        </c:txPr>
        <c:crossAx val="6809497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0.15622</cdr:x>
      <cdr:y>0.06061</cdr:y>
    </cdr:from>
    <cdr:to>
      <cdr:x>0.30301</cdr:x>
      <cdr:y>0.5303</cdr:y>
    </cdr:to>
    <cdr:grpSp>
      <cdr:nvGrpSpPr>
        <cdr:cNvPr id="28" name="Group 27"/>
        <cdr:cNvGrpSpPr/>
      </cdr:nvGrpSpPr>
      <cdr:grpSpPr>
        <a:xfrm xmlns:a="http://schemas.openxmlformats.org/drawingml/2006/main">
          <a:off x="1226108" y="288051"/>
          <a:ext cx="1152096" cy="2232215"/>
          <a:chOff x="2450232" y="432048"/>
          <a:chExt cx="1152128" cy="2232248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2450232" y="432048"/>
            <a:ext cx="1152128" cy="22322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</a:t>
            </a:r>
          </a:p>
          <a:p xmlns:a="http://schemas.openxmlformats.org/drawingml/2006/main">
            <a:r>
              <a:rPr lang="en-GB" sz="1100" dirty="0"/>
              <a:t> </a:t>
            </a:r>
            <a:r>
              <a:rPr lang="en-GB" sz="1100" dirty="0" smtClean="0"/>
              <a:t>      Mean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endParaRPr lang="en-GB" sz="1100" dirty="0" smtClean="0"/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Median (p50)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endParaRPr lang="en-GB" dirty="0" smtClean="0"/>
          </a:p>
          <a:p xmlns:a="http://schemas.openxmlformats.org/drawingml/2006/main">
            <a:endParaRPr lang="en-GB" sz="1100" dirty="0"/>
          </a:p>
        </cdr:txBody>
      </cdr:sp>
      <cdr:sp macro="" textlink="">
        <cdr:nvSpPr>
          <cdr:cNvPr id="3" name="Rectangle 2"/>
          <cdr:cNvSpPr/>
        </cdr:nvSpPr>
        <cdr:spPr bwMode="auto">
          <a:xfrm xmlns:a="http://schemas.openxmlformats.org/drawingml/2006/main">
            <a:off x="2522240" y="720080"/>
            <a:ext cx="72008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65000"/>
            </a:schemeClr>
          </a:solidFill>
          <a:ln xmlns:a="http://schemas.openxmlformats.org/drawingml/2006/main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1">
            <a:schemeClr val="lt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  <cdr:relSizeAnchor xmlns:cdr="http://schemas.openxmlformats.org/drawingml/2006/chartDrawing">
    <cdr:from>
      <cdr:x>0.16539</cdr:x>
      <cdr:y>0.25758</cdr:y>
    </cdr:from>
    <cdr:to>
      <cdr:x>0.17457</cdr:x>
      <cdr:y>0.27273</cdr:y>
    </cdr:to>
    <cdr:sp macro="" textlink="">
      <cdr:nvSpPr>
        <cdr:cNvPr id="12" name="Oval 11"/>
        <cdr:cNvSpPr/>
      </cdr:nvSpPr>
      <cdr:spPr bwMode="auto">
        <a:xfrm xmlns:a="http://schemas.openxmlformats.org/drawingml/2006/main">
          <a:off x="1298104" y="1224136"/>
          <a:ext cx="72006" cy="72007"/>
        </a:xfrm>
        <a:prstGeom xmlns:a="http://schemas.openxmlformats.org/drawingml/2006/main" prst="ellipse">
          <a:avLst/>
        </a:prstGeom>
        <a:solidFill xmlns:a="http://schemas.openxmlformats.org/drawingml/2006/main">
          <a:srgbClr val="003306"/>
        </a:solidFill>
        <a:ln xmlns:a="http://schemas.openxmlformats.org/drawingml/2006/main" w="9525" cap="flat" cmpd="sng" algn="ctr">
          <a:solidFill>
            <a:srgbClr val="003306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Cisalpin LT Std"/>
            </a:defRPr>
          </a:lvl1pPr>
          <a:lvl2pPr marL="457200" indent="0">
            <a:defRPr sz="1100">
              <a:latin typeface="Cisalpin LT Std"/>
            </a:defRPr>
          </a:lvl2pPr>
          <a:lvl3pPr marL="914400" indent="0">
            <a:defRPr sz="1100">
              <a:latin typeface="Cisalpin LT Std"/>
            </a:defRPr>
          </a:lvl3pPr>
          <a:lvl4pPr marL="1371600" indent="0">
            <a:defRPr sz="1100">
              <a:latin typeface="Cisalpin LT Std"/>
            </a:defRPr>
          </a:lvl4pPr>
          <a:lvl5pPr marL="1828800" indent="0">
            <a:defRPr sz="1100">
              <a:latin typeface="Cisalpin LT Std"/>
            </a:defRPr>
          </a:lvl5pPr>
          <a:lvl6pPr marL="2286000" indent="0">
            <a:defRPr sz="1100">
              <a:latin typeface="Cisalpin LT Std"/>
            </a:defRPr>
          </a:lvl6pPr>
          <a:lvl7pPr marL="2743200" indent="0">
            <a:defRPr sz="1100">
              <a:latin typeface="Cisalpin LT Std"/>
            </a:defRPr>
          </a:lvl7pPr>
          <a:lvl8pPr marL="3200400" indent="0">
            <a:defRPr sz="1100">
              <a:latin typeface="Cisalpin LT Std"/>
            </a:defRPr>
          </a:lvl8pPr>
          <a:lvl9pPr marL="3657600" indent="0">
            <a:defRPr sz="1100">
              <a:latin typeface="Cisalpin LT Std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0.15622</cdr:x>
      <cdr:y>0.06061</cdr:y>
    </cdr:from>
    <cdr:to>
      <cdr:x>0.30301</cdr:x>
      <cdr:y>0.5303</cdr:y>
    </cdr:to>
    <cdr:grpSp>
      <cdr:nvGrpSpPr>
        <cdr:cNvPr id="28" name="Group 27"/>
        <cdr:cNvGrpSpPr/>
      </cdr:nvGrpSpPr>
      <cdr:grpSpPr>
        <a:xfrm xmlns:a="http://schemas.openxmlformats.org/drawingml/2006/main">
          <a:off x="1226108" y="288051"/>
          <a:ext cx="1152096" cy="2232215"/>
          <a:chOff x="2450232" y="432048"/>
          <a:chExt cx="1152128" cy="2232248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2450232" y="432048"/>
            <a:ext cx="1152128" cy="22322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</a:t>
            </a:r>
          </a:p>
          <a:p xmlns:a="http://schemas.openxmlformats.org/drawingml/2006/main">
            <a:r>
              <a:rPr lang="en-GB" sz="1100" dirty="0"/>
              <a:t> </a:t>
            </a:r>
            <a:r>
              <a:rPr lang="en-GB" sz="1100" dirty="0" smtClean="0"/>
              <a:t>      Mean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 </a:t>
            </a:r>
            <a:r>
              <a:rPr lang="en-GB" sz="1100" dirty="0" smtClean="0"/>
              <a:t>p90</a:t>
            </a:r>
          </a:p>
          <a:p xmlns:a="http://schemas.openxmlformats.org/drawingml/2006/main">
            <a:endParaRPr lang="en-GB" sz="1100" dirty="0" smtClean="0"/>
          </a:p>
          <a:p xmlns:a="http://schemas.openxmlformats.org/drawingml/2006/main">
            <a:r>
              <a:rPr lang="en-GB" dirty="0" smtClean="0"/>
              <a:t>       p75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p50 (Median)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 p25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 smtClean="0"/>
              <a:t>      p10</a:t>
            </a:r>
          </a:p>
          <a:p xmlns:a="http://schemas.openxmlformats.org/drawingml/2006/main">
            <a:endParaRPr lang="en-GB" sz="1100" dirty="0"/>
          </a:p>
        </cdr:txBody>
      </cdr:sp>
      <cdr:sp macro="" textlink="">
        <cdr:nvSpPr>
          <cdr:cNvPr id="3" name="Rectangle 2"/>
          <cdr:cNvSpPr/>
        </cdr:nvSpPr>
        <cdr:spPr bwMode="auto">
          <a:xfrm xmlns:a="http://schemas.openxmlformats.org/drawingml/2006/main">
            <a:off x="2522240" y="720080"/>
            <a:ext cx="72008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bg1">
              <a:lumMod val="65000"/>
            </a:schemeClr>
          </a:solidFill>
          <a:ln xmlns:a="http://schemas.openxmlformats.org/drawingml/2006/main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1">
            <a:schemeClr val="lt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16" name="Straight Connector 15"/>
          <cdr:cNvSpPr/>
        </cdr:nvSpPr>
        <cdr:spPr bwMode="auto">
          <a:xfrm xmlns:a="http://schemas.openxmlformats.org/drawingml/2006/main" rot="16200000" flipH="1">
            <a:off x="2522240" y="1368153"/>
            <a:ext cx="72008" cy="72007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 dirty="0"/>
          </a:p>
        </cdr:txBody>
      </cdr:sp>
      <cdr:sp macro="" textlink="">
        <cdr:nvSpPr>
          <cdr:cNvPr id="18" name="Straight Connector 17"/>
          <cdr:cNvSpPr/>
        </cdr:nvSpPr>
        <cdr:spPr bwMode="auto">
          <a:xfrm xmlns:a="http://schemas.openxmlformats.org/drawingml/2006/main" rot="5400000">
            <a:off x="2522240" y="1368152"/>
            <a:ext cx="72008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19" name="Oval 18"/>
          <cdr:cNvSpPr/>
        </cdr:nvSpPr>
        <cdr:spPr bwMode="auto">
          <a:xfrm xmlns:a="http://schemas.openxmlformats.org/drawingml/2006/main">
            <a:off x="2522240" y="1728192"/>
            <a:ext cx="72008" cy="72008"/>
          </a:xfrm>
          <a:prstGeom xmlns:a="http://schemas.openxmlformats.org/drawingml/2006/main" prst="ellipse">
            <a:avLst/>
          </a:prstGeom>
          <a:solidFill xmlns:a="http://schemas.openxmlformats.org/drawingml/2006/main">
            <a:schemeClr val="tx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2" name="Straight Connector 21"/>
          <cdr:cNvSpPr/>
        </cdr:nvSpPr>
        <cdr:spPr bwMode="auto">
          <a:xfrm xmlns:a="http://schemas.openxmlformats.org/drawingml/2006/main" rot="16200000" flipH="1">
            <a:off x="2522240" y="2016225"/>
            <a:ext cx="72009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4" name="Straight Connector 23"/>
          <cdr:cNvSpPr/>
        </cdr:nvSpPr>
        <cdr:spPr bwMode="auto">
          <a:xfrm xmlns:a="http://schemas.openxmlformats.org/drawingml/2006/main" rot="5400000" flipH="1" flipV="1">
            <a:off x="2522240" y="2016224"/>
            <a:ext cx="72008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25" name="Straight Connector 24"/>
          <cdr:cNvSpPr/>
        </cdr:nvSpPr>
        <cdr:spPr bwMode="auto">
          <a:xfrm xmlns:a="http://schemas.openxmlformats.org/drawingml/2006/main">
            <a:off x="2522240" y="1080120"/>
            <a:ext cx="144016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27" name="Straight Connector 26"/>
          <cdr:cNvSpPr/>
        </cdr:nvSpPr>
        <cdr:spPr bwMode="auto">
          <a:xfrm xmlns:a="http://schemas.openxmlformats.org/drawingml/2006/main">
            <a:off x="2522240" y="2376264"/>
            <a:ext cx="144016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</cdr:grp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0.18374</cdr:x>
      <cdr:y>0.02239</cdr:y>
    </cdr:from>
    <cdr:to>
      <cdr:x>0.37691</cdr:x>
      <cdr:y>0.51921</cdr:y>
    </cdr:to>
    <cdr:grpSp>
      <cdr:nvGrpSpPr>
        <cdr:cNvPr id="2" name="Group 1"/>
        <cdr:cNvGrpSpPr/>
      </cdr:nvGrpSpPr>
      <cdr:grpSpPr>
        <a:xfrm xmlns:a="http://schemas.openxmlformats.org/drawingml/2006/main">
          <a:off x="1442102" y="100600"/>
          <a:ext cx="1516114" cy="2232260"/>
          <a:chOff x="3746376" y="532668"/>
          <a:chExt cx="1516075" cy="2232248"/>
        </a:xfrm>
      </cdr:grpSpPr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3892339" y="532668"/>
            <a:ext cx="1370112" cy="22322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</a:t>
            </a:r>
          </a:p>
          <a:p xmlns:a="http://schemas.openxmlformats.org/drawingml/2006/main">
            <a:r>
              <a:rPr lang="en-GB" sz="1100" dirty="0"/>
              <a:t> </a:t>
            </a:r>
            <a:r>
              <a:rPr lang="en-GB" sz="1100" dirty="0" smtClean="0"/>
              <a:t>      Mean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 </a:t>
            </a:r>
            <a:r>
              <a:rPr lang="en-GB" sz="1100" dirty="0" smtClean="0"/>
              <a:t>p90</a:t>
            </a:r>
          </a:p>
          <a:p xmlns:a="http://schemas.openxmlformats.org/drawingml/2006/main">
            <a:endParaRPr lang="en-GB" sz="1100" dirty="0" smtClean="0"/>
          </a:p>
          <a:p xmlns:a="http://schemas.openxmlformats.org/drawingml/2006/main">
            <a:r>
              <a:rPr lang="en-GB" dirty="0" smtClean="0"/>
              <a:t>       p75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p50 (Median)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 p25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 smtClean="0"/>
              <a:t>      p10</a:t>
            </a:r>
          </a:p>
          <a:p xmlns:a="http://schemas.openxmlformats.org/drawingml/2006/main">
            <a:endParaRPr lang="en-GB" sz="1100" dirty="0"/>
          </a:p>
        </cdr:txBody>
      </cdr:sp>
      <cdr:sp macro="" textlink="">
        <cdr:nvSpPr>
          <cdr:cNvPr id="4" name="Rectangle 3"/>
          <cdr:cNvSpPr/>
        </cdr:nvSpPr>
        <cdr:spPr bwMode="auto">
          <a:xfrm xmlns:a="http://schemas.openxmlformats.org/drawingml/2006/main">
            <a:off x="3746376" y="864096"/>
            <a:ext cx="72008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>
              <a:lumMod val="65000"/>
            </a:srgbClr>
          </a:solidFill>
          <a:ln xmlns:a="http://schemas.openxmlformats.org/drawingml/2006/main" w="25400" cap="flat" cmpd="sng" algn="ctr">
            <a:solidFill>
              <a:srgbClr val="FFFFFF">
                <a:lumMod val="65000"/>
              </a:srgbClr>
            </a:solidFill>
            <a:prstDash val="solid"/>
            <a:headEnd type="none" w="med" len="med"/>
            <a:tailEnd type="none" w="med" len="med"/>
          </a:ln>
          <a:effectLst xmlns:a="http://schemas.openxmlformats.org/drawingml/2006/main"/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1">
            <a:schemeClr val="lt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rgbClr val="003306"/>
                </a:solidFill>
                <a:latin typeface="Cisalpin LT Std"/>
              </a:defRPr>
            </a:lvl1pPr>
            <a:lvl2pPr marL="457200" indent="0">
              <a:defRPr sz="1100">
                <a:solidFill>
                  <a:srgbClr val="003306"/>
                </a:solidFill>
                <a:latin typeface="Cisalpin LT Std"/>
              </a:defRPr>
            </a:lvl2pPr>
            <a:lvl3pPr marL="914400" indent="0">
              <a:defRPr sz="1100">
                <a:solidFill>
                  <a:srgbClr val="003306"/>
                </a:solidFill>
                <a:latin typeface="Cisalpin LT Std"/>
              </a:defRPr>
            </a:lvl3pPr>
            <a:lvl4pPr marL="1371600" indent="0">
              <a:defRPr sz="1100">
                <a:solidFill>
                  <a:srgbClr val="003306"/>
                </a:solidFill>
                <a:latin typeface="Cisalpin LT Std"/>
              </a:defRPr>
            </a:lvl4pPr>
            <a:lvl5pPr marL="1828800" indent="0">
              <a:defRPr sz="1100">
                <a:solidFill>
                  <a:srgbClr val="003306"/>
                </a:solidFill>
                <a:latin typeface="Cisalpin LT Std"/>
              </a:defRPr>
            </a:lvl5pPr>
            <a:lvl6pPr marL="2286000" indent="0">
              <a:defRPr sz="1100">
                <a:solidFill>
                  <a:srgbClr val="003306"/>
                </a:solidFill>
                <a:latin typeface="Cisalpin LT Std"/>
              </a:defRPr>
            </a:lvl6pPr>
            <a:lvl7pPr marL="2743200" indent="0">
              <a:defRPr sz="1100">
                <a:solidFill>
                  <a:srgbClr val="003306"/>
                </a:solidFill>
                <a:latin typeface="Cisalpin LT Std"/>
              </a:defRPr>
            </a:lvl7pPr>
            <a:lvl8pPr marL="3200400" indent="0">
              <a:defRPr sz="1100">
                <a:solidFill>
                  <a:srgbClr val="003306"/>
                </a:solidFill>
                <a:latin typeface="Cisalpin LT Std"/>
              </a:defRPr>
            </a:lvl8pPr>
            <a:lvl9pPr marL="3657600" indent="0">
              <a:defRPr sz="1100">
                <a:solidFill>
                  <a:srgbClr val="003306"/>
                </a:solidFill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5" name="Straight Connector 4"/>
          <cdr:cNvSpPr/>
        </cdr:nvSpPr>
        <cdr:spPr bwMode="auto">
          <a:xfrm xmlns:a="http://schemas.openxmlformats.org/drawingml/2006/main" rot="16200000" flipH="1">
            <a:off x="3746376" y="1512169"/>
            <a:ext cx="72008" cy="72007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 dirty="0"/>
          </a:p>
        </cdr:txBody>
      </cdr:sp>
      <cdr:sp macro="" textlink="">
        <cdr:nvSpPr>
          <cdr:cNvPr id="6" name="Straight Connector 5"/>
          <cdr:cNvSpPr/>
        </cdr:nvSpPr>
        <cdr:spPr bwMode="auto">
          <a:xfrm xmlns:a="http://schemas.openxmlformats.org/drawingml/2006/main" rot="5400000">
            <a:off x="3746376" y="1512168"/>
            <a:ext cx="72008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7" name="Oval 6"/>
          <cdr:cNvSpPr/>
        </cdr:nvSpPr>
        <cdr:spPr bwMode="auto">
          <a:xfrm xmlns:a="http://schemas.openxmlformats.org/drawingml/2006/main">
            <a:off x="3746376" y="1872208"/>
            <a:ext cx="72008" cy="72008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003306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8" name="Straight Connector 7"/>
          <cdr:cNvSpPr/>
        </cdr:nvSpPr>
        <cdr:spPr bwMode="auto">
          <a:xfrm xmlns:a="http://schemas.openxmlformats.org/drawingml/2006/main" rot="16200000" flipH="1">
            <a:off x="3746376" y="2160241"/>
            <a:ext cx="72009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9" name="Straight Connector 8"/>
          <cdr:cNvSpPr/>
        </cdr:nvSpPr>
        <cdr:spPr bwMode="auto">
          <a:xfrm xmlns:a="http://schemas.openxmlformats.org/drawingml/2006/main" rot="5400000" flipH="1" flipV="1">
            <a:off x="3746376" y="2160240"/>
            <a:ext cx="72008" cy="72008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0" name="Straight Connector 9"/>
          <cdr:cNvSpPr/>
        </cdr:nvSpPr>
        <cdr:spPr bwMode="auto">
          <a:xfrm xmlns:a="http://schemas.openxmlformats.org/drawingml/2006/main">
            <a:off x="3746376" y="1224136"/>
            <a:ext cx="144016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1" name="Straight Connector 10"/>
          <cdr:cNvSpPr/>
        </cdr:nvSpPr>
        <cdr:spPr bwMode="auto">
          <a:xfrm xmlns:a="http://schemas.openxmlformats.org/drawingml/2006/main">
            <a:off x="3746376" y="2520280"/>
            <a:ext cx="144016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0.17457</cdr:x>
      <cdr:y>0.03969</cdr:y>
    </cdr:from>
    <cdr:to>
      <cdr:x>0.36773</cdr:x>
      <cdr:y>0.55296</cdr:y>
    </cdr:to>
    <cdr:grpSp>
      <cdr:nvGrpSpPr>
        <cdr:cNvPr id="2" name="Group 1"/>
        <cdr:cNvGrpSpPr/>
      </cdr:nvGrpSpPr>
      <cdr:grpSpPr>
        <a:xfrm xmlns:a="http://schemas.openxmlformats.org/drawingml/2006/main">
          <a:off x="1370130" y="172615"/>
          <a:ext cx="1516036" cy="2232252"/>
          <a:chOff x="6050591" y="964734"/>
          <a:chExt cx="1516036" cy="2232236"/>
        </a:xfrm>
      </cdr:grpSpPr>
      <cdr:sp macro="" textlink="">
        <cdr:nvSpPr>
          <cdr:cNvPr id="3" name="TextBox 2"/>
          <cdr:cNvSpPr txBox="1"/>
        </cdr:nvSpPr>
        <cdr:spPr>
          <a:xfrm xmlns:a="http://schemas.openxmlformats.org/drawingml/2006/main">
            <a:off x="6196550" y="964734"/>
            <a:ext cx="1370077" cy="223223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</a:t>
            </a:r>
          </a:p>
          <a:p xmlns:a="http://schemas.openxmlformats.org/drawingml/2006/main">
            <a:r>
              <a:rPr lang="en-GB" sz="1100" dirty="0"/>
              <a:t> </a:t>
            </a:r>
            <a:r>
              <a:rPr lang="en-GB" sz="1100" dirty="0" smtClean="0"/>
              <a:t>      Mean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 </a:t>
            </a:r>
            <a:r>
              <a:rPr lang="en-GB" sz="1100" dirty="0" smtClean="0"/>
              <a:t>p90</a:t>
            </a:r>
          </a:p>
          <a:p xmlns:a="http://schemas.openxmlformats.org/drawingml/2006/main">
            <a:endParaRPr lang="en-GB" sz="1100" dirty="0" smtClean="0"/>
          </a:p>
          <a:p xmlns:a="http://schemas.openxmlformats.org/drawingml/2006/main">
            <a:r>
              <a:rPr lang="en-GB" dirty="0" smtClean="0"/>
              <a:t>       p75</a:t>
            </a:r>
          </a:p>
          <a:p xmlns:a="http://schemas.openxmlformats.org/drawingml/2006/main">
            <a:endParaRPr lang="en-GB" dirty="0"/>
          </a:p>
          <a:p xmlns:a="http://schemas.openxmlformats.org/drawingml/2006/main">
            <a:r>
              <a:rPr lang="en-GB" dirty="0" smtClean="0"/>
              <a:t>      p50 (Median)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/>
              <a:t> </a:t>
            </a:r>
            <a:r>
              <a:rPr lang="en-GB" dirty="0" smtClean="0"/>
              <a:t>     p25</a:t>
            </a:r>
          </a:p>
          <a:p xmlns:a="http://schemas.openxmlformats.org/drawingml/2006/main">
            <a:endParaRPr lang="en-GB" dirty="0" smtClean="0"/>
          </a:p>
          <a:p xmlns:a="http://schemas.openxmlformats.org/drawingml/2006/main">
            <a:r>
              <a:rPr lang="en-GB" dirty="0" smtClean="0"/>
              <a:t>      p10</a:t>
            </a:r>
          </a:p>
          <a:p xmlns:a="http://schemas.openxmlformats.org/drawingml/2006/main">
            <a:endParaRPr lang="en-GB" sz="1100" dirty="0"/>
          </a:p>
        </cdr:txBody>
      </cdr:sp>
      <cdr:sp macro="" textlink="">
        <cdr:nvSpPr>
          <cdr:cNvPr id="4" name="Rectangle 3"/>
          <cdr:cNvSpPr/>
        </cdr:nvSpPr>
        <cdr:spPr bwMode="auto">
          <a:xfrm xmlns:a="http://schemas.openxmlformats.org/drawingml/2006/main">
            <a:off x="6050591" y="1296160"/>
            <a:ext cx="72006" cy="72008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FFFFFF">
              <a:lumMod val="65000"/>
            </a:srgbClr>
          </a:solidFill>
          <a:ln xmlns:a="http://schemas.openxmlformats.org/drawingml/2006/main" w="25400" cap="flat" cmpd="sng" algn="ctr">
            <a:solidFill>
              <a:srgbClr val="FFFFFF">
                <a:lumMod val="65000"/>
              </a:srgbClr>
            </a:solidFill>
            <a:prstDash val="solid"/>
            <a:headEnd type="none" w="med" len="med"/>
            <a:tailEnd type="none" w="med" len="med"/>
          </a:ln>
          <a:effectLst xmlns:a="http://schemas.openxmlformats.org/drawingml/2006/main"/>
        </cdr:spPr>
        <cdr:style>
          <a:lnRef xmlns:a="http://schemas.openxmlformats.org/drawingml/2006/main" idx="2">
            <a:schemeClr val="dk1"/>
          </a:lnRef>
          <a:fillRef xmlns:a="http://schemas.openxmlformats.org/drawingml/2006/main" idx="1">
            <a:schemeClr val="lt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dk1"/>
          </a:fontRef>
        </cdr:style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solidFill>
                  <a:srgbClr val="003306"/>
                </a:solidFill>
                <a:latin typeface="Cisalpin LT Std"/>
              </a:defRPr>
            </a:lvl1pPr>
            <a:lvl2pPr marL="457200" indent="0">
              <a:defRPr sz="1100">
                <a:solidFill>
                  <a:srgbClr val="003306"/>
                </a:solidFill>
                <a:latin typeface="Cisalpin LT Std"/>
              </a:defRPr>
            </a:lvl2pPr>
            <a:lvl3pPr marL="914400" indent="0">
              <a:defRPr sz="1100">
                <a:solidFill>
                  <a:srgbClr val="003306"/>
                </a:solidFill>
                <a:latin typeface="Cisalpin LT Std"/>
              </a:defRPr>
            </a:lvl3pPr>
            <a:lvl4pPr marL="1371600" indent="0">
              <a:defRPr sz="1100">
                <a:solidFill>
                  <a:srgbClr val="003306"/>
                </a:solidFill>
                <a:latin typeface="Cisalpin LT Std"/>
              </a:defRPr>
            </a:lvl4pPr>
            <a:lvl5pPr marL="1828800" indent="0">
              <a:defRPr sz="1100">
                <a:solidFill>
                  <a:srgbClr val="003306"/>
                </a:solidFill>
                <a:latin typeface="Cisalpin LT Std"/>
              </a:defRPr>
            </a:lvl5pPr>
            <a:lvl6pPr marL="2286000" indent="0">
              <a:defRPr sz="1100">
                <a:solidFill>
                  <a:srgbClr val="003306"/>
                </a:solidFill>
                <a:latin typeface="Cisalpin LT Std"/>
              </a:defRPr>
            </a:lvl6pPr>
            <a:lvl7pPr marL="2743200" indent="0">
              <a:defRPr sz="1100">
                <a:solidFill>
                  <a:srgbClr val="003306"/>
                </a:solidFill>
                <a:latin typeface="Cisalpin LT Std"/>
              </a:defRPr>
            </a:lvl7pPr>
            <a:lvl8pPr marL="3200400" indent="0">
              <a:defRPr sz="1100">
                <a:solidFill>
                  <a:srgbClr val="003306"/>
                </a:solidFill>
                <a:latin typeface="Cisalpin LT Std"/>
              </a:defRPr>
            </a:lvl8pPr>
            <a:lvl9pPr marL="3657600" indent="0">
              <a:defRPr sz="1100">
                <a:solidFill>
                  <a:srgbClr val="003306"/>
                </a:solidFill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5" name="Straight Connector 4"/>
          <cdr:cNvSpPr/>
        </cdr:nvSpPr>
        <cdr:spPr bwMode="auto">
          <a:xfrm xmlns:a="http://schemas.openxmlformats.org/drawingml/2006/main" rot="16200000" flipH="1">
            <a:off x="6050590" y="1944230"/>
            <a:ext cx="72008" cy="72005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 dirty="0"/>
          </a:p>
        </cdr:txBody>
      </cdr:sp>
      <cdr:sp macro="" textlink="">
        <cdr:nvSpPr>
          <cdr:cNvPr id="6" name="Straight Connector 5"/>
          <cdr:cNvSpPr/>
        </cdr:nvSpPr>
        <cdr:spPr bwMode="auto">
          <a:xfrm xmlns:a="http://schemas.openxmlformats.org/drawingml/2006/main" rot="5400000">
            <a:off x="6050590" y="1944229"/>
            <a:ext cx="72008" cy="72006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7" name="Oval 6"/>
          <cdr:cNvSpPr/>
        </cdr:nvSpPr>
        <cdr:spPr bwMode="auto">
          <a:xfrm xmlns:a="http://schemas.openxmlformats.org/drawingml/2006/main">
            <a:off x="6050591" y="2304267"/>
            <a:ext cx="72006" cy="72008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003306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8" name="Straight Connector 7"/>
          <cdr:cNvSpPr/>
        </cdr:nvSpPr>
        <cdr:spPr bwMode="auto">
          <a:xfrm xmlns:a="http://schemas.openxmlformats.org/drawingml/2006/main" rot="16200000" flipH="1">
            <a:off x="6050590" y="2592299"/>
            <a:ext cx="72009" cy="72006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9" name="Straight Connector 8"/>
          <cdr:cNvSpPr/>
        </cdr:nvSpPr>
        <cdr:spPr bwMode="auto">
          <a:xfrm xmlns:a="http://schemas.openxmlformats.org/drawingml/2006/main" rot="5400000" flipH="1" flipV="1">
            <a:off x="6050590" y="2592298"/>
            <a:ext cx="72008" cy="72006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0" name="Straight Connector 9"/>
          <cdr:cNvSpPr/>
        </cdr:nvSpPr>
        <cdr:spPr bwMode="auto">
          <a:xfrm xmlns:a="http://schemas.openxmlformats.org/drawingml/2006/main">
            <a:off x="6050591" y="1656198"/>
            <a:ext cx="144012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  <cdr:sp macro="" textlink="">
        <cdr:nvSpPr>
          <cdr:cNvPr id="11" name="Straight Connector 10"/>
          <cdr:cNvSpPr/>
        </cdr:nvSpPr>
        <cdr:spPr bwMode="auto">
          <a:xfrm xmlns:a="http://schemas.openxmlformats.org/drawingml/2006/main">
            <a:off x="6050591" y="2952335"/>
            <a:ext cx="144012" cy="0"/>
          </a:xfrm>
          <a:prstGeom xmlns:a="http://schemas.openxmlformats.org/drawingml/2006/main" prst="line">
            <a:avLst/>
          </a:prstGeom>
          <a:solidFill xmlns:a="http://schemas.openxmlformats.org/drawingml/2006/main">
            <a:srgbClr val="66CCFF"/>
          </a:solidFill>
          <a:ln xmlns:a="http://schemas.openxmlformats.org/drawingml/2006/main" w="9525" cap="flat" cmpd="sng" algn="ctr">
            <a:solidFill>
              <a:srgbClr val="003306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Cisalpin LT Std"/>
              </a:defRPr>
            </a:lvl1pPr>
            <a:lvl2pPr marL="457200" indent="0">
              <a:defRPr sz="1100">
                <a:latin typeface="Cisalpin LT Std"/>
              </a:defRPr>
            </a:lvl2pPr>
            <a:lvl3pPr marL="914400" indent="0">
              <a:defRPr sz="1100">
                <a:latin typeface="Cisalpin LT Std"/>
              </a:defRPr>
            </a:lvl3pPr>
            <a:lvl4pPr marL="1371600" indent="0">
              <a:defRPr sz="1100">
                <a:latin typeface="Cisalpin LT Std"/>
              </a:defRPr>
            </a:lvl4pPr>
            <a:lvl5pPr marL="1828800" indent="0">
              <a:defRPr sz="1100">
                <a:latin typeface="Cisalpin LT Std"/>
              </a:defRPr>
            </a:lvl5pPr>
            <a:lvl6pPr marL="2286000" indent="0">
              <a:defRPr sz="1100">
                <a:latin typeface="Cisalpin LT Std"/>
              </a:defRPr>
            </a:lvl6pPr>
            <a:lvl7pPr marL="2743200" indent="0">
              <a:defRPr sz="1100">
                <a:latin typeface="Cisalpin LT Std"/>
              </a:defRPr>
            </a:lvl7pPr>
            <a:lvl8pPr marL="3200400" indent="0">
              <a:defRPr sz="1100">
                <a:latin typeface="Cisalpin LT Std"/>
              </a:defRPr>
            </a:lvl8pPr>
            <a:lvl9pPr marL="3657600" indent="0">
              <a:defRPr sz="1100">
                <a:latin typeface="Cisalpin LT Std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0.09175</cdr:x>
      <cdr:y>0.91685</cdr:y>
    </cdr:from>
    <cdr:to>
      <cdr:x>0.5413</cdr:x>
      <cdr:y>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720080" y="4248472"/>
          <a:ext cx="3528392" cy="379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GB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800" kern="1200" baseline="-25000">
              <a:solidFill>
                <a:srgbClr val="003306"/>
              </a:solidFill>
              <a:latin typeface="Arial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800" kern="1200" baseline="-25000">
              <a:solidFill>
                <a:srgbClr val="003306"/>
              </a:solidFill>
              <a:latin typeface="Arial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800" kern="1200" baseline="-25000">
              <a:solidFill>
                <a:srgbClr val="003306"/>
              </a:solidFill>
              <a:latin typeface="Arial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800" kern="1200" baseline="-25000">
              <a:solidFill>
                <a:srgbClr val="003306"/>
              </a:solidFill>
              <a:latin typeface="Arial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800" kern="1200" baseline="-25000">
              <a:solidFill>
                <a:srgbClr val="003306"/>
              </a:solidFill>
              <a:latin typeface="Arial" charset="0"/>
            </a:defRPr>
          </a:lvl5pPr>
          <a:lvl6pPr marL="2286000" algn="l" defTabSz="914400" rtl="0" eaLnBrk="1" latinLnBrk="0" hangingPunct="1">
            <a:defRPr sz="2800" kern="1200" baseline="-25000">
              <a:solidFill>
                <a:srgbClr val="003306"/>
              </a:solidFill>
              <a:latin typeface="Arial" charset="0"/>
            </a:defRPr>
          </a:lvl6pPr>
          <a:lvl7pPr marL="2743200" algn="l" defTabSz="914400" rtl="0" eaLnBrk="1" latinLnBrk="0" hangingPunct="1">
            <a:defRPr sz="2800" kern="1200" baseline="-25000">
              <a:solidFill>
                <a:srgbClr val="003306"/>
              </a:solidFill>
              <a:latin typeface="Arial" charset="0"/>
            </a:defRPr>
          </a:lvl7pPr>
          <a:lvl8pPr marL="3200400" algn="l" defTabSz="914400" rtl="0" eaLnBrk="1" latinLnBrk="0" hangingPunct="1">
            <a:defRPr sz="2800" kern="1200" baseline="-25000">
              <a:solidFill>
                <a:srgbClr val="003306"/>
              </a:solidFill>
              <a:latin typeface="Arial" charset="0"/>
            </a:defRPr>
          </a:lvl8pPr>
          <a:lvl9pPr marL="3657600" algn="l" defTabSz="914400" rtl="0" eaLnBrk="1" latinLnBrk="0" hangingPunct="1">
            <a:defRPr sz="2800" kern="1200" baseline="-25000">
              <a:solidFill>
                <a:srgbClr val="003306"/>
              </a:solidFill>
              <a:latin typeface="Arial" charset="0"/>
            </a:defRPr>
          </a:lvl9pPr>
        </a:lstStyle>
        <a:p xmlns:a="http://schemas.openxmlformats.org/drawingml/2006/main">
          <a:r>
            <a:rPr lang="en-GB" dirty="0" smtClean="0"/>
            <a:t>Report Table 5.5</a:t>
          </a:r>
          <a:endParaRPr lang="en-GB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786" tIns="45894" rIns="91786" bIns="4589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786" tIns="45894" rIns="91786" bIns="45894" rtlCol="0"/>
          <a:lstStyle>
            <a:lvl1pPr algn="r">
              <a:defRPr sz="1200"/>
            </a:lvl1pPr>
          </a:lstStyle>
          <a:p>
            <a:fld id="{D118F556-AC71-4906-8822-B325D8941CC5}" type="datetimeFigureOut">
              <a:rPr lang="en-GB" smtClean="0"/>
              <a:pPr/>
              <a:t>03/11/2010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786" tIns="45894" rIns="91786" bIns="4589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786" tIns="45894" rIns="91786" bIns="45894" rtlCol="0" anchor="b"/>
          <a:lstStyle>
            <a:lvl1pPr algn="r">
              <a:defRPr sz="1200"/>
            </a:lvl1pPr>
          </a:lstStyle>
          <a:p>
            <a:fld id="{A2C95D17-EA40-43A6-9F5E-A3C64520D7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4" rIns="91786" bIns="45894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4" rIns="91786" bIns="45894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907"/>
            <a:ext cx="498496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4" rIns="91786" bIns="45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4" rIns="91786" bIns="45894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86" tIns="45894" rIns="91786" bIns="45894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62F7B53B-C2C2-4B9C-92BF-D29D28504A88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0D9F7-E741-45B2-9FB9-472201C7BD53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Rules of thumb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35D77-805A-4C32-B820-0180D35DDFE2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33</a:t>
            </a:fld>
            <a:endParaRPr lang="en-GB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34</a:t>
            </a:fld>
            <a:endParaRPr lang="en-GB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0D9F7-E741-45B2-9FB9-472201C7BD53}" type="slidenum">
              <a:rPr lang="en-GB"/>
              <a:pPr/>
              <a:t>35</a:t>
            </a:fld>
            <a:endParaRPr lang="en-GB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BF938-1AC1-4A7A-B921-AA7473C8093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BF938-1AC1-4A7A-B921-AA7473C80934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7B53B-C2C2-4B9C-92BF-D29D28504A88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gradFill rotWithShape="0">
            <a:gsLst>
              <a:gs pos="0">
                <a:srgbClr val="CCDDE6">
                  <a:gamma/>
                  <a:tint val="0"/>
                  <a:invGamma/>
                </a:srgbClr>
              </a:gs>
              <a:gs pos="100000">
                <a:srgbClr val="CCD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0">
            <a:gsLst>
              <a:gs pos="0">
                <a:srgbClr val="CADBE4"/>
              </a:gs>
              <a:gs pos="100000">
                <a:srgbClr val="CADBE4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rgbClr val="526D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7B32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GB" dirty="0"/>
              <a:t>© Institute for Fiscal Studies  </a:t>
            </a:r>
          </a:p>
          <a:p>
            <a:endParaRPr lang="en-GB" dirty="0"/>
          </a:p>
        </p:txBody>
      </p:sp>
      <p:pic>
        <p:nvPicPr>
          <p:cNvPr id="5135" name="Picture 15" descr="IFS-office-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74738"/>
            <a:ext cx="3200400" cy="960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CCDDE6"/>
              </a:gs>
              <a:gs pos="100000">
                <a:srgbClr val="CCDDE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solidFill>
                  <a:srgbClr val="526D7F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rgbClr val="526D7F"/>
                </a:solidFill>
                <a:latin typeface="+mn-lt"/>
                <a:cs typeface="Arial" charset="0"/>
              </a:defRPr>
            </a:lvl1pPr>
          </a:lstStyle>
          <a:p>
            <a:r>
              <a:rPr lang="en-GB" dirty="0"/>
              <a:t>© Institute for Fiscal Studies  </a:t>
            </a:r>
          </a:p>
        </p:txBody>
      </p:sp>
      <p:pic>
        <p:nvPicPr>
          <p:cNvPr id="1053" name="Picture 29" descr="IFS-office-gr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6224588"/>
            <a:ext cx="1600200" cy="481012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7B32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00663" y="4373563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2000">
          <a:solidFill>
            <a:srgbClr val="31546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>
          <a:solidFill>
            <a:srgbClr val="31546D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1400">
          <a:solidFill>
            <a:srgbClr val="31546D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 sz="1400">
          <a:solidFill>
            <a:srgbClr val="31546D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 dirty="0">
                <a:latin typeface="Cisalpin LT Std" pitchFamily="1" charset="0"/>
              </a:rPr>
              <a:t>© Institute for Fiscal Studies  </a:t>
            </a:r>
            <a:endParaRPr lang="en-GB" sz="800" dirty="0">
              <a:latin typeface="Cisalpin LT Std" pitchFamily="1" charset="0"/>
            </a:endParaRPr>
          </a:p>
          <a:p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990600"/>
          </a:xfrm>
        </p:spPr>
        <p:txBody>
          <a:bodyPr/>
          <a:lstStyle/>
          <a:p>
            <a:r>
              <a:rPr lang="en-GB" dirty="0" smtClean="0"/>
              <a:t>The wealth and saving of UK families on the eve of the crisis	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05200"/>
            <a:ext cx="6400800" cy="658642"/>
          </a:xfrm>
        </p:spPr>
        <p:txBody>
          <a:bodyPr/>
          <a:lstStyle/>
          <a:p>
            <a:r>
              <a:rPr lang="en-GB" dirty="0" smtClean="0"/>
              <a:t>Thomas F. Crossley and Cormac O’Dea</a:t>
            </a:r>
          </a:p>
          <a:p>
            <a:r>
              <a:rPr lang="en-GB" dirty="0" smtClean="0"/>
              <a:t>Institute for Fiscal Studies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...and summarise the distribution of wealth and saving according to household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51816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We define family groups according to:</a:t>
            </a:r>
          </a:p>
          <a:p>
            <a:pPr lvl="1"/>
            <a:r>
              <a:rPr lang="en-GB" dirty="0" smtClean="0"/>
              <a:t>Age, Income, Family Type, Housing Tenure, Pension Payments</a:t>
            </a:r>
          </a:p>
          <a:p>
            <a:pPr lvl="1"/>
            <a:r>
              <a:rPr lang="en-GB" dirty="0" smtClean="0"/>
              <a:t>Summarise the distribution of wealth and saving for each group</a:t>
            </a:r>
          </a:p>
          <a:p>
            <a:r>
              <a:rPr lang="en-GB" dirty="0" smtClean="0"/>
              <a:t>Family level analysis</a:t>
            </a:r>
          </a:p>
          <a:p>
            <a:pPr lvl="1"/>
            <a:r>
              <a:rPr lang="en-GB" dirty="0" smtClean="0"/>
              <a:t>A family is defined as a single adult or couple with any dependent children</a:t>
            </a:r>
          </a:p>
          <a:p>
            <a:r>
              <a:rPr lang="en-GB" dirty="0" smtClean="0"/>
              <a:t>What important assets are we missing from the data?</a:t>
            </a:r>
          </a:p>
          <a:p>
            <a:pPr lvl="1"/>
            <a:r>
              <a:rPr lang="en-GB" dirty="0" smtClean="0"/>
              <a:t>Cash  and current account balances</a:t>
            </a:r>
          </a:p>
          <a:p>
            <a:pPr lvl="1"/>
            <a:r>
              <a:rPr lang="en-GB" dirty="0" smtClean="0"/>
              <a:t>Pension Wealth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rest of this presentation....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7848600" cy="2939266"/>
          </a:xfrm>
        </p:spPr>
        <p:txBody>
          <a:bodyPr/>
          <a:lstStyle/>
          <a:p>
            <a:r>
              <a:rPr lang="en-GB" dirty="0" smtClean="0"/>
              <a:t>Summary of wealth distribution in 2005</a:t>
            </a:r>
          </a:p>
          <a:p>
            <a:pPr lvl="1"/>
            <a:r>
              <a:rPr lang="en-GB" dirty="0" smtClean="0"/>
              <a:t>Illustrate patterns by age, income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Summary of saving behaviour between 2000 and 2005</a:t>
            </a:r>
          </a:p>
          <a:p>
            <a:pPr lvl="1"/>
            <a:r>
              <a:rPr lang="en-GB" dirty="0" smtClean="0"/>
              <a:t>Again, illustrate patterns by age, income</a:t>
            </a:r>
          </a:p>
          <a:p>
            <a:pPr lvl="1"/>
            <a:r>
              <a:rPr lang="en-GB" dirty="0" smtClean="0"/>
              <a:t>Dramatic differences in saving rate depending on whether changes in housing equity are included in saving or not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7848872" cy="416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8995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Net financial</a:t>
                      </a:r>
                      <a:r>
                        <a:rPr lang="en-GB" baseline="0" dirty="0" smtClean="0"/>
                        <a:t> Wealth</a:t>
                      </a:r>
                    </a:p>
                    <a:p>
                      <a:pPr algn="ctr"/>
                      <a:r>
                        <a:rPr lang="en-GB" baseline="0" dirty="0" smtClean="0"/>
                        <a:t>(£)</a:t>
                      </a:r>
                      <a:endParaRPr lang="en-GB" dirty="0"/>
                    </a:p>
                  </a:txBody>
                  <a:tcPr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1,091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21,617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3.2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772816"/>
          <a:ext cx="7848872" cy="418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89951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Net financial</a:t>
                      </a:r>
                      <a:r>
                        <a:rPr lang="en-GB" baseline="0" dirty="0" smtClean="0"/>
                        <a:t> Wealth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(£)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−7,637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−328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1,091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16,383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percentile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58,849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466994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21,617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3.2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776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Financial Wealth</a:t>
                      </a:r>
                      <a:r>
                        <a:rPr lang="en-GB" baseline="0" dirty="0" smtClean="0"/>
                        <a:t> as a Proportion of Annual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Proportio</a:t>
                      </a:r>
                      <a:r>
                        <a:rPr lang="en-GB" baseline="0" dirty="0" smtClean="0"/>
                        <a:t>n of Families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&lt;−100%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776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Financial Wealth</a:t>
                      </a:r>
                      <a:r>
                        <a:rPr lang="en-GB" baseline="0" dirty="0" smtClean="0"/>
                        <a:t> as a Proportion of Annual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Proportio</a:t>
                      </a:r>
                      <a:r>
                        <a:rPr lang="en-GB" baseline="0" dirty="0" smtClean="0"/>
                        <a:t>n of Families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&lt;−100%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3.7%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7.6%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12.5%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27.5%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isalpin LT Std"/>
                        </a:rPr>
                        <a:t>100.0%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776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Financial Wealth</a:t>
                      </a:r>
                      <a:r>
                        <a:rPr lang="en-GB" baseline="0" dirty="0" smtClean="0"/>
                        <a:t> as a Proportion of Annual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Proportio</a:t>
                      </a:r>
                      <a:r>
                        <a:rPr lang="en-GB" baseline="0" dirty="0" smtClean="0"/>
                        <a:t>n of Families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&lt;−100%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3.7%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7.6%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12.5%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27.5%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61.1%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isalpin LT Std"/>
                        </a:rPr>
                        <a:t>100.0%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of Financial Wealth,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777686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Financial Wealth</a:t>
                      </a:r>
                      <a:r>
                        <a:rPr lang="en-GB" baseline="0" dirty="0" smtClean="0"/>
                        <a:t> as a Proportion of Annual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Proportio</a:t>
                      </a:r>
                      <a:r>
                        <a:rPr lang="en-GB" baseline="0" dirty="0" smtClean="0"/>
                        <a:t>n of Families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&lt;−100%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3.7%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7.6%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−25%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12.5%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 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27.5%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25%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61.1%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50% 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69.2%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isalpin LT Std" pitchFamily="2" charset="0"/>
                        </a:rPr>
                        <a:t>78.1%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isalpin LT Std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isalpin LT Std"/>
                        </a:rPr>
                        <a:t>100.0%</a:t>
                      </a:r>
                      <a:endParaRPr lang="en-GB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Wealth in 2005, Means, 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84784"/>
          <a:ext cx="7848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3.1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Wealth in 2005, </a:t>
            </a:r>
            <a:br>
              <a:rPr lang="en-GB" dirty="0" smtClean="0"/>
            </a:br>
            <a:r>
              <a:rPr lang="en-GB" dirty="0" smtClean="0"/>
              <a:t>Means and Medians 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84784"/>
          <a:ext cx="7848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3.1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IFS Retirement Saving Consortium</a:t>
            </a:r>
            <a:endParaRPr lang="en-GB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48100" cy="3647152"/>
          </a:xfrm>
        </p:spPr>
        <p:txBody>
          <a:bodyPr/>
          <a:lstStyle/>
          <a:p>
            <a:r>
              <a:rPr lang="en-GB" sz="2000" dirty="0" smtClean="0"/>
              <a:t>Association of British Insurers</a:t>
            </a:r>
          </a:p>
          <a:p>
            <a:r>
              <a:rPr lang="en-GB" sz="2000" dirty="0" smtClean="0"/>
              <a:t>Bank of England</a:t>
            </a:r>
          </a:p>
          <a:p>
            <a:r>
              <a:rPr lang="en-GB" sz="2000" dirty="0" smtClean="0"/>
              <a:t>Barclays</a:t>
            </a:r>
          </a:p>
          <a:p>
            <a:r>
              <a:rPr lang="en-GB" sz="2000" dirty="0" smtClean="0"/>
              <a:t>Chartered Institute of Personnel and Development</a:t>
            </a:r>
          </a:p>
          <a:p>
            <a:r>
              <a:rPr lang="en-GB" sz="2000" dirty="0" smtClean="0"/>
              <a:t>Department for Work and Pensions</a:t>
            </a:r>
          </a:p>
          <a:p>
            <a:r>
              <a:rPr lang="en-GB" sz="2000" dirty="0" smtClean="0"/>
              <a:t>Financial Services Authority</a:t>
            </a:r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600200"/>
            <a:ext cx="3848100" cy="3556992"/>
          </a:xfrm>
        </p:spPr>
        <p:txBody>
          <a:bodyPr/>
          <a:lstStyle/>
          <a:p>
            <a:r>
              <a:rPr lang="en-GB" sz="2000" dirty="0" smtClean="0"/>
              <a:t>HM Revenue and Customs</a:t>
            </a:r>
          </a:p>
          <a:p>
            <a:r>
              <a:rPr lang="en-GB" sz="2000" dirty="0" smtClean="0"/>
              <a:t>HM Treasury</a:t>
            </a:r>
          </a:p>
          <a:p>
            <a:r>
              <a:rPr lang="en-GB" sz="2000" dirty="0" smtClean="0"/>
              <a:t>Investment Management Association</a:t>
            </a:r>
          </a:p>
          <a:p>
            <a:r>
              <a:rPr lang="en-GB" sz="2000" dirty="0" smtClean="0"/>
              <a:t>Pensions Regulator</a:t>
            </a:r>
          </a:p>
          <a:p>
            <a:r>
              <a:rPr lang="en-GB" sz="2000" dirty="0" smtClean="0"/>
              <a:t>Personal Accounts Delivery Authority</a:t>
            </a:r>
          </a:p>
          <a:p>
            <a:r>
              <a:rPr lang="en-GB" sz="2000" dirty="0" smtClean="0"/>
              <a:t>Scottish Widows</a:t>
            </a:r>
          </a:p>
          <a:p>
            <a:r>
              <a:rPr lang="en-GB" sz="2000" dirty="0" smtClean="0"/>
              <a:t>The Actuarial Profession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Wealth in 2005, 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84784"/>
          <a:ext cx="78486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3.1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and Housing Wealth in 2005,</a:t>
            </a:r>
            <a:br>
              <a:rPr lang="en-GB" dirty="0" smtClean="0"/>
            </a:br>
            <a:r>
              <a:rPr lang="en-GB" dirty="0" smtClean="0"/>
              <a:t>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3.2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Wealth in 2005,</a:t>
            </a:r>
            <a:br>
              <a:rPr lang="en-GB" dirty="0" smtClean="0"/>
            </a:br>
            <a:r>
              <a:rPr lang="en-GB" dirty="0" smtClean="0"/>
              <a:t>by Income Decile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602128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3.3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 to the wealth distribution between 2000 and 2005?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1,091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14,980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21,617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 to the wealth distribution between 2000 and 2005?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-5,408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-7,637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1,091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11,055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16,383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41,762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58,849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14,980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21,617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3.1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happened to the wealth distribution between 2000 and 2005?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Financial Wealth (£)</a:t>
                      </a:r>
                    </a:p>
                    <a:p>
                      <a:pPr algn="ctr"/>
                      <a:r>
                        <a:rPr lang="en-GB" dirty="0" smtClean="0"/>
                        <a:t>2005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Housing Wealth</a:t>
                      </a:r>
                      <a:r>
                        <a:rPr lang="en-GB" baseline="0" dirty="0" smtClean="0"/>
                        <a:t> (£)</a:t>
                      </a:r>
                    </a:p>
                    <a:p>
                      <a:pPr algn="ctr"/>
                      <a:r>
                        <a:rPr lang="en-GB" baseline="0" dirty="0" smtClean="0"/>
                        <a:t>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Housing Wealth</a:t>
                      </a:r>
                      <a:r>
                        <a:rPr lang="en-GB" baseline="0" dirty="0" smtClean="0"/>
                        <a:t> (£)</a:t>
                      </a:r>
                    </a:p>
                    <a:p>
                      <a:pPr algn="ctr"/>
                      <a:r>
                        <a:rPr lang="en-GB" baseline="0" dirty="0" smtClean="0"/>
                        <a:t>2005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-5,408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-7,637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-335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1,091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12,283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60,070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11,055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16,383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81,730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172,565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pct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41,762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58,849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172,063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294,889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14,980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21,617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60,255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115,139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3.1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Turning to saving...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2337563"/>
          </a:xfrm>
        </p:spPr>
        <p:txBody>
          <a:bodyPr/>
          <a:lstStyle/>
          <a:p>
            <a:r>
              <a:rPr lang="en-GB" dirty="0" smtClean="0"/>
              <a:t>A reminder:</a:t>
            </a:r>
          </a:p>
          <a:p>
            <a:pPr lvl="1"/>
            <a:r>
              <a:rPr lang="en-GB" dirty="0" smtClean="0"/>
              <a:t>We calculate saving rates between the two years which is: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We now show median saving rates.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99792" y="2420888"/>
          <a:ext cx="2736304" cy="830664"/>
        </p:xfrm>
        <a:graphic>
          <a:graphicData uri="http://schemas.openxmlformats.org/presentationml/2006/ole">
            <p:oleObj spid="_x0000_s89090" name="Equation" r:id="rId4" imgW="1422360" imgH="431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Median Annual Saving Rates, </a:t>
            </a:r>
            <a:br>
              <a:rPr lang="en-GB" dirty="0" smtClean="0"/>
            </a:br>
            <a:r>
              <a:rPr lang="en-GB" dirty="0" smtClean="0"/>
              <a:t>(Financial Wealth), 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06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5.1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El" animBg="0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Median Annual Saving Rates, </a:t>
            </a:r>
            <a:br>
              <a:rPr lang="en-GB" dirty="0" smtClean="0"/>
            </a:br>
            <a:r>
              <a:rPr lang="en-GB" dirty="0" smtClean="0"/>
              <a:t>(including Housing Wealth), by Age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784860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5.2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Median Annual Saving Rates,</a:t>
            </a:r>
            <a:br>
              <a:rPr lang="en-GB" dirty="0" smtClean="0"/>
            </a:br>
            <a:r>
              <a:rPr lang="en-GB" dirty="0" smtClean="0"/>
              <a:t>(Financial Wealth), by Income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3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5.3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for this research: </a:t>
            </a:r>
            <a:br>
              <a:rPr lang="en-GB" dirty="0" smtClean="0"/>
            </a:br>
            <a:r>
              <a:rPr lang="en-GB" dirty="0" smtClean="0"/>
              <a:t>Where to look to study Household Saving?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7848600" cy="2677656"/>
          </a:xfrm>
        </p:spPr>
        <p:txBody>
          <a:bodyPr/>
          <a:lstStyle/>
          <a:p>
            <a:r>
              <a:rPr lang="en-GB" dirty="0" smtClean="0"/>
              <a:t>Most high profile measure of Household Saving is the ONS Household Saving Ratio, released quarterly.</a:t>
            </a:r>
          </a:p>
          <a:p>
            <a:pPr lvl="1"/>
            <a:r>
              <a:rPr lang="en-GB" dirty="0" smtClean="0"/>
              <a:t>This is a measure of the total saving undertaken in the economy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to (liquid wealth) saving rates when you finish paying off a mortgage?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4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31640" y="5661248"/>
            <a:ext cx="352839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Table 5.7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 uiExpand="1">
        <p:bldSub>
          <a:bldChart bld="seriesEl" animBg="0"/>
        </p:bldSub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people treat pension saving and non-pension saving as substitutes?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7848600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El" animBg="0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Wealth Distribution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231654"/>
          </a:xfrm>
        </p:spPr>
        <p:txBody>
          <a:bodyPr/>
          <a:lstStyle/>
          <a:p>
            <a:r>
              <a:rPr lang="en-GB" dirty="0" smtClean="0"/>
              <a:t>Wealth is distributed unequally throughout the population</a:t>
            </a:r>
          </a:p>
          <a:p>
            <a:pPr lvl="1"/>
            <a:r>
              <a:rPr lang="en-GB" dirty="0" smtClean="0"/>
              <a:t>In 2005, many families had no or little liquid wealth</a:t>
            </a:r>
          </a:p>
          <a:p>
            <a:pPr lvl="1"/>
            <a:r>
              <a:rPr lang="en-GB" dirty="0" smtClean="0"/>
              <a:t>Mean wealth is substantially higher than median wealth</a:t>
            </a:r>
          </a:p>
          <a:p>
            <a:pPr lvl="1"/>
            <a:r>
              <a:rPr lang="en-GB" dirty="0" smtClean="0"/>
              <a:t>Median financial wealth was very close to zero (&lt;£500) for families headed by anyone under the age 45.</a:t>
            </a:r>
          </a:p>
          <a:p>
            <a:r>
              <a:rPr lang="en-GB" dirty="0" smtClean="0"/>
              <a:t>The patterns according to socio-economic characteristics are largely as expected:</a:t>
            </a:r>
          </a:p>
          <a:p>
            <a:pPr lvl="1"/>
            <a:r>
              <a:rPr lang="en-GB" dirty="0" smtClean="0"/>
              <a:t>Financial wealth rises with age (except at the very oldest ages)</a:t>
            </a:r>
          </a:p>
          <a:p>
            <a:pPr lvl="1"/>
            <a:r>
              <a:rPr lang="en-GB" dirty="0" smtClean="0"/>
              <a:t>Financial  wealth rises with current income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Liquid Saving 2000 to 2005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3437864"/>
          </a:xfrm>
        </p:spPr>
        <p:txBody>
          <a:bodyPr/>
          <a:lstStyle/>
          <a:p>
            <a:r>
              <a:rPr lang="en-GB" dirty="0" smtClean="0"/>
              <a:t>There was very little net saving of liquid financial wealth between the two years:</a:t>
            </a:r>
          </a:p>
          <a:p>
            <a:pPr lvl="1"/>
            <a:r>
              <a:rPr lang="en-GB" dirty="0" smtClean="0"/>
              <a:t>Real median family wealth increased from approx. £750 to approx. £1,100.</a:t>
            </a:r>
          </a:p>
          <a:p>
            <a:r>
              <a:rPr lang="en-GB" dirty="0" smtClean="0"/>
              <a:t>Passive accumulation of increases in housing equity swamped accumulation of more liquid forms of wealth.</a:t>
            </a:r>
          </a:p>
          <a:p>
            <a:r>
              <a:rPr lang="en-GB" dirty="0" smtClean="0"/>
              <a:t>Saving in terms of liquid wealth between 2000 and 2005 was highest for those aged between 55 and 59.</a:t>
            </a:r>
          </a:p>
          <a:p>
            <a:r>
              <a:rPr lang="en-GB" dirty="0" smtClean="0"/>
              <a:t>Younger and poorer families had particularly low rates of saving between 2000 and 2005.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related research underway or planned at the IFS...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5170646"/>
          </a:xfrm>
        </p:spPr>
        <p:txBody>
          <a:bodyPr/>
          <a:lstStyle/>
          <a:p>
            <a:r>
              <a:rPr lang="en-GB" dirty="0" smtClean="0"/>
              <a:t>What has been the effect of the financial crisis on household wealth and saving?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Distribution of retirement resources among the oldest households (updating of previous work that summarised the distribution in 2002)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Estimation of discount rates implied by earnings histories and wealth data</a:t>
            </a:r>
          </a:p>
          <a:p>
            <a:pPr>
              <a:buNone/>
            </a:pPr>
            <a:endParaRPr lang="en-GB" dirty="0" smtClean="0"/>
          </a:p>
          <a:p>
            <a:pPr lvl="0"/>
            <a:r>
              <a:rPr lang="en-GB" dirty="0" smtClean="0"/>
              <a:t>To what extent is private pension coverage affected by up-front financial incentives to save?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 smtClean="0"/>
              <a:t>© Institute for Fiscal Studies  </a:t>
            </a:r>
            <a:endParaRPr lang="en-GB" baseline="-25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GB" sz="800" baseline="0" dirty="0">
                <a:latin typeface="Cisalpin LT Std" pitchFamily="1" charset="0"/>
              </a:rPr>
              <a:t>© Institute for Fiscal Studies  </a:t>
            </a:r>
            <a:endParaRPr lang="en-GB" sz="800" dirty="0">
              <a:latin typeface="Cisalpin LT Std" pitchFamily="1" charset="0"/>
            </a:endParaRPr>
          </a:p>
          <a:p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248400" cy="990600"/>
          </a:xfrm>
        </p:spPr>
        <p:txBody>
          <a:bodyPr/>
          <a:lstStyle/>
          <a:p>
            <a:r>
              <a:rPr lang="en-GB" dirty="0" smtClean="0"/>
              <a:t>The wealth and saving of UK families on the eve of the crisis	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05200"/>
            <a:ext cx="6400800" cy="658642"/>
          </a:xfrm>
        </p:spPr>
        <p:txBody>
          <a:bodyPr/>
          <a:lstStyle/>
          <a:p>
            <a:r>
              <a:rPr lang="en-GB" dirty="0" smtClean="0"/>
              <a:t>Thomas F. Crossley</a:t>
            </a:r>
          </a:p>
          <a:p>
            <a:r>
              <a:rPr lang="en-GB" dirty="0" smtClean="0"/>
              <a:t>Cormac O’Dea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Household Saving Ratio, Annual, 1963 - 2009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3568" y="1340768"/>
          <a:ext cx="784887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47664" y="6021288"/>
            <a:ext cx="410445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Report Figure 1.1, Source: ONS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Household Saving Ratio, Quarterly, 2000-2010</a:t>
            </a:r>
            <a:endParaRPr lang="en-GB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39552" y="1397000"/>
          <a:ext cx="7848872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971600" y="5661248"/>
            <a:ext cx="1595309" cy="379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ONS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Household Saving Ratio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7848600" cy="6124754"/>
          </a:xfrm>
        </p:spPr>
        <p:txBody>
          <a:bodyPr/>
          <a:lstStyle/>
          <a:p>
            <a:r>
              <a:rPr lang="en-GB" dirty="0" smtClean="0"/>
              <a:t>The most high profile measure of Household Saving is the ONS Household Saving Ratio, released quarterly.</a:t>
            </a:r>
          </a:p>
          <a:p>
            <a:r>
              <a:rPr lang="en-GB" dirty="0" smtClean="0"/>
              <a:t>This is a measure of the total saving undertaken in the economy</a:t>
            </a:r>
          </a:p>
          <a:p>
            <a:pPr lvl="1"/>
            <a:r>
              <a:rPr lang="en-GB" dirty="0" smtClean="0"/>
              <a:t>A useful summary of the total volume of saving being done in the economy.</a:t>
            </a:r>
          </a:p>
          <a:p>
            <a:r>
              <a:rPr lang="en-GB" dirty="0" smtClean="0"/>
              <a:t>But we would caution against relying on it for questions related to the adequacy of wealth for retirement</a:t>
            </a:r>
          </a:p>
          <a:p>
            <a:pPr lvl="1"/>
            <a:r>
              <a:rPr lang="en-GB" dirty="0" smtClean="0"/>
              <a:t>It is dominated by the saving of the those with the greatest income.</a:t>
            </a:r>
          </a:p>
          <a:p>
            <a:pPr lvl="1"/>
            <a:r>
              <a:rPr lang="en-GB" dirty="0" smtClean="0"/>
              <a:t>Contains limited information about trends in saving among those with low and middle incomes.</a:t>
            </a:r>
          </a:p>
          <a:p>
            <a:pPr lvl="1"/>
            <a:r>
              <a:rPr lang="en-GB" dirty="0" smtClean="0"/>
              <a:t>An economy-wide average: contains no information on distributional questions such as who saves and who doesn’t.</a:t>
            </a:r>
          </a:p>
          <a:p>
            <a:pPr lvl="1"/>
            <a:r>
              <a:rPr lang="en-GB" dirty="0" smtClean="0"/>
              <a:t>Measured with a great deal of uncertainty</a:t>
            </a:r>
          </a:p>
          <a:p>
            <a:pPr lvl="2"/>
            <a:r>
              <a:rPr lang="en-GB" dirty="0" smtClean="0"/>
              <a:t>Calculated as the difference between two large aggregates, themselves measured with error.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look at household saving using microdata?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smtClean="0"/>
              <a:t>© Institute for Fiscal Studies  </a:t>
            </a:r>
            <a:endParaRPr lang="en-GB" baseline="-25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44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report, using the British Household Panel Survey, we calculate two measures of wealth...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7848600" cy="5113708"/>
          </a:xfrm>
        </p:spPr>
        <p:txBody>
          <a:bodyPr/>
          <a:lstStyle/>
          <a:p>
            <a:r>
              <a:rPr lang="en-GB" dirty="0" smtClean="0"/>
              <a:t>Liquid Financial Wealth</a:t>
            </a:r>
          </a:p>
          <a:p>
            <a:pPr lvl="1"/>
            <a:r>
              <a:rPr lang="en-GB" dirty="0" smtClean="0"/>
              <a:t>Balances in savings accounts plus bonds/equities less non-mortgage debt</a:t>
            </a:r>
          </a:p>
          <a:p>
            <a:r>
              <a:rPr lang="en-GB" dirty="0" smtClean="0"/>
              <a:t>Financial and Housing Wealth</a:t>
            </a:r>
          </a:p>
          <a:p>
            <a:pPr lvl="1"/>
            <a:r>
              <a:rPr lang="en-GB" dirty="0" smtClean="0"/>
              <a:t>Liquid Financial Wealth plus value of housing less outstanding mortgage debt</a:t>
            </a:r>
          </a:p>
          <a:p>
            <a:r>
              <a:rPr lang="en-GB" dirty="0" smtClean="0"/>
              <a:t>Use these measures to:</a:t>
            </a:r>
          </a:p>
          <a:p>
            <a:pPr lvl="1"/>
            <a:r>
              <a:rPr lang="en-GB" dirty="0" smtClean="0"/>
              <a:t>Calculate saving rates between the two years which is: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© Institute for Fiscal Studies  </a:t>
            </a:r>
            <a:endParaRPr lang="en-GB" baseline="-250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report, using the British Household Panel Survey, we calculate two measures of wealth...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1"/>
            <a:ext cx="7848600" cy="5113708"/>
          </a:xfrm>
        </p:spPr>
        <p:txBody>
          <a:bodyPr/>
          <a:lstStyle/>
          <a:p>
            <a:r>
              <a:rPr lang="en-GB" dirty="0" smtClean="0"/>
              <a:t>Liquid Financial Wealth</a:t>
            </a:r>
          </a:p>
          <a:p>
            <a:pPr lvl="1"/>
            <a:r>
              <a:rPr lang="en-GB" dirty="0" smtClean="0"/>
              <a:t>Balances in savings accounts plus bonds/equities less non-mortgage debt</a:t>
            </a:r>
          </a:p>
          <a:p>
            <a:r>
              <a:rPr lang="en-GB" dirty="0" smtClean="0"/>
              <a:t>Financial and Housing Wealth</a:t>
            </a:r>
          </a:p>
          <a:p>
            <a:pPr lvl="1"/>
            <a:r>
              <a:rPr lang="en-GB" dirty="0" smtClean="0"/>
              <a:t>Liquid Financial Wealth plus value of housing less outstanding mortgage debt</a:t>
            </a:r>
          </a:p>
          <a:p>
            <a:r>
              <a:rPr lang="en-GB" dirty="0" smtClean="0"/>
              <a:t>Use these measures to:</a:t>
            </a:r>
          </a:p>
          <a:p>
            <a:pPr lvl="1"/>
            <a:r>
              <a:rPr lang="en-GB" dirty="0" smtClean="0"/>
              <a:t>Calculate saving rates between the two years which is: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2627784" y="4293096"/>
          <a:ext cx="2735262" cy="830262"/>
        </p:xfrm>
        <a:graphic>
          <a:graphicData uri="http://schemas.openxmlformats.org/presentationml/2006/ole">
            <p:oleObj spid="_x0000_s125954" name="Equation" r:id="rId4" imgW="1422360" imgH="431640" progId="Equation.3">
              <p:embed/>
            </p:oleObj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theme/theme1.xml><?xml version="1.0" encoding="utf-8"?>
<a:theme xmlns:a="http://schemas.openxmlformats.org/drawingml/2006/main" name="ifs09_white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87299"/>
        </a:dk1>
        <a:lt1>
          <a:srgbClr val="FFFFFF"/>
        </a:lt1>
        <a:dk2>
          <a:srgbClr val="187A2E"/>
        </a:dk2>
        <a:lt2>
          <a:srgbClr val="99AEBC"/>
        </a:lt2>
        <a:accent1>
          <a:srgbClr val="FFCF67"/>
        </a:accent1>
        <a:accent2>
          <a:srgbClr val="5FDAE6"/>
        </a:accent2>
        <a:accent3>
          <a:srgbClr val="FFFFFF"/>
        </a:accent3>
        <a:accent4>
          <a:srgbClr val="4A6082"/>
        </a:accent4>
        <a:accent5>
          <a:srgbClr val="FFE4B8"/>
        </a:accent5>
        <a:accent6>
          <a:srgbClr val="55C5D0"/>
        </a:accent6>
        <a:hlink>
          <a:srgbClr val="CDDD1C"/>
        </a:hlink>
        <a:folHlink>
          <a:srgbClr val="54DA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ifs09_white</Template>
  <TotalTime>3564</TotalTime>
  <Words>1609</Words>
  <Application>Microsoft Office PowerPoint</Application>
  <PresentationFormat>On-screen Show (4:3)</PresentationFormat>
  <Paragraphs>392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ifs09_white</vt:lpstr>
      <vt:lpstr>Equation</vt:lpstr>
      <vt:lpstr>The wealth and saving of UK families on the eve of the crisis </vt:lpstr>
      <vt:lpstr>IFS Retirement Saving Consortium</vt:lpstr>
      <vt:lpstr>Motivation for this research:  Where to look to study Household Saving?</vt:lpstr>
      <vt:lpstr>Household Saving Ratio, Annual, 1963 - 2009</vt:lpstr>
      <vt:lpstr>Household Saving Ratio, Quarterly, 2000-2010</vt:lpstr>
      <vt:lpstr>Household Saving Ratio</vt:lpstr>
      <vt:lpstr>Can we look at household saving using microdata?</vt:lpstr>
      <vt:lpstr>In the report, using the British Household Panel Survey, we calculate two measures of wealth...</vt:lpstr>
      <vt:lpstr>In the report, using the British Household Panel Survey, we calculate two measures of wealth...</vt:lpstr>
      <vt:lpstr>...and summarise the distribution of wealth and saving according to household type</vt:lpstr>
      <vt:lpstr>The rest of this presentation....</vt:lpstr>
      <vt:lpstr>Distribution of Financial Wealth, 2005</vt:lpstr>
      <vt:lpstr>Distribution of Financial Wealth, 2005</vt:lpstr>
      <vt:lpstr>Distribution of Financial Wealth, 2005</vt:lpstr>
      <vt:lpstr>Distribution of Financial Wealth, 2005</vt:lpstr>
      <vt:lpstr>Distribution of Financial Wealth, 2005</vt:lpstr>
      <vt:lpstr>Distribution of Financial Wealth, 2005</vt:lpstr>
      <vt:lpstr>Financial Wealth in 2005, Means, by Age</vt:lpstr>
      <vt:lpstr>Financial Wealth in 2005,  Means and Medians by Age</vt:lpstr>
      <vt:lpstr>Financial Wealth in 2005, by Age</vt:lpstr>
      <vt:lpstr>Financial and Housing Wealth in 2005, by Age</vt:lpstr>
      <vt:lpstr>Financial Wealth in 2005, by Income Decile</vt:lpstr>
      <vt:lpstr>What happened to the wealth distribution between 2000 and 2005?</vt:lpstr>
      <vt:lpstr>What happened to the wealth distribution between 2000 and 2005?</vt:lpstr>
      <vt:lpstr>What happened to the wealth distribution between 2000 and 2005?</vt:lpstr>
      <vt:lpstr>Turning to saving...</vt:lpstr>
      <vt:lpstr>Median Annual Saving Rates,  (Financial Wealth), by Age</vt:lpstr>
      <vt:lpstr>Median Annual Saving Rates,  (including Housing Wealth), by Age</vt:lpstr>
      <vt:lpstr>Median Annual Saving Rates, (Financial Wealth), by Income</vt:lpstr>
      <vt:lpstr>What happens to (liquid wealth) saving rates when you finish paying off a mortgage?</vt:lpstr>
      <vt:lpstr>Do people treat pension saving and non-pension saving as substitutes?</vt:lpstr>
      <vt:lpstr>Summary – Wealth Distribution </vt:lpstr>
      <vt:lpstr>Summary – Liquid Saving 2000 to 2005</vt:lpstr>
      <vt:lpstr>Other related research underway or planned at the IFS...</vt:lpstr>
      <vt:lpstr>The wealth and saving of UK families on the eve of the crisis 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for presentation</dc:title>
  <dc:creator>Cormac O'Dea</dc:creator>
  <cp:lastModifiedBy>bonnie_b</cp:lastModifiedBy>
  <cp:revision>325</cp:revision>
  <cp:lastPrinted>2008-10-22T11:50:52Z</cp:lastPrinted>
  <dcterms:created xsi:type="dcterms:W3CDTF">2010-07-08T16:04:15Z</dcterms:created>
  <dcterms:modified xsi:type="dcterms:W3CDTF">2010-11-03T11:08:03Z</dcterms:modified>
</cp:coreProperties>
</file>