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rawings/drawing2.xml" ContentType="application/vnd.openxmlformats-officedocument.drawingml.chartshape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charts/chart9.xml" ContentType="application/vnd.openxmlformats-officedocument.drawingml.chart+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charts/chart7.xml" ContentType="application/vnd.openxmlformats-officedocument.drawingml.chart+xml"/>
  <Override PartName="/ppt/notesSlides/notesSlide7.xml" ContentType="application/vnd.openxmlformats-officedocument.presentationml.notesSlide+xml"/>
  <Default Extension="xlsx" ContentType="application/vnd.openxmlformats-officedocument.spreadsheetml.sheet"/>
  <Override PartName="/ppt/notesSlides/notesSlide10.xml" ContentType="application/vnd.openxmlformats-officedocument.presentationml.notesSlide+xml"/>
  <Override PartName="/ppt/charts/chart3.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drawings/drawing3.xml" ContentType="application/vnd.openxmlformats-officedocument.drawingml.chartshape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charts/chart8.xml" ContentType="application/vnd.openxmlformats-officedocument.drawingml.chart+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charts/chart6.xml" ContentType="application/vnd.openxmlformats-officedocument.drawingml.chart+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rawings/drawing4.xml" ContentType="application/vnd.openxmlformats-officedocument.drawingml.chartshape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41"/>
  </p:notesMasterIdLst>
  <p:sldIdLst>
    <p:sldId id="261" r:id="rId2"/>
    <p:sldId id="296" r:id="rId3"/>
    <p:sldId id="303" r:id="rId4"/>
    <p:sldId id="262" r:id="rId5"/>
    <p:sldId id="263" r:id="rId6"/>
    <p:sldId id="268" r:id="rId7"/>
    <p:sldId id="265" r:id="rId8"/>
    <p:sldId id="256" r:id="rId9"/>
    <p:sldId id="257" r:id="rId10"/>
    <p:sldId id="317" r:id="rId11"/>
    <p:sldId id="318" r:id="rId12"/>
    <p:sldId id="269" r:id="rId13"/>
    <p:sldId id="270" r:id="rId14"/>
    <p:sldId id="271" r:id="rId15"/>
    <p:sldId id="272" r:id="rId16"/>
    <p:sldId id="273" r:id="rId17"/>
    <p:sldId id="306" r:id="rId18"/>
    <p:sldId id="274" r:id="rId19"/>
    <p:sldId id="276" r:id="rId20"/>
    <p:sldId id="277" r:id="rId21"/>
    <p:sldId id="278" r:id="rId22"/>
    <p:sldId id="319" r:id="rId23"/>
    <p:sldId id="309" r:id="rId24"/>
    <p:sldId id="282" r:id="rId25"/>
    <p:sldId id="258" r:id="rId26"/>
    <p:sldId id="259" r:id="rId27"/>
    <p:sldId id="260" r:id="rId28"/>
    <p:sldId id="283" r:id="rId29"/>
    <p:sldId id="310" r:id="rId30"/>
    <p:sldId id="311" r:id="rId31"/>
    <p:sldId id="312" r:id="rId32"/>
    <p:sldId id="288" r:id="rId33"/>
    <p:sldId id="285" r:id="rId34"/>
    <p:sldId id="287" r:id="rId35"/>
    <p:sldId id="289" r:id="rId36"/>
    <p:sldId id="315" r:id="rId37"/>
    <p:sldId id="290" r:id="rId38"/>
    <p:sldId id="305" r:id="rId39"/>
    <p:sldId id="293" r:id="rId40"/>
  </p:sldIdLst>
  <p:sldSz cx="9144000" cy="6858000" type="screen4x3"/>
  <p:notesSz cx="6858000" cy="9144000"/>
  <p:defaultTextStyle>
    <a:defPPr>
      <a:defRPr lang="en-GB"/>
    </a:defPPr>
    <a:lvl1pPr algn="l" rtl="0" eaLnBrk="0" fontAlgn="base" hangingPunct="0">
      <a:spcBef>
        <a:spcPct val="0"/>
      </a:spcBef>
      <a:spcAft>
        <a:spcPct val="0"/>
      </a:spcAft>
      <a:defRPr sz="2800" kern="1200" baseline="-25000">
        <a:solidFill>
          <a:schemeClr val="tx1"/>
        </a:solidFill>
        <a:latin typeface="Arial" charset="0"/>
        <a:ea typeface="+mn-ea"/>
        <a:cs typeface="+mn-cs"/>
      </a:defRPr>
    </a:lvl1pPr>
    <a:lvl2pPr marL="457200" algn="l" rtl="0" eaLnBrk="0" fontAlgn="base" hangingPunct="0">
      <a:spcBef>
        <a:spcPct val="0"/>
      </a:spcBef>
      <a:spcAft>
        <a:spcPct val="0"/>
      </a:spcAft>
      <a:defRPr sz="2800" kern="1200" baseline="-25000">
        <a:solidFill>
          <a:schemeClr val="tx1"/>
        </a:solidFill>
        <a:latin typeface="Arial" charset="0"/>
        <a:ea typeface="+mn-ea"/>
        <a:cs typeface="+mn-cs"/>
      </a:defRPr>
    </a:lvl2pPr>
    <a:lvl3pPr marL="914400" algn="l" rtl="0" eaLnBrk="0" fontAlgn="base" hangingPunct="0">
      <a:spcBef>
        <a:spcPct val="0"/>
      </a:spcBef>
      <a:spcAft>
        <a:spcPct val="0"/>
      </a:spcAft>
      <a:defRPr sz="2800" kern="1200" baseline="-25000">
        <a:solidFill>
          <a:schemeClr val="tx1"/>
        </a:solidFill>
        <a:latin typeface="Arial" charset="0"/>
        <a:ea typeface="+mn-ea"/>
        <a:cs typeface="+mn-cs"/>
      </a:defRPr>
    </a:lvl3pPr>
    <a:lvl4pPr marL="1371600" algn="l" rtl="0" eaLnBrk="0" fontAlgn="base" hangingPunct="0">
      <a:spcBef>
        <a:spcPct val="0"/>
      </a:spcBef>
      <a:spcAft>
        <a:spcPct val="0"/>
      </a:spcAft>
      <a:defRPr sz="2800" kern="1200" baseline="-25000">
        <a:solidFill>
          <a:schemeClr val="tx1"/>
        </a:solidFill>
        <a:latin typeface="Arial" charset="0"/>
        <a:ea typeface="+mn-ea"/>
        <a:cs typeface="+mn-cs"/>
      </a:defRPr>
    </a:lvl4pPr>
    <a:lvl5pPr marL="1828800" algn="l" rtl="0" eaLnBrk="0" fontAlgn="base" hangingPunct="0">
      <a:spcBef>
        <a:spcPct val="0"/>
      </a:spcBef>
      <a:spcAft>
        <a:spcPct val="0"/>
      </a:spcAft>
      <a:defRPr sz="2800" kern="1200" baseline="-25000">
        <a:solidFill>
          <a:schemeClr val="tx1"/>
        </a:solidFill>
        <a:latin typeface="Arial" charset="0"/>
        <a:ea typeface="+mn-ea"/>
        <a:cs typeface="+mn-cs"/>
      </a:defRPr>
    </a:lvl5pPr>
    <a:lvl6pPr marL="2286000" algn="l" defTabSz="914400" rtl="0" eaLnBrk="1" latinLnBrk="0" hangingPunct="1">
      <a:defRPr sz="2800" kern="1200" baseline="-25000">
        <a:solidFill>
          <a:schemeClr val="tx1"/>
        </a:solidFill>
        <a:latin typeface="Arial" charset="0"/>
        <a:ea typeface="+mn-ea"/>
        <a:cs typeface="+mn-cs"/>
      </a:defRPr>
    </a:lvl6pPr>
    <a:lvl7pPr marL="2743200" algn="l" defTabSz="914400" rtl="0" eaLnBrk="1" latinLnBrk="0" hangingPunct="1">
      <a:defRPr sz="2800" kern="1200" baseline="-25000">
        <a:solidFill>
          <a:schemeClr val="tx1"/>
        </a:solidFill>
        <a:latin typeface="Arial" charset="0"/>
        <a:ea typeface="+mn-ea"/>
        <a:cs typeface="+mn-cs"/>
      </a:defRPr>
    </a:lvl7pPr>
    <a:lvl8pPr marL="3200400" algn="l" defTabSz="914400" rtl="0" eaLnBrk="1" latinLnBrk="0" hangingPunct="1">
      <a:defRPr sz="2800" kern="1200" baseline="-25000">
        <a:solidFill>
          <a:schemeClr val="tx1"/>
        </a:solidFill>
        <a:latin typeface="Arial" charset="0"/>
        <a:ea typeface="+mn-ea"/>
        <a:cs typeface="+mn-cs"/>
      </a:defRPr>
    </a:lvl8pPr>
    <a:lvl9pPr marL="3657600" algn="l" defTabSz="914400" rtl="0" eaLnBrk="1" latinLnBrk="0" hangingPunct="1">
      <a:defRPr sz="2800" kern="1200" baseline="-250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D2DC53"/>
    <a:srgbClr val="C4DBE8"/>
    <a:srgbClr val="97B32C"/>
    <a:srgbClr val="E8E8E8"/>
    <a:srgbClr val="CADBE4"/>
    <a:srgbClr val="526D7F"/>
    <a:srgbClr val="CCDDE6"/>
    <a:srgbClr val="31546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44" autoAdjust="0"/>
    <p:restoredTop sz="94660" autoAdjust="0"/>
  </p:normalViewPr>
  <p:slideViewPr>
    <p:cSldViewPr>
      <p:cViewPr>
        <p:scale>
          <a:sx n="100" d="100"/>
          <a:sy n="100" d="100"/>
        </p:scale>
        <p:origin x="-1422" y="-384"/>
      </p:cViewPr>
      <p:guideLst>
        <p:guide orient="horz" pos="2160"/>
        <p:guide pos="2880"/>
      </p:guideLst>
    </p:cSldViewPr>
  </p:slideViewPr>
  <p:outlineViewPr>
    <p:cViewPr>
      <p:scale>
        <a:sx n="33" d="100"/>
        <a:sy n="33" d="100"/>
      </p:scale>
      <p:origin x="42" y="854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Office_Excel_Worksheet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Office_Excel_Worksheet4.xlsx"/></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Office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Office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Office_Excel_Worksheet9.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GB"/>
  <c:chart>
    <c:autoTitleDeleted val="1"/>
    <c:plotArea>
      <c:layout>
        <c:manualLayout>
          <c:layoutTarget val="inner"/>
          <c:xMode val="edge"/>
          <c:yMode val="edge"/>
          <c:x val="0.11637339836286795"/>
          <c:y val="5.7627118644067776E-2"/>
          <c:w val="0.84399539447161365"/>
          <c:h val="0.75593220338983558"/>
        </c:manualLayout>
      </c:layout>
      <c:barChart>
        <c:barDir val="col"/>
        <c:grouping val="clustered"/>
        <c:ser>
          <c:idx val="0"/>
          <c:order val="0"/>
          <c:tx>
            <c:strRef>
              <c:f>Sheet1!$A$2</c:f>
              <c:strCache>
                <c:ptCount val="1"/>
                <c:pt idx="0">
                  <c:v>n107</c:v>
                </c:pt>
              </c:strCache>
            </c:strRef>
          </c:tx>
          <c:spPr>
            <a:solidFill>
              <a:srgbClr val="FFFFFF"/>
            </a:solidFill>
            <a:ln w="8755">
              <a:solidFill>
                <a:srgbClr val="000000"/>
              </a:solidFill>
              <a:prstDash val="solid"/>
            </a:ln>
          </c:spPr>
          <c:dPt>
            <c:idx val="0"/>
            <c:spPr>
              <a:solidFill>
                <a:srgbClr val="808080"/>
              </a:solidFill>
              <a:ln w="8755">
                <a:solidFill>
                  <a:srgbClr val="000000"/>
                </a:solidFill>
                <a:prstDash val="solid"/>
              </a:ln>
            </c:spPr>
          </c:dPt>
          <c:dPt>
            <c:idx val="1"/>
            <c:spPr>
              <a:solidFill>
                <a:srgbClr val="808080"/>
              </a:solidFill>
              <a:ln w="8755">
                <a:solidFill>
                  <a:srgbClr val="000000"/>
                </a:solidFill>
                <a:prstDash val="solid"/>
              </a:ln>
            </c:spPr>
          </c:dPt>
          <c:dPt>
            <c:idx val="2"/>
            <c:spPr>
              <a:solidFill>
                <a:srgbClr val="808080"/>
              </a:solidFill>
              <a:ln w="8755">
                <a:solidFill>
                  <a:srgbClr val="000000"/>
                </a:solidFill>
                <a:prstDash val="solid"/>
              </a:ln>
            </c:spPr>
          </c:dPt>
          <c:dPt>
            <c:idx val="3"/>
            <c:spPr>
              <a:solidFill>
                <a:srgbClr val="808080"/>
              </a:solidFill>
              <a:ln w="8755">
                <a:solidFill>
                  <a:srgbClr val="000000"/>
                </a:solidFill>
                <a:prstDash val="solid"/>
              </a:ln>
            </c:spPr>
          </c:dPt>
          <c:dPt>
            <c:idx val="4"/>
            <c:spPr>
              <a:solidFill>
                <a:srgbClr val="808080"/>
              </a:solidFill>
              <a:ln w="8755">
                <a:solidFill>
                  <a:srgbClr val="000000"/>
                </a:solidFill>
                <a:prstDash val="solid"/>
              </a:ln>
            </c:spPr>
          </c:dPt>
          <c:dPt>
            <c:idx val="5"/>
            <c:spPr>
              <a:solidFill>
                <a:srgbClr val="808080"/>
              </a:solidFill>
              <a:ln w="8755">
                <a:solidFill>
                  <a:srgbClr val="000000"/>
                </a:solidFill>
                <a:prstDash val="solid"/>
              </a:ln>
            </c:spPr>
          </c:dPt>
          <c:dPt>
            <c:idx val="6"/>
            <c:spPr>
              <a:solidFill>
                <a:srgbClr val="808080"/>
              </a:solidFill>
              <a:ln w="8755">
                <a:solidFill>
                  <a:srgbClr val="000000"/>
                </a:solidFill>
                <a:prstDash val="solid"/>
              </a:ln>
            </c:spPr>
          </c:dPt>
          <c:dPt>
            <c:idx val="7"/>
            <c:spPr>
              <a:solidFill>
                <a:srgbClr val="808080"/>
              </a:solidFill>
              <a:ln w="8755">
                <a:solidFill>
                  <a:srgbClr val="000000"/>
                </a:solidFill>
                <a:prstDash val="solid"/>
              </a:ln>
            </c:spPr>
          </c:dPt>
          <c:dPt>
            <c:idx val="8"/>
            <c:spPr>
              <a:solidFill>
                <a:srgbClr val="808080"/>
              </a:solidFill>
              <a:ln w="8755">
                <a:solidFill>
                  <a:srgbClr val="000000"/>
                </a:solidFill>
                <a:prstDash val="solid"/>
              </a:ln>
            </c:spPr>
          </c:dPt>
          <c:dPt>
            <c:idx val="9"/>
            <c:spPr>
              <a:solidFill>
                <a:srgbClr val="808080"/>
              </a:solidFill>
              <a:ln w="8755">
                <a:solidFill>
                  <a:srgbClr val="000000"/>
                </a:solidFill>
                <a:prstDash val="solid"/>
              </a:ln>
            </c:spPr>
          </c:dPt>
          <c:dPt>
            <c:idx val="10"/>
            <c:spPr>
              <a:solidFill>
                <a:srgbClr val="808080"/>
              </a:solidFill>
              <a:ln w="8755">
                <a:solidFill>
                  <a:srgbClr val="000000"/>
                </a:solidFill>
                <a:prstDash val="solid"/>
              </a:ln>
            </c:spPr>
          </c:dPt>
          <c:dPt>
            <c:idx val="11"/>
            <c:spPr>
              <a:solidFill>
                <a:srgbClr val="808080"/>
              </a:solidFill>
              <a:ln w="8755">
                <a:solidFill>
                  <a:srgbClr val="000000"/>
                </a:solidFill>
                <a:prstDash val="solid"/>
              </a:ln>
            </c:spPr>
          </c:dPt>
          <c:dPt>
            <c:idx val="12"/>
            <c:spPr>
              <a:solidFill>
                <a:srgbClr val="808080"/>
              </a:solidFill>
              <a:ln w="8755">
                <a:solidFill>
                  <a:srgbClr val="000000"/>
                </a:solidFill>
                <a:prstDash val="solid"/>
              </a:ln>
            </c:spPr>
          </c:dPt>
          <c:dPt>
            <c:idx val="13"/>
            <c:spPr>
              <a:solidFill>
                <a:srgbClr val="808080"/>
              </a:solidFill>
              <a:ln w="8755">
                <a:solidFill>
                  <a:srgbClr val="000000"/>
                </a:solidFill>
                <a:prstDash val="solid"/>
              </a:ln>
            </c:spPr>
          </c:dPt>
          <c:dPt>
            <c:idx val="14"/>
            <c:spPr>
              <a:solidFill>
                <a:srgbClr val="808080"/>
              </a:solidFill>
              <a:ln w="8755">
                <a:solidFill>
                  <a:srgbClr val="000000"/>
                </a:solidFill>
                <a:prstDash val="solid"/>
              </a:ln>
            </c:spPr>
          </c:dPt>
          <c:dPt>
            <c:idx val="15"/>
            <c:spPr>
              <a:solidFill>
                <a:srgbClr val="808080"/>
              </a:solidFill>
              <a:ln w="8755">
                <a:solidFill>
                  <a:srgbClr val="000000"/>
                </a:solidFill>
                <a:prstDash val="solid"/>
              </a:ln>
            </c:spPr>
          </c:dPt>
          <c:dPt>
            <c:idx val="16"/>
            <c:spPr>
              <a:solidFill>
                <a:srgbClr val="808080"/>
              </a:solidFill>
              <a:ln w="8755">
                <a:solidFill>
                  <a:srgbClr val="000000"/>
                </a:solidFill>
                <a:prstDash val="solid"/>
              </a:ln>
            </c:spPr>
          </c:dPt>
          <c:dPt>
            <c:idx val="17"/>
            <c:spPr>
              <a:solidFill>
                <a:schemeClr val="bg1">
                  <a:lumMod val="50000"/>
                </a:schemeClr>
              </a:solidFill>
              <a:ln w="8755">
                <a:solidFill>
                  <a:srgbClr val="000000"/>
                </a:solidFill>
                <a:prstDash val="solid"/>
              </a:ln>
            </c:spPr>
          </c:dPt>
          <c:dPt>
            <c:idx val="18"/>
            <c:spPr>
              <a:solidFill>
                <a:schemeClr val="bg1">
                  <a:lumMod val="50000"/>
                </a:schemeClr>
              </a:solidFill>
              <a:ln w="8755">
                <a:solidFill>
                  <a:srgbClr val="000000"/>
                </a:solidFill>
                <a:prstDash val="solid"/>
              </a:ln>
            </c:spPr>
          </c:dPt>
          <c:dPt>
            <c:idx val="19"/>
            <c:spPr>
              <a:solidFill>
                <a:srgbClr val="FFFF00"/>
              </a:solidFill>
              <a:ln w="8755">
                <a:solidFill>
                  <a:srgbClr val="000000"/>
                </a:solidFill>
                <a:prstDash val="solid"/>
              </a:ln>
            </c:spPr>
          </c:dPt>
          <c:dPt>
            <c:idx val="20"/>
            <c:spPr>
              <a:solidFill>
                <a:srgbClr val="FFFF00"/>
              </a:solidFill>
              <a:ln w="8755">
                <a:solidFill>
                  <a:srgbClr val="000000"/>
                </a:solidFill>
                <a:prstDash val="solid"/>
              </a:ln>
            </c:spPr>
          </c:dPt>
          <c:dPt>
            <c:idx val="21"/>
            <c:spPr>
              <a:solidFill>
                <a:srgbClr val="FFFF00"/>
              </a:solidFill>
              <a:ln w="8755">
                <a:solidFill>
                  <a:srgbClr val="000000"/>
                </a:solidFill>
                <a:prstDash val="solid"/>
              </a:ln>
            </c:spPr>
          </c:dPt>
          <c:dPt>
            <c:idx val="22"/>
            <c:spPr>
              <a:solidFill>
                <a:srgbClr val="FFFF00"/>
              </a:solidFill>
              <a:ln w="8755">
                <a:solidFill>
                  <a:srgbClr val="000000"/>
                </a:solidFill>
                <a:prstDash val="solid"/>
              </a:ln>
            </c:spPr>
          </c:dPt>
          <c:dPt>
            <c:idx val="23"/>
            <c:spPr>
              <a:solidFill>
                <a:srgbClr val="FFFF00"/>
              </a:solidFill>
              <a:ln w="8755">
                <a:solidFill>
                  <a:srgbClr val="000000"/>
                </a:solidFill>
                <a:prstDash val="solid"/>
              </a:ln>
            </c:spPr>
          </c:dPt>
          <c:dPt>
            <c:idx val="24"/>
            <c:spPr>
              <a:solidFill>
                <a:srgbClr val="808080"/>
              </a:solidFill>
              <a:ln w="8755">
                <a:solidFill>
                  <a:srgbClr val="000000"/>
                </a:solidFill>
                <a:prstDash val="solid"/>
              </a:ln>
            </c:spPr>
          </c:dPt>
          <c:dPt>
            <c:idx val="25"/>
            <c:spPr>
              <a:solidFill>
                <a:srgbClr val="808080"/>
              </a:solidFill>
              <a:ln w="8755">
                <a:solidFill>
                  <a:srgbClr val="000000"/>
                </a:solidFill>
                <a:prstDash val="solid"/>
              </a:ln>
            </c:spPr>
          </c:dPt>
          <c:dPt>
            <c:idx val="26"/>
            <c:spPr>
              <a:solidFill>
                <a:schemeClr val="bg1">
                  <a:lumMod val="50000"/>
                </a:schemeClr>
              </a:solidFill>
              <a:ln w="8755">
                <a:solidFill>
                  <a:srgbClr val="000000"/>
                </a:solidFill>
                <a:prstDash val="solid"/>
              </a:ln>
            </c:spPr>
          </c:dPt>
          <c:dPt>
            <c:idx val="27"/>
            <c:spPr>
              <a:solidFill>
                <a:schemeClr val="bg1">
                  <a:lumMod val="50000"/>
                </a:schemeClr>
              </a:solidFill>
              <a:ln w="8755">
                <a:solidFill>
                  <a:srgbClr val="000000"/>
                </a:solidFill>
                <a:prstDash val="solid"/>
              </a:ln>
            </c:spPr>
          </c:dPt>
          <c:dPt>
            <c:idx val="28"/>
            <c:spPr>
              <a:solidFill>
                <a:schemeClr val="bg1">
                  <a:lumMod val="50000"/>
                </a:schemeClr>
              </a:solidFill>
              <a:ln w="8755">
                <a:solidFill>
                  <a:srgbClr val="000000"/>
                </a:solidFill>
                <a:prstDash val="solid"/>
              </a:ln>
            </c:spPr>
          </c:dPt>
          <c:dPt>
            <c:idx val="29"/>
            <c:spPr>
              <a:solidFill>
                <a:srgbClr val="FFFF00"/>
              </a:solidFill>
              <a:ln w="8755">
                <a:solidFill>
                  <a:srgbClr val="000000"/>
                </a:solidFill>
                <a:prstDash val="solid"/>
              </a:ln>
            </c:spPr>
          </c:dPt>
          <c:dPt>
            <c:idx val="30"/>
            <c:spPr>
              <a:solidFill>
                <a:srgbClr val="FFFF00"/>
              </a:solidFill>
              <a:ln w="8755">
                <a:solidFill>
                  <a:srgbClr val="000000"/>
                </a:solidFill>
                <a:prstDash val="solid"/>
              </a:ln>
            </c:spPr>
          </c:dPt>
          <c:dPt>
            <c:idx val="31"/>
            <c:spPr>
              <a:solidFill>
                <a:srgbClr val="FFFF00"/>
              </a:solidFill>
              <a:ln w="8755">
                <a:solidFill>
                  <a:srgbClr val="000000"/>
                </a:solidFill>
                <a:prstDash val="solid"/>
              </a:ln>
            </c:spPr>
          </c:dPt>
          <c:dPt>
            <c:idx val="32"/>
            <c:spPr>
              <a:solidFill>
                <a:srgbClr val="FFFF00"/>
              </a:solidFill>
              <a:ln w="8755">
                <a:solidFill>
                  <a:srgbClr val="000000"/>
                </a:solidFill>
                <a:prstDash val="solid"/>
              </a:ln>
            </c:spPr>
          </c:dPt>
          <c:dPt>
            <c:idx val="33"/>
            <c:spPr>
              <a:solidFill>
                <a:srgbClr val="808080"/>
              </a:solidFill>
              <a:ln w="8755">
                <a:solidFill>
                  <a:srgbClr val="000000"/>
                </a:solidFill>
                <a:prstDash val="solid"/>
              </a:ln>
            </c:spPr>
          </c:dPt>
          <c:dPt>
            <c:idx val="34"/>
            <c:spPr>
              <a:solidFill>
                <a:srgbClr val="808080"/>
              </a:solidFill>
              <a:ln w="8755">
                <a:solidFill>
                  <a:srgbClr val="000000"/>
                </a:solidFill>
                <a:prstDash val="solid"/>
              </a:ln>
            </c:spPr>
          </c:dPt>
          <c:dPt>
            <c:idx val="35"/>
            <c:spPr>
              <a:solidFill>
                <a:srgbClr val="808080"/>
              </a:solidFill>
              <a:ln w="8755">
                <a:solidFill>
                  <a:srgbClr val="000000"/>
                </a:solidFill>
                <a:prstDash val="solid"/>
              </a:ln>
            </c:spPr>
          </c:dPt>
          <c:dPt>
            <c:idx val="36"/>
            <c:spPr>
              <a:solidFill>
                <a:srgbClr val="808080"/>
              </a:solidFill>
              <a:ln w="8755">
                <a:solidFill>
                  <a:srgbClr val="000000"/>
                </a:solidFill>
                <a:prstDash val="solid"/>
              </a:ln>
            </c:spPr>
          </c:dPt>
          <c:dPt>
            <c:idx val="37"/>
            <c:spPr>
              <a:solidFill>
                <a:schemeClr val="bg1">
                  <a:lumMod val="50000"/>
                </a:schemeClr>
              </a:solidFill>
              <a:ln w="8755">
                <a:solidFill>
                  <a:srgbClr val="000000"/>
                </a:solidFill>
                <a:prstDash val="solid"/>
              </a:ln>
            </c:spPr>
          </c:dPt>
          <c:dPt>
            <c:idx val="38"/>
            <c:spPr>
              <a:solidFill>
                <a:schemeClr val="bg1">
                  <a:lumMod val="50000"/>
                </a:schemeClr>
              </a:solidFill>
              <a:ln w="8755">
                <a:solidFill>
                  <a:srgbClr val="000000"/>
                </a:solidFill>
                <a:prstDash val="solid"/>
              </a:ln>
            </c:spPr>
          </c:dPt>
          <c:dPt>
            <c:idx val="39"/>
            <c:spPr>
              <a:solidFill>
                <a:srgbClr val="FFFF00"/>
              </a:solidFill>
              <a:ln w="8755">
                <a:solidFill>
                  <a:srgbClr val="000000"/>
                </a:solidFill>
                <a:prstDash val="solid"/>
              </a:ln>
            </c:spPr>
          </c:dPt>
          <c:dPt>
            <c:idx val="40"/>
            <c:spPr>
              <a:solidFill>
                <a:srgbClr val="FFFF00"/>
              </a:solidFill>
              <a:ln w="8755">
                <a:solidFill>
                  <a:srgbClr val="000000"/>
                </a:solidFill>
                <a:prstDash val="solid"/>
              </a:ln>
            </c:spPr>
          </c:dPt>
          <c:dPt>
            <c:idx val="41"/>
            <c:spPr>
              <a:solidFill>
                <a:srgbClr val="FFFF00"/>
              </a:solidFill>
              <a:ln w="8755">
                <a:solidFill>
                  <a:srgbClr val="000000"/>
                </a:solidFill>
                <a:prstDash val="solid"/>
              </a:ln>
            </c:spPr>
          </c:dPt>
          <c:dPt>
            <c:idx val="42"/>
            <c:spPr>
              <a:solidFill>
                <a:srgbClr val="FFFF00"/>
              </a:solidFill>
              <a:ln w="8755">
                <a:solidFill>
                  <a:srgbClr val="000000"/>
                </a:solidFill>
                <a:prstDash val="solid"/>
              </a:ln>
            </c:spPr>
          </c:dPt>
          <c:dPt>
            <c:idx val="43"/>
            <c:spPr>
              <a:solidFill>
                <a:srgbClr val="FFFF00"/>
              </a:solidFill>
              <a:ln w="8755">
                <a:solidFill>
                  <a:srgbClr val="000000"/>
                </a:solidFill>
                <a:prstDash val="solid"/>
              </a:ln>
            </c:spPr>
          </c:dPt>
          <c:dPt>
            <c:idx val="44"/>
            <c:spPr>
              <a:solidFill>
                <a:srgbClr val="FFFF00"/>
              </a:solidFill>
              <a:ln w="8755">
                <a:solidFill>
                  <a:srgbClr val="000000"/>
                </a:solidFill>
                <a:prstDash val="solid"/>
              </a:ln>
            </c:spPr>
          </c:dPt>
          <c:dPt>
            <c:idx val="45"/>
            <c:spPr>
              <a:solidFill>
                <a:srgbClr val="808080"/>
              </a:solidFill>
              <a:ln w="8755">
                <a:solidFill>
                  <a:srgbClr val="000000"/>
                </a:solidFill>
                <a:prstDash val="solid"/>
              </a:ln>
            </c:spPr>
          </c:dPt>
          <c:dPt>
            <c:idx val="46"/>
            <c:spPr>
              <a:solidFill>
                <a:srgbClr val="808080"/>
              </a:solidFill>
              <a:ln w="8755">
                <a:solidFill>
                  <a:srgbClr val="000000"/>
                </a:solidFill>
                <a:prstDash val="solid"/>
              </a:ln>
            </c:spPr>
          </c:dPt>
          <c:dPt>
            <c:idx val="47"/>
            <c:spPr>
              <a:solidFill>
                <a:srgbClr val="808080"/>
              </a:solidFill>
              <a:ln w="8755">
                <a:solidFill>
                  <a:srgbClr val="000000"/>
                </a:solidFill>
                <a:prstDash val="solid"/>
              </a:ln>
            </c:spPr>
          </c:dPt>
          <c:dPt>
            <c:idx val="48"/>
            <c:spPr>
              <a:solidFill>
                <a:schemeClr val="bg1">
                  <a:lumMod val="50000"/>
                </a:schemeClr>
              </a:solidFill>
              <a:ln w="8755">
                <a:solidFill>
                  <a:srgbClr val="000000"/>
                </a:solidFill>
                <a:prstDash val="solid"/>
              </a:ln>
            </c:spPr>
          </c:dPt>
          <c:dPt>
            <c:idx val="49"/>
            <c:spPr>
              <a:solidFill>
                <a:schemeClr val="bg1">
                  <a:lumMod val="50000"/>
                </a:schemeClr>
              </a:solidFill>
              <a:ln w="8755">
                <a:solidFill>
                  <a:srgbClr val="000000"/>
                </a:solidFill>
                <a:prstDash val="solid"/>
              </a:ln>
            </c:spPr>
          </c:dPt>
          <c:dPt>
            <c:idx val="50"/>
            <c:spPr>
              <a:solidFill>
                <a:schemeClr val="bg1">
                  <a:lumMod val="50000"/>
                </a:schemeClr>
              </a:solidFill>
              <a:ln w="8755">
                <a:solidFill>
                  <a:srgbClr val="000000"/>
                </a:solidFill>
                <a:prstDash val="solid"/>
              </a:ln>
            </c:spPr>
          </c:dPt>
          <c:dPt>
            <c:idx val="51"/>
            <c:spPr>
              <a:solidFill>
                <a:schemeClr val="bg1">
                  <a:lumMod val="50000"/>
                </a:schemeClr>
              </a:solidFill>
              <a:ln w="8755">
                <a:solidFill>
                  <a:srgbClr val="000000"/>
                </a:solidFill>
                <a:prstDash val="solid"/>
              </a:ln>
            </c:spPr>
          </c:dPt>
          <c:dPt>
            <c:idx val="52"/>
            <c:spPr>
              <a:solidFill>
                <a:srgbClr val="FFFF00"/>
              </a:solidFill>
              <a:ln w="8755">
                <a:solidFill>
                  <a:srgbClr val="000000"/>
                </a:solidFill>
                <a:prstDash val="solid"/>
              </a:ln>
            </c:spPr>
          </c:dPt>
          <c:dPt>
            <c:idx val="53"/>
            <c:spPr>
              <a:solidFill>
                <a:srgbClr val="FFFF00"/>
              </a:solidFill>
              <a:ln w="8755">
                <a:solidFill>
                  <a:srgbClr val="000000"/>
                </a:solidFill>
                <a:prstDash val="solid"/>
              </a:ln>
            </c:spPr>
          </c:dPt>
          <c:dPt>
            <c:idx val="54"/>
            <c:spPr>
              <a:solidFill>
                <a:srgbClr val="FFFF00"/>
              </a:solidFill>
              <a:ln w="8755">
                <a:solidFill>
                  <a:srgbClr val="000000"/>
                </a:solidFill>
                <a:prstDash val="solid"/>
              </a:ln>
            </c:spPr>
          </c:dPt>
          <c:dPt>
            <c:idx val="55"/>
            <c:spPr>
              <a:solidFill>
                <a:srgbClr val="FFFF00"/>
              </a:solidFill>
              <a:ln w="8755">
                <a:solidFill>
                  <a:srgbClr val="000000"/>
                </a:solidFill>
                <a:prstDash val="solid"/>
              </a:ln>
            </c:spPr>
          </c:dPt>
          <c:dPt>
            <c:idx val="56"/>
            <c:spPr>
              <a:solidFill>
                <a:srgbClr val="FFFF00"/>
              </a:solidFill>
              <a:ln w="8755">
                <a:solidFill>
                  <a:srgbClr val="000000"/>
                </a:solidFill>
                <a:prstDash val="solid"/>
              </a:ln>
            </c:spPr>
          </c:dPt>
          <c:dPt>
            <c:idx val="57"/>
            <c:spPr>
              <a:solidFill>
                <a:srgbClr val="FFFF00"/>
              </a:solidFill>
              <a:ln w="8755">
                <a:solidFill>
                  <a:srgbClr val="000000"/>
                </a:solidFill>
                <a:prstDash val="solid"/>
              </a:ln>
            </c:spPr>
          </c:dPt>
          <c:dPt>
            <c:idx val="58"/>
            <c:spPr>
              <a:solidFill>
                <a:srgbClr val="FFFF00"/>
              </a:solidFill>
              <a:ln w="8755">
                <a:solidFill>
                  <a:srgbClr val="000000"/>
                </a:solidFill>
                <a:prstDash val="solid"/>
              </a:ln>
            </c:spPr>
          </c:dPt>
          <c:dPt>
            <c:idx val="59"/>
            <c:spPr>
              <a:solidFill>
                <a:srgbClr val="FFFF00"/>
              </a:solidFill>
              <a:ln w="8755">
                <a:solidFill>
                  <a:srgbClr val="000000"/>
                </a:solidFill>
                <a:prstDash val="solid"/>
              </a:ln>
            </c:spPr>
          </c:dPt>
          <c:dPt>
            <c:idx val="60"/>
            <c:spPr>
              <a:solidFill>
                <a:srgbClr val="FFFF00"/>
              </a:solidFill>
              <a:ln w="8755">
                <a:solidFill>
                  <a:srgbClr val="000000"/>
                </a:solidFill>
                <a:prstDash val="solid"/>
              </a:ln>
            </c:spPr>
          </c:dPt>
          <c:dPt>
            <c:idx val="61"/>
            <c:spPr>
              <a:solidFill>
                <a:srgbClr val="FFFF00"/>
              </a:solidFill>
              <a:ln w="8755">
                <a:solidFill>
                  <a:srgbClr val="000000"/>
                </a:solidFill>
                <a:prstDash val="solid"/>
              </a:ln>
            </c:spPr>
          </c:dPt>
          <c:dPt>
            <c:idx val="62"/>
            <c:spPr>
              <a:solidFill>
                <a:srgbClr val="808080"/>
              </a:solidFill>
              <a:ln w="8755">
                <a:solidFill>
                  <a:srgbClr val="000000"/>
                </a:solidFill>
                <a:prstDash val="solid"/>
              </a:ln>
            </c:spPr>
          </c:dPt>
          <c:dPt>
            <c:idx val="63"/>
            <c:spPr>
              <a:solidFill>
                <a:srgbClr val="808080"/>
              </a:solidFill>
              <a:ln w="8755">
                <a:solidFill>
                  <a:srgbClr val="000000"/>
                </a:solidFill>
                <a:prstDash val="solid"/>
              </a:ln>
            </c:spPr>
          </c:dPt>
          <c:dPt>
            <c:idx val="64"/>
            <c:spPr>
              <a:solidFill>
                <a:srgbClr val="808080"/>
              </a:solidFill>
              <a:ln w="8755">
                <a:solidFill>
                  <a:srgbClr val="000000"/>
                </a:solidFill>
                <a:prstDash val="solid"/>
              </a:ln>
            </c:spPr>
          </c:dPt>
          <c:dPt>
            <c:idx val="65"/>
            <c:spPr>
              <a:solidFill>
                <a:srgbClr val="808080"/>
              </a:solidFill>
              <a:ln w="8755">
                <a:solidFill>
                  <a:srgbClr val="000000"/>
                </a:solidFill>
                <a:prstDash val="solid"/>
              </a:ln>
            </c:spPr>
          </c:dPt>
          <c:dPt>
            <c:idx val="66"/>
            <c:spPr>
              <a:solidFill>
                <a:srgbClr val="808080"/>
              </a:solidFill>
              <a:ln w="8755">
                <a:solidFill>
                  <a:srgbClr val="000000"/>
                </a:solidFill>
                <a:prstDash val="solid"/>
              </a:ln>
            </c:spPr>
          </c:dPt>
          <c:dPt>
            <c:idx val="67"/>
            <c:spPr>
              <a:solidFill>
                <a:srgbClr val="808080"/>
              </a:solidFill>
              <a:ln w="8755">
                <a:solidFill>
                  <a:srgbClr val="000000"/>
                </a:solidFill>
                <a:prstDash val="solid"/>
              </a:ln>
            </c:spPr>
          </c:dPt>
          <c:dPt>
            <c:idx val="68"/>
            <c:spPr>
              <a:solidFill>
                <a:srgbClr val="808080"/>
              </a:solidFill>
              <a:ln w="8755">
                <a:solidFill>
                  <a:srgbClr val="000000"/>
                </a:solidFill>
                <a:prstDash val="solid"/>
              </a:ln>
            </c:spPr>
          </c:dPt>
          <c:dPt>
            <c:idx val="69"/>
            <c:spPr>
              <a:solidFill>
                <a:srgbClr val="808080"/>
              </a:solidFill>
              <a:ln w="8755">
                <a:solidFill>
                  <a:srgbClr val="000000"/>
                </a:solidFill>
                <a:prstDash val="solid"/>
              </a:ln>
            </c:spPr>
          </c:dPt>
          <c:dPt>
            <c:idx val="70"/>
            <c:spPr>
              <a:solidFill>
                <a:srgbClr val="808080"/>
              </a:solidFill>
              <a:ln w="8755">
                <a:solidFill>
                  <a:srgbClr val="000000"/>
                </a:solidFill>
                <a:prstDash val="solid"/>
              </a:ln>
            </c:spPr>
          </c:dPt>
          <c:dPt>
            <c:idx val="71"/>
            <c:spPr>
              <a:solidFill>
                <a:srgbClr val="808080"/>
              </a:solidFill>
              <a:ln w="8755">
                <a:solidFill>
                  <a:srgbClr val="000000"/>
                </a:solidFill>
                <a:prstDash val="solid"/>
              </a:ln>
            </c:spPr>
          </c:dPt>
          <c:dPt>
            <c:idx val="72"/>
            <c:spPr>
              <a:solidFill>
                <a:srgbClr val="808080"/>
              </a:solidFill>
              <a:ln w="8755">
                <a:solidFill>
                  <a:srgbClr val="000000"/>
                </a:solidFill>
                <a:prstDash val="solid"/>
              </a:ln>
            </c:spPr>
          </c:dPt>
          <c:dPt>
            <c:idx val="73"/>
            <c:spPr>
              <a:solidFill>
                <a:schemeClr val="bg1">
                  <a:lumMod val="50000"/>
                </a:schemeClr>
              </a:solidFill>
              <a:ln w="8755">
                <a:solidFill>
                  <a:srgbClr val="000000"/>
                </a:solidFill>
                <a:prstDash val="solid"/>
              </a:ln>
            </c:spPr>
          </c:dPt>
          <c:dPt>
            <c:idx val="74"/>
            <c:spPr>
              <a:solidFill>
                <a:schemeClr val="bg1">
                  <a:lumMod val="50000"/>
                </a:schemeClr>
              </a:solidFill>
              <a:ln w="8755">
                <a:solidFill>
                  <a:srgbClr val="000000"/>
                </a:solidFill>
                <a:prstDash val="solid"/>
              </a:ln>
            </c:spPr>
          </c:dPt>
          <c:dPt>
            <c:idx val="75"/>
            <c:spPr>
              <a:solidFill>
                <a:schemeClr val="bg1">
                  <a:lumMod val="50000"/>
                </a:schemeClr>
              </a:solidFill>
              <a:ln w="8755">
                <a:solidFill>
                  <a:srgbClr val="000000"/>
                </a:solidFill>
                <a:prstDash val="solid"/>
              </a:ln>
            </c:spPr>
          </c:dPt>
          <c:dPt>
            <c:idx val="76"/>
            <c:spPr>
              <a:solidFill>
                <a:schemeClr val="bg1">
                  <a:lumMod val="50000"/>
                </a:schemeClr>
              </a:solidFill>
              <a:ln w="8755">
                <a:solidFill>
                  <a:srgbClr val="000000"/>
                </a:solidFill>
                <a:prstDash val="solid"/>
              </a:ln>
            </c:spPr>
          </c:dPt>
          <c:dPt>
            <c:idx val="77"/>
            <c:spPr>
              <a:solidFill>
                <a:schemeClr val="bg1">
                  <a:lumMod val="50000"/>
                </a:schemeClr>
              </a:solidFill>
              <a:ln w="8755">
                <a:solidFill>
                  <a:srgbClr val="000000"/>
                </a:solidFill>
                <a:prstDash val="solid"/>
              </a:ln>
            </c:spPr>
          </c:dPt>
          <c:dPt>
            <c:idx val="78"/>
            <c:spPr>
              <a:solidFill>
                <a:schemeClr val="bg1">
                  <a:lumMod val="50000"/>
                </a:schemeClr>
              </a:solidFill>
              <a:ln w="8755">
                <a:solidFill>
                  <a:srgbClr val="000000"/>
                </a:solidFill>
                <a:prstDash val="solid"/>
              </a:ln>
            </c:spPr>
          </c:dPt>
          <c:dPt>
            <c:idx val="79"/>
            <c:spPr>
              <a:solidFill>
                <a:schemeClr val="bg1">
                  <a:lumMod val="50000"/>
                </a:schemeClr>
              </a:solidFill>
              <a:ln w="8755">
                <a:solidFill>
                  <a:srgbClr val="000000"/>
                </a:solidFill>
                <a:prstDash val="solid"/>
              </a:ln>
            </c:spPr>
          </c:dPt>
          <c:dPt>
            <c:idx val="80"/>
            <c:spPr>
              <a:solidFill>
                <a:srgbClr val="FFFF00"/>
              </a:solidFill>
              <a:ln w="8755">
                <a:solidFill>
                  <a:srgbClr val="000000"/>
                </a:solidFill>
                <a:prstDash val="solid"/>
              </a:ln>
            </c:spPr>
          </c:dPt>
          <c:dPt>
            <c:idx val="81"/>
            <c:spPr>
              <a:solidFill>
                <a:srgbClr val="FFFF00"/>
              </a:solidFill>
              <a:ln w="8755">
                <a:solidFill>
                  <a:srgbClr val="000000"/>
                </a:solidFill>
                <a:prstDash val="solid"/>
              </a:ln>
            </c:spPr>
          </c:dPt>
          <c:dPt>
            <c:idx val="82"/>
            <c:spPr>
              <a:solidFill>
                <a:srgbClr val="FFFF00"/>
              </a:solidFill>
              <a:ln w="8755">
                <a:solidFill>
                  <a:srgbClr val="000000"/>
                </a:solidFill>
                <a:prstDash val="solid"/>
              </a:ln>
            </c:spPr>
          </c:dPt>
          <c:dPt>
            <c:idx val="83"/>
            <c:spPr>
              <a:solidFill>
                <a:srgbClr val="FFFF00"/>
              </a:solidFill>
              <a:ln w="8755">
                <a:solidFill>
                  <a:srgbClr val="000000"/>
                </a:solidFill>
                <a:prstDash val="solid"/>
              </a:ln>
            </c:spPr>
          </c:dPt>
          <c:dPt>
            <c:idx val="84"/>
            <c:spPr>
              <a:solidFill>
                <a:srgbClr val="FFFF00"/>
              </a:solidFill>
              <a:ln w="8755">
                <a:solidFill>
                  <a:srgbClr val="000000"/>
                </a:solidFill>
                <a:prstDash val="solid"/>
              </a:ln>
            </c:spPr>
          </c:dPt>
          <c:dPt>
            <c:idx val="85"/>
            <c:spPr>
              <a:solidFill>
                <a:srgbClr val="FFFF00"/>
              </a:solidFill>
              <a:ln w="8755">
                <a:solidFill>
                  <a:srgbClr val="000000"/>
                </a:solidFill>
                <a:prstDash val="solid"/>
              </a:ln>
            </c:spPr>
          </c:dPt>
          <c:dPt>
            <c:idx val="86"/>
            <c:spPr>
              <a:solidFill>
                <a:srgbClr val="FFFF00"/>
              </a:solidFill>
              <a:ln w="8755">
                <a:solidFill>
                  <a:srgbClr val="000000"/>
                </a:solidFill>
                <a:prstDash val="solid"/>
              </a:ln>
            </c:spPr>
          </c:dPt>
          <c:dPt>
            <c:idx val="87"/>
            <c:spPr>
              <a:solidFill>
                <a:srgbClr val="FFFF00"/>
              </a:solidFill>
              <a:ln w="8755">
                <a:solidFill>
                  <a:srgbClr val="000000"/>
                </a:solidFill>
                <a:prstDash val="solid"/>
              </a:ln>
            </c:spPr>
          </c:dPt>
          <c:dPt>
            <c:idx val="88"/>
            <c:spPr>
              <a:solidFill>
                <a:srgbClr val="FFFF00"/>
              </a:solidFill>
              <a:ln w="8755">
                <a:solidFill>
                  <a:srgbClr val="000000"/>
                </a:solidFill>
                <a:prstDash val="solid"/>
              </a:ln>
            </c:spPr>
          </c:dPt>
          <c:dPt>
            <c:idx val="89"/>
            <c:spPr>
              <a:solidFill>
                <a:srgbClr val="FFFF00"/>
              </a:solidFill>
              <a:ln w="8755">
                <a:solidFill>
                  <a:srgbClr val="000000"/>
                </a:solidFill>
                <a:prstDash val="solid"/>
              </a:ln>
            </c:spPr>
          </c:dPt>
          <c:dPt>
            <c:idx val="90"/>
            <c:spPr>
              <a:solidFill>
                <a:srgbClr val="FFFF00"/>
              </a:solidFill>
              <a:ln w="8755">
                <a:solidFill>
                  <a:srgbClr val="000000"/>
                </a:solidFill>
                <a:prstDash val="solid"/>
              </a:ln>
            </c:spPr>
          </c:dPt>
          <c:dPt>
            <c:idx val="91"/>
            <c:spPr>
              <a:solidFill>
                <a:srgbClr val="FFFF00"/>
              </a:solidFill>
              <a:ln w="8755">
                <a:solidFill>
                  <a:srgbClr val="000000"/>
                </a:solidFill>
                <a:prstDash val="solid"/>
              </a:ln>
            </c:spPr>
          </c:dPt>
          <c:dPt>
            <c:idx val="92"/>
            <c:spPr>
              <a:solidFill>
                <a:srgbClr val="FFFF00"/>
              </a:solidFill>
              <a:ln w="8755">
                <a:solidFill>
                  <a:srgbClr val="000000"/>
                </a:solidFill>
                <a:prstDash val="solid"/>
              </a:ln>
            </c:spPr>
          </c:dPt>
          <c:dPt>
            <c:idx val="93"/>
            <c:spPr>
              <a:solidFill>
                <a:srgbClr val="FFFF00"/>
              </a:solidFill>
              <a:ln w="8755">
                <a:solidFill>
                  <a:srgbClr val="000000"/>
                </a:solidFill>
                <a:prstDash val="solid"/>
              </a:ln>
            </c:spPr>
          </c:dPt>
          <c:dPt>
            <c:idx val="94"/>
            <c:spPr>
              <a:solidFill>
                <a:srgbClr val="FFFF00"/>
              </a:solidFill>
              <a:ln w="8755">
                <a:solidFill>
                  <a:srgbClr val="000000"/>
                </a:solidFill>
                <a:prstDash val="solid"/>
              </a:ln>
            </c:spPr>
          </c:dPt>
          <c:dPt>
            <c:idx val="95"/>
            <c:spPr>
              <a:solidFill>
                <a:srgbClr val="FFFF00"/>
              </a:solidFill>
              <a:ln w="8755">
                <a:solidFill>
                  <a:srgbClr val="000000"/>
                </a:solidFill>
                <a:prstDash val="solid"/>
              </a:ln>
            </c:spPr>
          </c:dPt>
          <c:dPt>
            <c:idx val="96"/>
            <c:spPr>
              <a:solidFill>
                <a:srgbClr val="FFFF00"/>
              </a:solidFill>
              <a:ln w="8755">
                <a:solidFill>
                  <a:srgbClr val="000000"/>
                </a:solidFill>
                <a:prstDash val="solid"/>
              </a:ln>
            </c:spPr>
          </c:dPt>
          <c:dPt>
            <c:idx val="97"/>
            <c:spPr>
              <a:solidFill>
                <a:srgbClr val="FFFF00"/>
              </a:solidFill>
              <a:ln w="8755">
                <a:solidFill>
                  <a:srgbClr val="000000"/>
                </a:solidFill>
                <a:prstDash val="solid"/>
              </a:ln>
            </c:spPr>
          </c:dPt>
          <c:dPt>
            <c:idx val="98"/>
            <c:spPr>
              <a:solidFill>
                <a:srgbClr val="FFFF00"/>
              </a:solidFill>
              <a:ln w="8755">
                <a:solidFill>
                  <a:srgbClr val="000000"/>
                </a:solidFill>
                <a:prstDash val="solid"/>
              </a:ln>
            </c:spPr>
          </c:dPt>
          <c:dPt>
            <c:idx val="99"/>
            <c:spPr>
              <a:solidFill>
                <a:srgbClr val="FFFF00"/>
              </a:solidFill>
              <a:ln w="8755">
                <a:solidFill>
                  <a:srgbClr val="000000"/>
                </a:solidFill>
                <a:prstDash val="solid"/>
              </a:ln>
            </c:spPr>
          </c:dPt>
          <c:dPt>
            <c:idx val="100"/>
            <c:spPr>
              <a:solidFill>
                <a:srgbClr val="FFFF00"/>
              </a:solidFill>
              <a:ln w="8755">
                <a:solidFill>
                  <a:srgbClr val="000000"/>
                </a:solidFill>
                <a:prstDash val="solid"/>
              </a:ln>
            </c:spPr>
          </c:dPt>
          <c:dPt>
            <c:idx val="101"/>
            <c:spPr>
              <a:solidFill>
                <a:srgbClr val="FFFF00"/>
              </a:solidFill>
              <a:ln w="8755">
                <a:solidFill>
                  <a:srgbClr val="000000"/>
                </a:solidFill>
                <a:prstDash val="solid"/>
              </a:ln>
            </c:spPr>
          </c:dPt>
          <c:dPt>
            <c:idx val="102"/>
            <c:spPr>
              <a:solidFill>
                <a:srgbClr val="FFFF00"/>
              </a:solidFill>
              <a:ln w="8755">
                <a:solidFill>
                  <a:srgbClr val="000000"/>
                </a:solidFill>
                <a:prstDash val="solid"/>
              </a:ln>
            </c:spPr>
          </c:dPt>
          <c:dPt>
            <c:idx val="103"/>
            <c:spPr>
              <a:solidFill>
                <a:srgbClr val="FFFF00"/>
              </a:solidFill>
              <a:ln w="8755">
                <a:solidFill>
                  <a:srgbClr val="000000"/>
                </a:solidFill>
                <a:prstDash val="solid"/>
              </a:ln>
            </c:spPr>
          </c:dPt>
          <c:dPt>
            <c:idx val="104"/>
            <c:spPr>
              <a:solidFill>
                <a:srgbClr val="FFFF00"/>
              </a:solidFill>
              <a:ln w="8755">
                <a:solidFill>
                  <a:srgbClr val="000000"/>
                </a:solidFill>
                <a:prstDash val="solid"/>
              </a:ln>
            </c:spPr>
          </c:dPt>
          <c:dPt>
            <c:idx val="105"/>
            <c:spPr>
              <a:solidFill>
                <a:srgbClr val="FFFF00"/>
              </a:solidFill>
              <a:ln w="8755">
                <a:solidFill>
                  <a:srgbClr val="000000"/>
                </a:solidFill>
                <a:prstDash val="solid"/>
              </a:ln>
            </c:spPr>
          </c:dPt>
          <c:dPt>
            <c:idx val="106"/>
            <c:spPr>
              <a:solidFill>
                <a:srgbClr val="FFFF00"/>
              </a:solidFill>
              <a:ln w="8755">
                <a:solidFill>
                  <a:srgbClr val="000000"/>
                </a:solidFill>
                <a:prstDash val="solid"/>
              </a:ln>
            </c:spPr>
          </c:dPt>
          <c:dPt>
            <c:idx val="107"/>
            <c:spPr>
              <a:solidFill>
                <a:srgbClr val="FFFF00"/>
              </a:solidFill>
              <a:ln w="8755">
                <a:solidFill>
                  <a:srgbClr val="000000"/>
                </a:solidFill>
                <a:prstDash val="solid"/>
              </a:ln>
            </c:spPr>
          </c:dPt>
          <c:dPt>
            <c:idx val="108"/>
            <c:spPr>
              <a:solidFill>
                <a:srgbClr val="FFFF00"/>
              </a:solidFill>
              <a:ln w="8755">
                <a:solidFill>
                  <a:srgbClr val="000000"/>
                </a:solidFill>
                <a:prstDash val="solid"/>
              </a:ln>
            </c:spPr>
          </c:dPt>
          <c:dPt>
            <c:idx val="109"/>
            <c:spPr>
              <a:solidFill>
                <a:srgbClr val="FFFF00"/>
              </a:solidFill>
              <a:ln w="8755">
                <a:solidFill>
                  <a:srgbClr val="000000"/>
                </a:solidFill>
                <a:prstDash val="solid"/>
              </a:ln>
            </c:spPr>
          </c:dPt>
          <c:dPt>
            <c:idx val="110"/>
            <c:spPr>
              <a:solidFill>
                <a:srgbClr val="FFFF00"/>
              </a:solidFill>
              <a:ln w="8755">
                <a:solidFill>
                  <a:srgbClr val="000000"/>
                </a:solidFill>
                <a:prstDash val="solid"/>
              </a:ln>
            </c:spPr>
          </c:dPt>
          <c:dPt>
            <c:idx val="111"/>
            <c:spPr>
              <a:solidFill>
                <a:srgbClr val="FFFF00"/>
              </a:solidFill>
              <a:ln w="8755">
                <a:solidFill>
                  <a:srgbClr val="000000"/>
                </a:solidFill>
                <a:prstDash val="solid"/>
              </a:ln>
            </c:spPr>
          </c:dPt>
          <c:dPt>
            <c:idx val="112"/>
            <c:spPr>
              <a:solidFill>
                <a:srgbClr val="FFFF00"/>
              </a:solidFill>
              <a:ln w="8755">
                <a:solidFill>
                  <a:srgbClr val="000000"/>
                </a:solidFill>
                <a:prstDash val="solid"/>
              </a:ln>
            </c:spPr>
          </c:dPt>
          <c:dPt>
            <c:idx val="113"/>
            <c:spPr>
              <a:solidFill>
                <a:srgbClr val="FFFF00"/>
              </a:solidFill>
              <a:ln w="8755">
                <a:solidFill>
                  <a:srgbClr val="000000"/>
                </a:solidFill>
                <a:prstDash val="solid"/>
              </a:ln>
            </c:spPr>
          </c:dPt>
          <c:dPt>
            <c:idx val="114"/>
            <c:spPr>
              <a:solidFill>
                <a:srgbClr val="FFFF00"/>
              </a:solidFill>
              <a:ln w="8755">
                <a:solidFill>
                  <a:srgbClr val="000000"/>
                </a:solidFill>
                <a:prstDash val="solid"/>
              </a:ln>
            </c:spPr>
          </c:dPt>
          <c:dPt>
            <c:idx val="115"/>
            <c:spPr>
              <a:solidFill>
                <a:srgbClr val="FFFF00"/>
              </a:solidFill>
              <a:ln w="8755">
                <a:solidFill>
                  <a:srgbClr val="000000"/>
                </a:solidFill>
                <a:prstDash val="solid"/>
              </a:ln>
            </c:spPr>
          </c:dPt>
          <c:dPt>
            <c:idx val="116"/>
            <c:spPr>
              <a:solidFill>
                <a:srgbClr val="FFFF00"/>
              </a:solidFill>
              <a:ln w="8755">
                <a:solidFill>
                  <a:srgbClr val="000000"/>
                </a:solidFill>
                <a:prstDash val="solid"/>
              </a:ln>
            </c:spPr>
          </c:dPt>
          <c:dPt>
            <c:idx val="117"/>
            <c:spPr>
              <a:solidFill>
                <a:srgbClr val="FFFF00"/>
              </a:solidFill>
              <a:ln w="8755">
                <a:solidFill>
                  <a:srgbClr val="000000"/>
                </a:solidFill>
                <a:prstDash val="solid"/>
              </a:ln>
            </c:spPr>
          </c:dPt>
          <c:dPt>
            <c:idx val="118"/>
            <c:spPr>
              <a:solidFill>
                <a:srgbClr val="FFFF00"/>
              </a:solidFill>
              <a:ln w="8755">
                <a:solidFill>
                  <a:srgbClr val="000000"/>
                </a:solidFill>
                <a:prstDash val="solid"/>
              </a:ln>
            </c:spPr>
          </c:dPt>
          <c:dPt>
            <c:idx val="119"/>
            <c:spPr>
              <a:solidFill>
                <a:srgbClr val="FFFF00"/>
              </a:solidFill>
              <a:ln w="8755">
                <a:solidFill>
                  <a:srgbClr val="000000"/>
                </a:solidFill>
                <a:prstDash val="solid"/>
              </a:ln>
            </c:spPr>
          </c:dPt>
          <c:dPt>
            <c:idx val="120"/>
            <c:spPr>
              <a:solidFill>
                <a:srgbClr val="FFFF00"/>
              </a:solidFill>
              <a:ln w="8755">
                <a:solidFill>
                  <a:srgbClr val="000000"/>
                </a:solidFill>
                <a:prstDash val="solid"/>
              </a:ln>
            </c:spPr>
          </c:dPt>
          <c:dPt>
            <c:idx val="121"/>
            <c:spPr>
              <a:solidFill>
                <a:srgbClr val="FFFF00"/>
              </a:solidFill>
              <a:ln w="8755">
                <a:solidFill>
                  <a:srgbClr val="000000"/>
                </a:solidFill>
                <a:prstDash val="solid"/>
              </a:ln>
            </c:spPr>
          </c:dPt>
          <c:dPt>
            <c:idx val="122"/>
            <c:spPr>
              <a:solidFill>
                <a:srgbClr val="FFFF00"/>
              </a:solidFill>
              <a:ln w="8755">
                <a:solidFill>
                  <a:srgbClr val="000000"/>
                </a:solidFill>
                <a:prstDash val="solid"/>
              </a:ln>
            </c:spPr>
          </c:dPt>
          <c:dPt>
            <c:idx val="123"/>
            <c:spPr>
              <a:solidFill>
                <a:srgbClr val="FFFF00"/>
              </a:solidFill>
              <a:ln w="8755">
                <a:solidFill>
                  <a:srgbClr val="000000"/>
                </a:solidFill>
                <a:prstDash val="solid"/>
              </a:ln>
            </c:spPr>
          </c:dPt>
          <c:dPt>
            <c:idx val="124"/>
            <c:spPr>
              <a:solidFill>
                <a:srgbClr val="FFFF00"/>
              </a:solidFill>
              <a:ln w="8755">
                <a:solidFill>
                  <a:srgbClr val="000000"/>
                </a:solidFill>
                <a:prstDash val="solid"/>
              </a:ln>
            </c:spPr>
          </c:dPt>
          <c:dPt>
            <c:idx val="125"/>
            <c:spPr>
              <a:solidFill>
                <a:srgbClr val="FFFF00"/>
              </a:solidFill>
              <a:ln w="8755">
                <a:solidFill>
                  <a:srgbClr val="000000"/>
                </a:solidFill>
                <a:prstDash val="solid"/>
              </a:ln>
            </c:spPr>
          </c:dPt>
          <c:dPt>
            <c:idx val="126"/>
            <c:spPr>
              <a:solidFill>
                <a:srgbClr val="FFFF00"/>
              </a:solidFill>
              <a:ln w="8755">
                <a:solidFill>
                  <a:srgbClr val="000000"/>
                </a:solidFill>
                <a:prstDash val="solid"/>
              </a:ln>
            </c:spPr>
          </c:dPt>
          <c:dPt>
            <c:idx val="127"/>
            <c:spPr>
              <a:solidFill>
                <a:srgbClr val="FFFF00"/>
              </a:solidFill>
              <a:ln w="8755">
                <a:solidFill>
                  <a:srgbClr val="000000"/>
                </a:solidFill>
                <a:prstDash val="solid"/>
              </a:ln>
            </c:spPr>
          </c:dPt>
          <c:dPt>
            <c:idx val="128"/>
            <c:spPr>
              <a:solidFill>
                <a:srgbClr val="FFFF00"/>
              </a:solidFill>
              <a:ln w="8755">
                <a:solidFill>
                  <a:srgbClr val="000000"/>
                </a:solidFill>
                <a:prstDash val="solid"/>
              </a:ln>
            </c:spPr>
          </c:dPt>
          <c:dPt>
            <c:idx val="129"/>
            <c:spPr>
              <a:solidFill>
                <a:srgbClr val="FFFF00"/>
              </a:solidFill>
              <a:ln w="8755">
                <a:solidFill>
                  <a:srgbClr val="000000"/>
                </a:solidFill>
                <a:prstDash val="solid"/>
              </a:ln>
            </c:spPr>
          </c:dPt>
          <c:dPt>
            <c:idx val="130"/>
            <c:spPr>
              <a:solidFill>
                <a:srgbClr val="FFFF00"/>
              </a:solidFill>
              <a:ln w="8755">
                <a:solidFill>
                  <a:srgbClr val="000000"/>
                </a:solidFill>
                <a:prstDash val="solid"/>
              </a:ln>
            </c:spPr>
          </c:dPt>
          <c:dPt>
            <c:idx val="131"/>
            <c:spPr>
              <a:solidFill>
                <a:srgbClr val="FFFF00"/>
              </a:solidFill>
              <a:ln w="8755">
                <a:solidFill>
                  <a:srgbClr val="000000"/>
                </a:solidFill>
                <a:prstDash val="solid"/>
              </a:ln>
            </c:spPr>
          </c:dPt>
          <c:dPt>
            <c:idx val="132"/>
            <c:spPr>
              <a:solidFill>
                <a:srgbClr val="FFFF00"/>
              </a:solidFill>
              <a:ln w="8755">
                <a:solidFill>
                  <a:srgbClr val="000000"/>
                </a:solidFill>
                <a:prstDash val="solid"/>
              </a:ln>
            </c:spPr>
          </c:dPt>
          <c:dPt>
            <c:idx val="133"/>
            <c:spPr>
              <a:solidFill>
                <a:srgbClr val="FFFF00"/>
              </a:solidFill>
              <a:ln w="8755">
                <a:solidFill>
                  <a:srgbClr val="000000"/>
                </a:solidFill>
                <a:prstDash val="solid"/>
              </a:ln>
            </c:spPr>
          </c:dPt>
          <c:dPt>
            <c:idx val="134"/>
            <c:spPr>
              <a:solidFill>
                <a:srgbClr val="FFFF00"/>
              </a:solidFill>
              <a:ln w="8755">
                <a:solidFill>
                  <a:srgbClr val="000000"/>
                </a:solidFill>
                <a:prstDash val="solid"/>
              </a:ln>
            </c:spPr>
          </c:dPt>
          <c:dPt>
            <c:idx val="135"/>
            <c:spPr>
              <a:solidFill>
                <a:srgbClr val="FFFF00"/>
              </a:solidFill>
              <a:ln w="8755">
                <a:solidFill>
                  <a:srgbClr val="000000"/>
                </a:solidFill>
                <a:prstDash val="solid"/>
              </a:ln>
            </c:spPr>
          </c:dPt>
          <c:dPt>
            <c:idx val="136"/>
            <c:spPr>
              <a:solidFill>
                <a:srgbClr val="FFFF00"/>
              </a:solidFill>
              <a:ln w="8755">
                <a:solidFill>
                  <a:srgbClr val="000000"/>
                </a:solidFill>
                <a:prstDash val="solid"/>
              </a:ln>
            </c:spPr>
          </c:dPt>
          <c:dPt>
            <c:idx val="137"/>
            <c:spPr>
              <a:solidFill>
                <a:srgbClr val="FFFF00"/>
              </a:solidFill>
              <a:ln w="8755">
                <a:solidFill>
                  <a:srgbClr val="000000"/>
                </a:solidFill>
                <a:prstDash val="solid"/>
              </a:ln>
            </c:spPr>
          </c:dPt>
          <c:dPt>
            <c:idx val="138"/>
            <c:spPr>
              <a:solidFill>
                <a:srgbClr val="FFFF00"/>
              </a:solidFill>
              <a:ln w="8755">
                <a:solidFill>
                  <a:srgbClr val="000000"/>
                </a:solidFill>
                <a:prstDash val="solid"/>
              </a:ln>
            </c:spPr>
          </c:dPt>
          <c:dPt>
            <c:idx val="140"/>
            <c:spPr>
              <a:solidFill>
                <a:srgbClr val="FFFF00"/>
              </a:solidFill>
              <a:ln w="8755">
                <a:solidFill>
                  <a:srgbClr val="000000"/>
                </a:solidFill>
                <a:prstDash val="solid"/>
              </a:ln>
            </c:spPr>
          </c:dPt>
          <c:dPt>
            <c:idx val="141"/>
            <c:spPr>
              <a:solidFill>
                <a:srgbClr val="FFFF00"/>
              </a:solidFill>
              <a:ln w="8755">
                <a:solidFill>
                  <a:srgbClr val="000000"/>
                </a:solidFill>
                <a:prstDash val="solid"/>
              </a:ln>
            </c:spPr>
          </c:dPt>
          <c:dPt>
            <c:idx val="142"/>
            <c:spPr>
              <a:solidFill>
                <a:srgbClr val="FFFF00"/>
              </a:solidFill>
              <a:ln w="8755">
                <a:solidFill>
                  <a:srgbClr val="000000"/>
                </a:solidFill>
                <a:prstDash val="solid"/>
              </a:ln>
            </c:spPr>
          </c:dPt>
          <c:dPt>
            <c:idx val="143"/>
            <c:spPr>
              <a:solidFill>
                <a:srgbClr val="FFFF00"/>
              </a:solidFill>
              <a:ln w="8755">
                <a:solidFill>
                  <a:srgbClr val="000000"/>
                </a:solidFill>
                <a:prstDash val="solid"/>
              </a:ln>
            </c:spPr>
          </c:dPt>
          <c:dPt>
            <c:idx val="144"/>
            <c:spPr>
              <a:solidFill>
                <a:srgbClr val="FFFF00"/>
              </a:solidFill>
              <a:ln w="8755">
                <a:solidFill>
                  <a:srgbClr val="000000"/>
                </a:solidFill>
                <a:prstDash val="solid"/>
              </a:ln>
            </c:spPr>
          </c:dPt>
          <c:dPt>
            <c:idx val="146"/>
            <c:spPr>
              <a:solidFill>
                <a:srgbClr val="FFFF00"/>
              </a:solidFill>
              <a:ln w="8755">
                <a:solidFill>
                  <a:srgbClr val="000000"/>
                </a:solidFill>
                <a:prstDash val="solid"/>
              </a:ln>
            </c:spPr>
          </c:dPt>
          <c:dPt>
            <c:idx val="147"/>
            <c:spPr>
              <a:solidFill>
                <a:srgbClr val="FFFF00"/>
              </a:solidFill>
              <a:ln w="8755">
                <a:solidFill>
                  <a:srgbClr val="000000"/>
                </a:solidFill>
                <a:prstDash val="solid"/>
              </a:ln>
            </c:spPr>
          </c:dPt>
          <c:dPt>
            <c:idx val="148"/>
            <c:spPr>
              <a:solidFill>
                <a:srgbClr val="FFFF00"/>
              </a:solidFill>
              <a:ln w="8755">
                <a:solidFill>
                  <a:srgbClr val="000000"/>
                </a:solidFill>
                <a:prstDash val="solid"/>
              </a:ln>
            </c:spPr>
          </c:dPt>
          <c:dPt>
            <c:idx val="149"/>
            <c:spPr>
              <a:solidFill>
                <a:srgbClr val="FFFF00"/>
              </a:solidFill>
              <a:ln w="8755">
                <a:solidFill>
                  <a:srgbClr val="000000"/>
                </a:solidFill>
                <a:prstDash val="solid"/>
              </a:ln>
            </c:spPr>
          </c:dPt>
          <c:dPt>
            <c:idx val="150"/>
            <c:spPr>
              <a:solidFill>
                <a:srgbClr val="FFFF00"/>
              </a:solidFill>
              <a:ln w="8755">
                <a:solidFill>
                  <a:srgbClr val="000000"/>
                </a:solidFill>
                <a:prstDash val="solid"/>
              </a:ln>
            </c:spPr>
          </c:dPt>
          <c:cat>
            <c:strRef>
              <c:f>Sheet1!$B$1:$EV$1</c:f>
              <c:strCache>
                <c:ptCount val="151"/>
                <c:pt idx="0">
                  <c:v>0</c:v>
                </c:pt>
                <c:pt idx="1">
                  <c:v>10</c:v>
                </c:pt>
                <c:pt idx="2">
                  <c:v>20</c:v>
                </c:pt>
                <c:pt idx="3">
                  <c:v>30</c:v>
                </c:pt>
                <c:pt idx="4">
                  <c:v>40</c:v>
                </c:pt>
                <c:pt idx="5">
                  <c:v>50</c:v>
                </c:pt>
                <c:pt idx="6">
                  <c:v>60</c:v>
                </c:pt>
                <c:pt idx="7">
                  <c:v>70</c:v>
                </c:pt>
                <c:pt idx="8">
                  <c:v>80</c:v>
                </c:pt>
                <c:pt idx="9">
                  <c:v>90</c:v>
                </c:pt>
                <c:pt idx="10">
                  <c:v>100</c:v>
                </c:pt>
                <c:pt idx="11">
                  <c:v>110</c:v>
                </c:pt>
                <c:pt idx="12">
                  <c:v>120</c:v>
                </c:pt>
                <c:pt idx="13">
                  <c:v>130</c:v>
                </c:pt>
                <c:pt idx="14">
                  <c:v>140</c:v>
                </c:pt>
                <c:pt idx="15">
                  <c:v>150</c:v>
                </c:pt>
                <c:pt idx="16">
                  <c:v>160</c:v>
                </c:pt>
                <c:pt idx="17">
                  <c:v>170</c:v>
                </c:pt>
                <c:pt idx="18">
                  <c:v>180</c:v>
                </c:pt>
                <c:pt idx="19">
                  <c:v>190</c:v>
                </c:pt>
                <c:pt idx="20">
                  <c:v>200</c:v>
                </c:pt>
                <c:pt idx="21">
                  <c:v>210</c:v>
                </c:pt>
                <c:pt idx="22">
                  <c:v>220</c:v>
                </c:pt>
                <c:pt idx="23">
                  <c:v>230</c:v>
                </c:pt>
                <c:pt idx="24">
                  <c:v>240</c:v>
                </c:pt>
                <c:pt idx="25">
                  <c:v>250</c:v>
                </c:pt>
                <c:pt idx="26">
                  <c:v>260</c:v>
                </c:pt>
                <c:pt idx="27">
                  <c:v>270</c:v>
                </c:pt>
                <c:pt idx="28">
                  <c:v>280</c:v>
                </c:pt>
                <c:pt idx="29">
                  <c:v>290</c:v>
                </c:pt>
                <c:pt idx="30">
                  <c:v>300</c:v>
                </c:pt>
                <c:pt idx="31">
                  <c:v>310</c:v>
                </c:pt>
                <c:pt idx="32">
                  <c:v>320</c:v>
                </c:pt>
                <c:pt idx="33">
                  <c:v>330</c:v>
                </c:pt>
                <c:pt idx="34">
                  <c:v>340</c:v>
                </c:pt>
                <c:pt idx="35">
                  <c:v>350</c:v>
                </c:pt>
                <c:pt idx="36">
                  <c:v>360</c:v>
                </c:pt>
                <c:pt idx="37">
                  <c:v>370</c:v>
                </c:pt>
                <c:pt idx="38">
                  <c:v>380</c:v>
                </c:pt>
                <c:pt idx="39">
                  <c:v>390</c:v>
                </c:pt>
                <c:pt idx="40">
                  <c:v>400</c:v>
                </c:pt>
                <c:pt idx="41">
                  <c:v>410</c:v>
                </c:pt>
                <c:pt idx="42">
                  <c:v>420</c:v>
                </c:pt>
                <c:pt idx="43">
                  <c:v>430</c:v>
                </c:pt>
                <c:pt idx="44">
                  <c:v>440</c:v>
                </c:pt>
                <c:pt idx="45">
                  <c:v>450</c:v>
                </c:pt>
                <c:pt idx="46">
                  <c:v>460</c:v>
                </c:pt>
                <c:pt idx="47">
                  <c:v>470</c:v>
                </c:pt>
                <c:pt idx="48">
                  <c:v>480</c:v>
                </c:pt>
                <c:pt idx="49">
                  <c:v>490</c:v>
                </c:pt>
                <c:pt idx="50">
                  <c:v>500</c:v>
                </c:pt>
                <c:pt idx="51">
                  <c:v>510</c:v>
                </c:pt>
                <c:pt idx="52">
                  <c:v>520</c:v>
                </c:pt>
                <c:pt idx="53">
                  <c:v>530</c:v>
                </c:pt>
                <c:pt idx="54">
                  <c:v>540</c:v>
                </c:pt>
                <c:pt idx="55">
                  <c:v>550</c:v>
                </c:pt>
                <c:pt idx="56">
                  <c:v>560</c:v>
                </c:pt>
                <c:pt idx="57">
                  <c:v>570</c:v>
                </c:pt>
                <c:pt idx="58">
                  <c:v>580</c:v>
                </c:pt>
                <c:pt idx="59">
                  <c:v>590</c:v>
                </c:pt>
                <c:pt idx="60">
                  <c:v>600</c:v>
                </c:pt>
                <c:pt idx="61">
                  <c:v>610</c:v>
                </c:pt>
                <c:pt idx="62">
                  <c:v>620</c:v>
                </c:pt>
                <c:pt idx="63">
                  <c:v>630</c:v>
                </c:pt>
                <c:pt idx="64">
                  <c:v>640</c:v>
                </c:pt>
                <c:pt idx="65">
                  <c:v>650</c:v>
                </c:pt>
                <c:pt idx="66">
                  <c:v>660</c:v>
                </c:pt>
                <c:pt idx="67">
                  <c:v>670</c:v>
                </c:pt>
                <c:pt idx="68">
                  <c:v>680</c:v>
                </c:pt>
                <c:pt idx="69">
                  <c:v>690</c:v>
                </c:pt>
                <c:pt idx="70">
                  <c:v>700</c:v>
                </c:pt>
                <c:pt idx="71">
                  <c:v>710</c:v>
                </c:pt>
                <c:pt idx="72">
                  <c:v>720</c:v>
                </c:pt>
                <c:pt idx="73">
                  <c:v>730</c:v>
                </c:pt>
                <c:pt idx="74">
                  <c:v>740</c:v>
                </c:pt>
                <c:pt idx="75">
                  <c:v>750</c:v>
                </c:pt>
                <c:pt idx="76">
                  <c:v>760</c:v>
                </c:pt>
                <c:pt idx="77">
                  <c:v>770</c:v>
                </c:pt>
                <c:pt idx="78">
                  <c:v>780</c:v>
                </c:pt>
                <c:pt idx="79">
                  <c:v>790</c:v>
                </c:pt>
                <c:pt idx="80">
                  <c:v>800</c:v>
                </c:pt>
                <c:pt idx="81">
                  <c:v>810</c:v>
                </c:pt>
                <c:pt idx="82">
                  <c:v>820</c:v>
                </c:pt>
                <c:pt idx="83">
                  <c:v>830</c:v>
                </c:pt>
                <c:pt idx="84">
                  <c:v>840</c:v>
                </c:pt>
                <c:pt idx="85">
                  <c:v>850</c:v>
                </c:pt>
                <c:pt idx="86">
                  <c:v>860</c:v>
                </c:pt>
                <c:pt idx="87">
                  <c:v>870</c:v>
                </c:pt>
                <c:pt idx="88">
                  <c:v>880</c:v>
                </c:pt>
                <c:pt idx="89">
                  <c:v>890</c:v>
                </c:pt>
                <c:pt idx="90">
                  <c:v>900</c:v>
                </c:pt>
                <c:pt idx="91">
                  <c:v>910</c:v>
                </c:pt>
                <c:pt idx="92">
                  <c:v>920</c:v>
                </c:pt>
                <c:pt idx="93">
                  <c:v>930</c:v>
                </c:pt>
                <c:pt idx="94">
                  <c:v>940</c:v>
                </c:pt>
                <c:pt idx="95">
                  <c:v>950</c:v>
                </c:pt>
                <c:pt idx="96">
                  <c:v>960</c:v>
                </c:pt>
                <c:pt idx="97">
                  <c:v>970</c:v>
                </c:pt>
                <c:pt idx="98">
                  <c:v>980</c:v>
                </c:pt>
                <c:pt idx="99">
                  <c:v>990</c:v>
                </c:pt>
                <c:pt idx="100">
                  <c:v>1000</c:v>
                </c:pt>
                <c:pt idx="101">
                  <c:v>1010</c:v>
                </c:pt>
                <c:pt idx="102">
                  <c:v>1020</c:v>
                </c:pt>
                <c:pt idx="103">
                  <c:v>1030</c:v>
                </c:pt>
                <c:pt idx="104">
                  <c:v>1040</c:v>
                </c:pt>
                <c:pt idx="105">
                  <c:v>1050</c:v>
                </c:pt>
                <c:pt idx="106">
                  <c:v>1060</c:v>
                </c:pt>
                <c:pt idx="107">
                  <c:v>1070</c:v>
                </c:pt>
                <c:pt idx="108">
                  <c:v>1080</c:v>
                </c:pt>
                <c:pt idx="109">
                  <c:v>1090</c:v>
                </c:pt>
                <c:pt idx="110">
                  <c:v>1100</c:v>
                </c:pt>
                <c:pt idx="111">
                  <c:v>1110</c:v>
                </c:pt>
                <c:pt idx="112">
                  <c:v>1120</c:v>
                </c:pt>
                <c:pt idx="113">
                  <c:v>1130</c:v>
                </c:pt>
                <c:pt idx="114">
                  <c:v>1140</c:v>
                </c:pt>
                <c:pt idx="115">
                  <c:v>1150</c:v>
                </c:pt>
                <c:pt idx="116">
                  <c:v>1160</c:v>
                </c:pt>
                <c:pt idx="117">
                  <c:v>1170</c:v>
                </c:pt>
                <c:pt idx="118">
                  <c:v>1180</c:v>
                </c:pt>
                <c:pt idx="119">
                  <c:v>1190</c:v>
                </c:pt>
                <c:pt idx="120">
                  <c:v>1200</c:v>
                </c:pt>
                <c:pt idx="121">
                  <c:v>1210</c:v>
                </c:pt>
                <c:pt idx="122">
                  <c:v>1220</c:v>
                </c:pt>
                <c:pt idx="123">
                  <c:v>1230</c:v>
                </c:pt>
                <c:pt idx="124">
                  <c:v>1240</c:v>
                </c:pt>
                <c:pt idx="125">
                  <c:v>1250</c:v>
                </c:pt>
                <c:pt idx="126">
                  <c:v>1260</c:v>
                </c:pt>
                <c:pt idx="127">
                  <c:v>1270</c:v>
                </c:pt>
                <c:pt idx="128">
                  <c:v>1280</c:v>
                </c:pt>
                <c:pt idx="129">
                  <c:v>1290</c:v>
                </c:pt>
                <c:pt idx="130">
                  <c:v>1300</c:v>
                </c:pt>
                <c:pt idx="131">
                  <c:v>1310</c:v>
                </c:pt>
                <c:pt idx="132">
                  <c:v>1320</c:v>
                </c:pt>
                <c:pt idx="133">
                  <c:v>1330</c:v>
                </c:pt>
                <c:pt idx="134">
                  <c:v>1340</c:v>
                </c:pt>
                <c:pt idx="135">
                  <c:v>1350</c:v>
                </c:pt>
                <c:pt idx="136">
                  <c:v>1360</c:v>
                </c:pt>
                <c:pt idx="137">
                  <c:v>1370</c:v>
                </c:pt>
                <c:pt idx="138">
                  <c:v>1380</c:v>
                </c:pt>
                <c:pt idx="139">
                  <c:v>1390</c:v>
                </c:pt>
                <c:pt idx="140">
                  <c:v>1400</c:v>
                </c:pt>
                <c:pt idx="141">
                  <c:v>1410</c:v>
                </c:pt>
                <c:pt idx="142">
                  <c:v>1420</c:v>
                </c:pt>
                <c:pt idx="143">
                  <c:v>1430</c:v>
                </c:pt>
                <c:pt idx="144">
                  <c:v>1440</c:v>
                </c:pt>
                <c:pt idx="145">
                  <c:v>1450</c:v>
                </c:pt>
                <c:pt idx="146">
                  <c:v>1460</c:v>
                </c:pt>
                <c:pt idx="147">
                  <c:v>1470</c:v>
                </c:pt>
                <c:pt idx="148">
                  <c:v>1480</c:v>
                </c:pt>
                <c:pt idx="149">
                  <c:v>1490</c:v>
                </c:pt>
                <c:pt idx="150">
                  <c:v>1500+</c:v>
                </c:pt>
              </c:strCache>
            </c:strRef>
          </c:cat>
          <c:val>
            <c:numRef>
              <c:f>Sheet1!$B$2:$EV$2</c:f>
              <c:numCache>
                <c:formatCode>General</c:formatCode>
                <c:ptCount val="151"/>
                <c:pt idx="0">
                  <c:v>0.60150499999999996</c:v>
                </c:pt>
                <c:pt idx="1">
                  <c:v>3.8349000000000015E-2</c:v>
                </c:pt>
                <c:pt idx="2">
                  <c:v>3.8626000000000001E-2</c:v>
                </c:pt>
                <c:pt idx="3">
                  <c:v>6.2066000000000704E-2</c:v>
                </c:pt>
                <c:pt idx="4">
                  <c:v>5.6474000000000003E-2</c:v>
                </c:pt>
                <c:pt idx="5">
                  <c:v>9.6173000000000008E-2</c:v>
                </c:pt>
                <c:pt idx="6">
                  <c:v>8.9793000000000067E-2</c:v>
                </c:pt>
                <c:pt idx="7">
                  <c:v>0.11930900000000012</c:v>
                </c:pt>
                <c:pt idx="8">
                  <c:v>0.16767899999999999</c:v>
                </c:pt>
                <c:pt idx="9">
                  <c:v>0.20460200000000001</c:v>
                </c:pt>
                <c:pt idx="10">
                  <c:v>0.21410299999999999</c:v>
                </c:pt>
                <c:pt idx="11">
                  <c:v>0.28083600000000031</c:v>
                </c:pt>
                <c:pt idx="12">
                  <c:v>0.35304800000000008</c:v>
                </c:pt>
                <c:pt idx="13">
                  <c:v>0.38417000000000218</c:v>
                </c:pt>
                <c:pt idx="14">
                  <c:v>0.49099800000000032</c:v>
                </c:pt>
                <c:pt idx="15">
                  <c:v>0.56868200000000002</c:v>
                </c:pt>
                <c:pt idx="16">
                  <c:v>0.52224300000000001</c:v>
                </c:pt>
                <c:pt idx="17">
                  <c:v>0.68168800000000518</c:v>
                </c:pt>
                <c:pt idx="18">
                  <c:v>0.93918400000000002</c:v>
                </c:pt>
                <c:pt idx="19">
                  <c:v>0.97121699999999322</c:v>
                </c:pt>
                <c:pt idx="20">
                  <c:v>1.1039909999999922</c:v>
                </c:pt>
                <c:pt idx="21">
                  <c:v>1.094401</c:v>
                </c:pt>
                <c:pt idx="22">
                  <c:v>1.1411709999999999</c:v>
                </c:pt>
                <c:pt idx="23">
                  <c:v>1.3039929999999922</c:v>
                </c:pt>
                <c:pt idx="24">
                  <c:v>1.2135459999999998</c:v>
                </c:pt>
                <c:pt idx="25">
                  <c:v>1.216059</c:v>
                </c:pt>
                <c:pt idx="26">
                  <c:v>1.251477</c:v>
                </c:pt>
                <c:pt idx="27">
                  <c:v>1.254318</c:v>
                </c:pt>
                <c:pt idx="28">
                  <c:v>1.3069059999999999</c:v>
                </c:pt>
                <c:pt idx="29">
                  <c:v>1.0983369999999999</c:v>
                </c:pt>
                <c:pt idx="30">
                  <c:v>1.3826639999999999</c:v>
                </c:pt>
                <c:pt idx="31">
                  <c:v>1.2313559999999999</c:v>
                </c:pt>
                <c:pt idx="32">
                  <c:v>1.2768459999999999</c:v>
                </c:pt>
                <c:pt idx="33">
                  <c:v>1.2739949999999864</c:v>
                </c:pt>
                <c:pt idx="34">
                  <c:v>1.1798139999999999</c:v>
                </c:pt>
                <c:pt idx="35">
                  <c:v>1.284114</c:v>
                </c:pt>
                <c:pt idx="36">
                  <c:v>1.0454409999999998</c:v>
                </c:pt>
                <c:pt idx="37">
                  <c:v>1.0720149999999999</c:v>
                </c:pt>
                <c:pt idx="38">
                  <c:v>1.0264570000000077</c:v>
                </c:pt>
                <c:pt idx="39">
                  <c:v>1.0212189999999999</c:v>
                </c:pt>
                <c:pt idx="40">
                  <c:v>1.1399489999999999</c:v>
                </c:pt>
                <c:pt idx="41">
                  <c:v>0.94803199999999999</c:v>
                </c:pt>
                <c:pt idx="42">
                  <c:v>0.97376699999999505</c:v>
                </c:pt>
                <c:pt idx="43">
                  <c:v>1.0972170000000001</c:v>
                </c:pt>
                <c:pt idx="44">
                  <c:v>0.9636169999999995</c:v>
                </c:pt>
                <c:pt idx="45">
                  <c:v>0.97446699999999187</c:v>
                </c:pt>
                <c:pt idx="46">
                  <c:v>0.85082600000000064</c:v>
                </c:pt>
                <c:pt idx="47">
                  <c:v>0.83374500000000584</c:v>
                </c:pt>
                <c:pt idx="48">
                  <c:v>0.87548300000000001</c:v>
                </c:pt>
                <c:pt idx="49">
                  <c:v>0.83535999999999999</c:v>
                </c:pt>
                <c:pt idx="50">
                  <c:v>0.75552399999999997</c:v>
                </c:pt>
                <c:pt idx="51">
                  <c:v>0.76991000000000065</c:v>
                </c:pt>
                <c:pt idx="52">
                  <c:v>0.67551899999999998</c:v>
                </c:pt>
                <c:pt idx="53">
                  <c:v>0.63628499999999999</c:v>
                </c:pt>
                <c:pt idx="54">
                  <c:v>0.61979200000000434</c:v>
                </c:pt>
                <c:pt idx="55">
                  <c:v>0.66997400000000584</c:v>
                </c:pt>
                <c:pt idx="56">
                  <c:v>0.67054700000000433</c:v>
                </c:pt>
                <c:pt idx="57">
                  <c:v>0.60596700000000003</c:v>
                </c:pt>
                <c:pt idx="58">
                  <c:v>0.55522899999999997</c:v>
                </c:pt>
                <c:pt idx="59">
                  <c:v>0.55892600000000003</c:v>
                </c:pt>
                <c:pt idx="60">
                  <c:v>0.44219700000000006</c:v>
                </c:pt>
                <c:pt idx="61">
                  <c:v>0.48656200000000038</c:v>
                </c:pt>
                <c:pt idx="62">
                  <c:v>0.53511199999999959</c:v>
                </c:pt>
                <c:pt idx="63">
                  <c:v>0.40853400000000001</c:v>
                </c:pt>
                <c:pt idx="64">
                  <c:v>0.43224600000000002</c:v>
                </c:pt>
                <c:pt idx="65">
                  <c:v>0.478157</c:v>
                </c:pt>
                <c:pt idx="66">
                  <c:v>0.39630600000000354</c:v>
                </c:pt>
                <c:pt idx="67">
                  <c:v>0.33471100000000031</c:v>
                </c:pt>
                <c:pt idx="68">
                  <c:v>0.40904600000000002</c:v>
                </c:pt>
                <c:pt idx="69">
                  <c:v>0.3621370000000001</c:v>
                </c:pt>
                <c:pt idx="70">
                  <c:v>0.32484100000000032</c:v>
                </c:pt>
                <c:pt idx="71">
                  <c:v>0.32425800000000032</c:v>
                </c:pt>
                <c:pt idx="72">
                  <c:v>0.25088000000000032</c:v>
                </c:pt>
                <c:pt idx="73">
                  <c:v>0.27834400000000031</c:v>
                </c:pt>
                <c:pt idx="74">
                  <c:v>0.28485800000000194</c:v>
                </c:pt>
                <c:pt idx="75">
                  <c:v>0.31379400000000002</c:v>
                </c:pt>
                <c:pt idx="76">
                  <c:v>0.28258900000000031</c:v>
                </c:pt>
                <c:pt idx="77">
                  <c:v>0.26162000000000002</c:v>
                </c:pt>
                <c:pt idx="78">
                  <c:v>0.24600800000000111</c:v>
                </c:pt>
                <c:pt idx="79">
                  <c:v>0.22978800000000138</c:v>
                </c:pt>
                <c:pt idx="80">
                  <c:v>0.200627</c:v>
                </c:pt>
                <c:pt idx="81">
                  <c:v>0.21128000000000041</c:v>
                </c:pt>
                <c:pt idx="82">
                  <c:v>0.17946400000000137</c:v>
                </c:pt>
                <c:pt idx="83">
                  <c:v>0.16600600000000112</c:v>
                </c:pt>
                <c:pt idx="84">
                  <c:v>0.1601789999999999</c:v>
                </c:pt>
                <c:pt idx="85">
                  <c:v>0.18073900000000137</c:v>
                </c:pt>
                <c:pt idx="86">
                  <c:v>0.19001200000000112</c:v>
                </c:pt>
                <c:pt idx="87">
                  <c:v>0.13186200000000001</c:v>
                </c:pt>
                <c:pt idx="88">
                  <c:v>0.13409900000000041</c:v>
                </c:pt>
                <c:pt idx="89">
                  <c:v>0.17251100000000041</c:v>
                </c:pt>
                <c:pt idx="90">
                  <c:v>0.10916200000000074</c:v>
                </c:pt>
                <c:pt idx="91">
                  <c:v>0.14065900000000001</c:v>
                </c:pt>
                <c:pt idx="92">
                  <c:v>0.14209500000000044</c:v>
                </c:pt>
                <c:pt idx="93">
                  <c:v>0.12179300000000091</c:v>
                </c:pt>
                <c:pt idx="94">
                  <c:v>0.13379700000000044</c:v>
                </c:pt>
                <c:pt idx="95">
                  <c:v>9.5180000000000001E-2</c:v>
                </c:pt>
                <c:pt idx="96">
                  <c:v>9.5746000000000248E-2</c:v>
                </c:pt>
                <c:pt idx="97">
                  <c:v>9.7275000000000028E-2</c:v>
                </c:pt>
                <c:pt idx="98">
                  <c:v>8.8986000000000065E-2</c:v>
                </c:pt>
                <c:pt idx="99">
                  <c:v>0.1047030000000006</c:v>
                </c:pt>
                <c:pt idx="100">
                  <c:v>6.6955000000000001E-2</c:v>
                </c:pt>
                <c:pt idx="101">
                  <c:v>7.8116000000000615E-2</c:v>
                </c:pt>
                <c:pt idx="102">
                  <c:v>9.8642000000000757E-2</c:v>
                </c:pt>
                <c:pt idx="103">
                  <c:v>4.9347000000000134E-2</c:v>
                </c:pt>
                <c:pt idx="104">
                  <c:v>9.3419000000000002E-2</c:v>
                </c:pt>
                <c:pt idx="105">
                  <c:v>6.1519000000000004E-2</c:v>
                </c:pt>
                <c:pt idx="106">
                  <c:v>7.1814000000000114E-2</c:v>
                </c:pt>
                <c:pt idx="107">
                  <c:v>7.2763000000000813E-2</c:v>
                </c:pt>
                <c:pt idx="108">
                  <c:v>6.4068000000000541E-2</c:v>
                </c:pt>
                <c:pt idx="109">
                  <c:v>4.7885000000000122E-2</c:v>
                </c:pt>
                <c:pt idx="110">
                  <c:v>5.8540000000000002E-2</c:v>
                </c:pt>
                <c:pt idx="111">
                  <c:v>5.7917000000000565E-2</c:v>
                </c:pt>
                <c:pt idx="112">
                  <c:v>7.4455000000000132E-2</c:v>
                </c:pt>
                <c:pt idx="113">
                  <c:v>6.7067000000000612E-2</c:v>
                </c:pt>
                <c:pt idx="114">
                  <c:v>5.1872000000000112E-2</c:v>
                </c:pt>
                <c:pt idx="115">
                  <c:v>5.9347000000000524E-2</c:v>
                </c:pt>
                <c:pt idx="116">
                  <c:v>3.7224000000000243E-2</c:v>
                </c:pt>
                <c:pt idx="117">
                  <c:v>6.8631000000000011E-2</c:v>
                </c:pt>
                <c:pt idx="118">
                  <c:v>4.8417000000000432E-2</c:v>
                </c:pt>
                <c:pt idx="119">
                  <c:v>3.3950000000000001E-2</c:v>
                </c:pt>
                <c:pt idx="120">
                  <c:v>2.4215000000000052E-2</c:v>
                </c:pt>
                <c:pt idx="121">
                  <c:v>5.1658000000000003E-2</c:v>
                </c:pt>
                <c:pt idx="122">
                  <c:v>3.6790000000000052E-2</c:v>
                </c:pt>
                <c:pt idx="123">
                  <c:v>6.4895000000000536E-2</c:v>
                </c:pt>
                <c:pt idx="124">
                  <c:v>2.6930000000000225E-2</c:v>
                </c:pt>
                <c:pt idx="125">
                  <c:v>5.4385000000000475E-2</c:v>
                </c:pt>
                <c:pt idx="126">
                  <c:v>2.3967999999999993E-2</c:v>
                </c:pt>
                <c:pt idx="127">
                  <c:v>2.6621000000000238E-2</c:v>
                </c:pt>
                <c:pt idx="128">
                  <c:v>1.5761000000000133E-2</c:v>
                </c:pt>
                <c:pt idx="129">
                  <c:v>2.2973000000000302E-2</c:v>
                </c:pt>
                <c:pt idx="130">
                  <c:v>3.1211000000000294E-2</c:v>
                </c:pt>
                <c:pt idx="131">
                  <c:v>9.1400000000000006E-3</c:v>
                </c:pt>
                <c:pt idx="132">
                  <c:v>2.3009000000000012E-2</c:v>
                </c:pt>
                <c:pt idx="133">
                  <c:v>2.473800000000001E-2</c:v>
                </c:pt>
                <c:pt idx="134">
                  <c:v>3.053500000000027E-2</c:v>
                </c:pt>
                <c:pt idx="135">
                  <c:v>1.8392000000000117E-2</c:v>
                </c:pt>
                <c:pt idx="136">
                  <c:v>3.2609000000000367E-2</c:v>
                </c:pt>
                <c:pt idx="137">
                  <c:v>2.8776000000000006E-2</c:v>
                </c:pt>
                <c:pt idx="138">
                  <c:v>1.4552000000000001E-2</c:v>
                </c:pt>
                <c:pt idx="139">
                  <c:v>1.5399999999999999E-3</c:v>
                </c:pt>
                <c:pt idx="140">
                  <c:v>2.1833000000000324E-2</c:v>
                </c:pt>
                <c:pt idx="141">
                  <c:v>2.114400000000001E-2</c:v>
                </c:pt>
                <c:pt idx="142">
                  <c:v>2.4986999999999999E-2</c:v>
                </c:pt>
                <c:pt idx="143">
                  <c:v>3.2930000000000285E-2</c:v>
                </c:pt>
                <c:pt idx="144">
                  <c:v>1.9557999999999999E-2</c:v>
                </c:pt>
                <c:pt idx="145">
                  <c:v>3.5680000000000325E-3</c:v>
                </c:pt>
                <c:pt idx="146">
                  <c:v>1.3131000000000021E-2</c:v>
                </c:pt>
                <c:pt idx="147">
                  <c:v>1.4104999999999999E-2</c:v>
                </c:pt>
                <c:pt idx="148">
                  <c:v>1.2409999999999997E-2</c:v>
                </c:pt>
                <c:pt idx="149">
                  <c:v>1.6931000000000133E-2</c:v>
                </c:pt>
                <c:pt idx="150">
                  <c:v>1.2489739999999998</c:v>
                </c:pt>
              </c:numCache>
            </c:numRef>
          </c:val>
        </c:ser>
        <c:gapWidth val="0"/>
        <c:axId val="82953728"/>
        <c:axId val="82957056"/>
      </c:barChart>
      <c:catAx>
        <c:axId val="82953728"/>
        <c:scaling>
          <c:orientation val="minMax"/>
        </c:scaling>
        <c:axPos val="b"/>
        <c:title>
          <c:tx>
            <c:rich>
              <a:bodyPr/>
              <a:lstStyle/>
              <a:p>
                <a:pPr>
                  <a:defRPr lang="en-GB" sz="2000" b="1" i="0" u="none" strike="noStrike" baseline="0">
                    <a:solidFill>
                      <a:schemeClr val="tx1"/>
                    </a:solidFill>
                    <a:latin typeface="Arial"/>
                    <a:ea typeface="Arial"/>
                    <a:cs typeface="Arial"/>
                  </a:defRPr>
                </a:pPr>
                <a:r>
                  <a:rPr lang="en-GB" sz="2000" dirty="0">
                    <a:solidFill>
                      <a:schemeClr val="tx1"/>
                    </a:solidFill>
                  </a:rPr>
                  <a:t>Income, £ per week, </a:t>
                </a:r>
                <a:r>
                  <a:rPr lang="en-GB" sz="2000" dirty="0" smtClean="0">
                    <a:solidFill>
                      <a:schemeClr val="tx1"/>
                    </a:solidFill>
                  </a:rPr>
                  <a:t>2007/08 </a:t>
                </a:r>
                <a:r>
                  <a:rPr lang="en-GB" sz="2000" dirty="0">
                    <a:solidFill>
                      <a:schemeClr val="tx1"/>
                    </a:solidFill>
                  </a:rPr>
                  <a:t>prices</a:t>
                </a:r>
              </a:p>
            </c:rich>
          </c:tx>
          <c:layout>
            <c:manualLayout>
              <c:xMode val="edge"/>
              <c:yMode val="edge"/>
              <c:x val="0.30310878953653642"/>
              <c:y val="0.91525418382179957"/>
            </c:manualLayout>
          </c:layout>
          <c:spPr>
            <a:noFill/>
            <a:ln w="17511">
              <a:noFill/>
            </a:ln>
          </c:spPr>
        </c:title>
        <c:numFmt formatCode="#,##0" sourceLinked="0"/>
        <c:tickLblPos val="nextTo"/>
        <c:spPr>
          <a:ln w="8755">
            <a:solidFill>
              <a:schemeClr val="tx1"/>
            </a:solidFill>
            <a:prstDash val="solid"/>
          </a:ln>
        </c:spPr>
        <c:txPr>
          <a:bodyPr rot="0" vert="horz"/>
          <a:lstStyle/>
          <a:p>
            <a:pPr>
              <a:defRPr lang="en-GB" sz="1200" b="1" i="0" u="none" strike="noStrike" baseline="0">
                <a:solidFill>
                  <a:schemeClr val="tx1"/>
                </a:solidFill>
                <a:latin typeface="Arial"/>
                <a:ea typeface="Arial"/>
                <a:cs typeface="Arial"/>
              </a:defRPr>
            </a:pPr>
            <a:endParaRPr lang="en-US"/>
          </a:p>
        </c:txPr>
        <c:crossAx val="82957056"/>
        <c:crosses val="autoZero"/>
        <c:auto val="1"/>
        <c:lblAlgn val="ctr"/>
        <c:lblOffset val="100"/>
        <c:tickLblSkip val="10"/>
        <c:tickMarkSkip val="5"/>
      </c:catAx>
      <c:valAx>
        <c:axId val="82957056"/>
        <c:scaling>
          <c:orientation val="minMax"/>
          <c:max val="1.5"/>
        </c:scaling>
        <c:axPos val="l"/>
        <c:majorGridlines>
          <c:spPr>
            <a:ln w="8755">
              <a:solidFill>
                <a:schemeClr val="tx1"/>
              </a:solidFill>
              <a:prstDash val="dash"/>
            </a:ln>
          </c:spPr>
        </c:majorGridlines>
        <c:title>
          <c:tx>
            <c:rich>
              <a:bodyPr/>
              <a:lstStyle/>
              <a:p>
                <a:pPr>
                  <a:defRPr lang="en-GB" sz="2000" b="1" i="0" u="none" strike="noStrike" baseline="0">
                    <a:solidFill>
                      <a:schemeClr val="tx1"/>
                    </a:solidFill>
                    <a:latin typeface="Arial"/>
                    <a:ea typeface="Arial"/>
                    <a:cs typeface="Arial"/>
                  </a:defRPr>
                </a:pPr>
                <a:r>
                  <a:rPr lang="en-GB" sz="2000">
                    <a:solidFill>
                      <a:schemeClr val="tx1"/>
                    </a:solidFill>
                  </a:rPr>
                  <a:t>Number of individuals (millions)</a:t>
                </a:r>
              </a:p>
            </c:rich>
          </c:tx>
          <c:layout>
            <c:manualLayout>
              <c:xMode val="edge"/>
              <c:yMode val="edge"/>
              <c:x val="6.0318108801978507E-3"/>
              <c:y val="6.7025137729030113E-2"/>
            </c:manualLayout>
          </c:layout>
          <c:spPr>
            <a:noFill/>
            <a:ln w="17511">
              <a:noFill/>
            </a:ln>
          </c:spPr>
        </c:title>
        <c:numFmt formatCode="0.0" sourceLinked="0"/>
        <c:tickLblPos val="nextTo"/>
        <c:spPr>
          <a:ln w="8755">
            <a:solidFill>
              <a:schemeClr val="tx1"/>
            </a:solidFill>
            <a:prstDash val="solid"/>
          </a:ln>
        </c:spPr>
        <c:txPr>
          <a:bodyPr rot="0" vert="horz"/>
          <a:lstStyle/>
          <a:p>
            <a:pPr>
              <a:defRPr lang="en-GB" sz="1310" b="1" i="0" u="none" strike="noStrike" baseline="0">
                <a:solidFill>
                  <a:schemeClr val="tx1"/>
                </a:solidFill>
                <a:latin typeface="Arial"/>
                <a:ea typeface="Arial"/>
                <a:cs typeface="Arial"/>
              </a:defRPr>
            </a:pPr>
            <a:endParaRPr lang="en-US"/>
          </a:p>
        </c:txPr>
        <c:crossAx val="82953728"/>
        <c:crosses val="autoZero"/>
        <c:crossBetween val="between"/>
        <c:majorUnit val="0.5"/>
      </c:valAx>
      <c:spPr>
        <a:noFill/>
        <a:ln w="17511">
          <a:noFill/>
        </a:ln>
      </c:spPr>
    </c:plotArea>
    <c:plotVisOnly val="1"/>
    <c:dispBlanksAs val="gap"/>
  </c:chart>
  <c:spPr>
    <a:noFill/>
    <a:ln>
      <a:noFill/>
    </a:ln>
  </c:spPr>
  <c:txPr>
    <a:bodyPr/>
    <a:lstStyle/>
    <a:p>
      <a:pPr>
        <a:defRPr sz="1792" b="1" i="0" u="none" strike="noStrike" baseline="0">
          <a:solidFill>
            <a:srgbClr val="000000"/>
          </a:solidFill>
          <a:latin typeface="Arial"/>
          <a:ea typeface="Arial"/>
          <a:cs typeface="Arial"/>
        </a:defRPr>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GB"/>
  <c:chart>
    <c:autoTitleDeleted val="1"/>
    <c:plotArea>
      <c:layout>
        <c:manualLayout>
          <c:layoutTarget val="inner"/>
          <c:xMode val="edge"/>
          <c:yMode val="edge"/>
          <c:x val="0.1408629441624383"/>
          <c:y val="7.6732673267327134E-2"/>
          <c:w val="0.84644670050761417"/>
          <c:h val="0.7128712871287185"/>
        </c:manualLayout>
      </c:layout>
      <c:lineChart>
        <c:grouping val="standard"/>
        <c:ser>
          <c:idx val="0"/>
          <c:order val="0"/>
          <c:tx>
            <c:strRef>
              <c:f>Sheet1!$A$2</c:f>
              <c:strCache>
                <c:ptCount val="1"/>
              </c:strCache>
            </c:strRef>
          </c:tx>
          <c:spPr>
            <a:ln w="38898">
              <a:solidFill>
                <a:srgbClr val="0070C0"/>
              </a:solidFill>
              <a:prstDash val="solid"/>
            </a:ln>
          </c:spPr>
          <c:marker>
            <c:symbol val="none"/>
          </c:marker>
          <c:cat>
            <c:strRef>
              <c:f>Sheet1!$B$1:$AD$1</c:f>
              <c:strCache>
                <c:ptCount val="28"/>
                <c:pt idx="0">
                  <c:v>1979</c:v>
                </c:pt>
                <c:pt idx="2">
                  <c:v>1981</c:v>
                </c:pt>
                <c:pt idx="4">
                  <c:v>1983</c:v>
                </c:pt>
                <c:pt idx="6">
                  <c:v>1985</c:v>
                </c:pt>
                <c:pt idx="8">
                  <c:v>1987</c:v>
                </c:pt>
                <c:pt idx="10">
                  <c:v>1989</c:v>
                </c:pt>
                <c:pt idx="12">
                  <c:v>1991</c:v>
                </c:pt>
                <c:pt idx="14">
                  <c:v>1993-94</c:v>
                </c:pt>
                <c:pt idx="17">
                  <c:v>1996-97</c:v>
                </c:pt>
                <c:pt idx="19">
                  <c:v>1998-99</c:v>
                </c:pt>
                <c:pt idx="21">
                  <c:v>2000-01</c:v>
                </c:pt>
                <c:pt idx="23">
                  <c:v>2002-03</c:v>
                </c:pt>
                <c:pt idx="25">
                  <c:v>2004-05</c:v>
                </c:pt>
                <c:pt idx="27">
                  <c:v>2006-07</c:v>
                </c:pt>
              </c:strCache>
            </c:strRef>
          </c:cat>
          <c:val>
            <c:numRef>
              <c:f>Sheet1!$B$2:$AD$2</c:f>
              <c:numCache>
                <c:formatCode>General</c:formatCode>
                <c:ptCount val="29"/>
                <c:pt idx="0">
                  <c:v>0.253</c:v>
                </c:pt>
                <c:pt idx="1">
                  <c:v>0.25700000000000001</c:v>
                </c:pt>
                <c:pt idx="2">
                  <c:v>0.26300000000000001</c:v>
                </c:pt>
                <c:pt idx="3">
                  <c:v>0.26100000000000001</c:v>
                </c:pt>
                <c:pt idx="4">
                  <c:v>0.26800000000000002</c:v>
                </c:pt>
                <c:pt idx="5">
                  <c:v>0.27</c:v>
                </c:pt>
                <c:pt idx="6">
                  <c:v>0.28200000000000008</c:v>
                </c:pt>
                <c:pt idx="7">
                  <c:v>0.29100000000000031</c:v>
                </c:pt>
                <c:pt idx="8">
                  <c:v>0.30500000000000038</c:v>
                </c:pt>
                <c:pt idx="9">
                  <c:v>0.32300000000000118</c:v>
                </c:pt>
                <c:pt idx="10">
                  <c:v>0.32700000000000118</c:v>
                </c:pt>
                <c:pt idx="11">
                  <c:v>0.33900000000000141</c:v>
                </c:pt>
              </c:numCache>
            </c:numRef>
          </c:val>
        </c:ser>
        <c:ser>
          <c:idx val="1"/>
          <c:order val="1"/>
          <c:tx>
            <c:strRef>
              <c:f>Sheet1!$A$3</c:f>
              <c:strCache>
                <c:ptCount val="1"/>
              </c:strCache>
            </c:strRef>
          </c:tx>
          <c:spPr>
            <a:ln w="38898">
              <a:solidFill>
                <a:schemeClr val="accent2">
                  <a:lumMod val="75000"/>
                </a:schemeClr>
              </a:solidFill>
              <a:prstDash val="solid"/>
            </a:ln>
          </c:spPr>
          <c:marker>
            <c:symbol val="none"/>
          </c:marker>
          <c:cat>
            <c:strRef>
              <c:f>Sheet1!$B$1:$AD$1</c:f>
              <c:strCache>
                <c:ptCount val="28"/>
                <c:pt idx="0">
                  <c:v>1979</c:v>
                </c:pt>
                <c:pt idx="2">
                  <c:v>1981</c:v>
                </c:pt>
                <c:pt idx="4">
                  <c:v>1983</c:v>
                </c:pt>
                <c:pt idx="6">
                  <c:v>1985</c:v>
                </c:pt>
                <c:pt idx="8">
                  <c:v>1987</c:v>
                </c:pt>
                <c:pt idx="10">
                  <c:v>1989</c:v>
                </c:pt>
                <c:pt idx="12">
                  <c:v>1991</c:v>
                </c:pt>
                <c:pt idx="14">
                  <c:v>1993-94</c:v>
                </c:pt>
                <c:pt idx="17">
                  <c:v>1996-97</c:v>
                </c:pt>
                <c:pt idx="19">
                  <c:v>1998-99</c:v>
                </c:pt>
                <c:pt idx="21">
                  <c:v>2000-01</c:v>
                </c:pt>
                <c:pt idx="23">
                  <c:v>2002-03</c:v>
                </c:pt>
                <c:pt idx="25">
                  <c:v>2004-05</c:v>
                </c:pt>
                <c:pt idx="27">
                  <c:v>2006-07</c:v>
                </c:pt>
              </c:strCache>
            </c:strRef>
          </c:cat>
          <c:val>
            <c:numRef>
              <c:f>Sheet1!$B$3:$AD$3</c:f>
              <c:numCache>
                <c:formatCode>General</c:formatCode>
                <c:ptCount val="29"/>
                <c:pt idx="11">
                  <c:v>0.33900000000000141</c:v>
                </c:pt>
                <c:pt idx="12">
                  <c:v>0.34100000000000008</c:v>
                </c:pt>
                <c:pt idx="13">
                  <c:v>0.34</c:v>
                </c:pt>
                <c:pt idx="14">
                  <c:v>0.34</c:v>
                </c:pt>
                <c:pt idx="15">
                  <c:v>0.33300000000000141</c:v>
                </c:pt>
                <c:pt idx="16">
                  <c:v>0.33300000000000141</c:v>
                </c:pt>
                <c:pt idx="17">
                  <c:v>0.33300000000000141</c:v>
                </c:pt>
              </c:numCache>
            </c:numRef>
          </c:val>
        </c:ser>
        <c:ser>
          <c:idx val="2"/>
          <c:order val="2"/>
          <c:tx>
            <c:strRef>
              <c:f>Sheet1!$A$4</c:f>
              <c:strCache>
                <c:ptCount val="1"/>
              </c:strCache>
            </c:strRef>
          </c:tx>
          <c:spPr>
            <a:ln w="38898">
              <a:solidFill>
                <a:srgbClr val="FF0000"/>
              </a:solidFill>
              <a:prstDash val="solid"/>
            </a:ln>
          </c:spPr>
          <c:marker>
            <c:symbol val="none"/>
          </c:marker>
          <c:cat>
            <c:strRef>
              <c:f>Sheet1!$B$1:$AD$1</c:f>
              <c:strCache>
                <c:ptCount val="28"/>
                <c:pt idx="0">
                  <c:v>1979</c:v>
                </c:pt>
                <c:pt idx="2">
                  <c:v>1981</c:v>
                </c:pt>
                <c:pt idx="4">
                  <c:v>1983</c:v>
                </c:pt>
                <c:pt idx="6">
                  <c:v>1985</c:v>
                </c:pt>
                <c:pt idx="8">
                  <c:v>1987</c:v>
                </c:pt>
                <c:pt idx="10">
                  <c:v>1989</c:v>
                </c:pt>
                <c:pt idx="12">
                  <c:v>1991</c:v>
                </c:pt>
                <c:pt idx="14">
                  <c:v>1993-94</c:v>
                </c:pt>
                <c:pt idx="17">
                  <c:v>1996-97</c:v>
                </c:pt>
                <c:pt idx="19">
                  <c:v>1998-99</c:v>
                </c:pt>
                <c:pt idx="21">
                  <c:v>2000-01</c:v>
                </c:pt>
                <c:pt idx="23">
                  <c:v>2002-03</c:v>
                </c:pt>
                <c:pt idx="25">
                  <c:v>2004-05</c:v>
                </c:pt>
                <c:pt idx="27">
                  <c:v>2006-07</c:v>
                </c:pt>
              </c:strCache>
            </c:strRef>
          </c:cat>
          <c:val>
            <c:numRef>
              <c:f>Sheet1!$B$4:$AD$4</c:f>
              <c:numCache>
                <c:formatCode>General</c:formatCode>
                <c:ptCount val="29"/>
                <c:pt idx="17">
                  <c:v>0.33300000000000141</c:v>
                </c:pt>
                <c:pt idx="18">
                  <c:v>0.34100000000000008</c:v>
                </c:pt>
                <c:pt idx="19">
                  <c:v>0.34800000000000031</c:v>
                </c:pt>
                <c:pt idx="20">
                  <c:v>0.34600000000000031</c:v>
                </c:pt>
                <c:pt idx="21">
                  <c:v>0.35300000000000031</c:v>
                </c:pt>
                <c:pt idx="22">
                  <c:v>0.34900000000000031</c:v>
                </c:pt>
                <c:pt idx="23">
                  <c:v>0.34600000000000031</c:v>
                </c:pt>
                <c:pt idx="24">
                  <c:v>0.34100000000000008</c:v>
                </c:pt>
                <c:pt idx="25">
                  <c:v>0.34200000000000008</c:v>
                </c:pt>
                <c:pt idx="26">
                  <c:v>0.34700000000000031</c:v>
                </c:pt>
                <c:pt idx="27">
                  <c:v>0.35300000000000031</c:v>
                </c:pt>
                <c:pt idx="28">
                  <c:v>0.35900000000000032</c:v>
                </c:pt>
              </c:numCache>
            </c:numRef>
          </c:val>
        </c:ser>
        <c:marker val="1"/>
        <c:axId val="87945600"/>
        <c:axId val="87948288"/>
      </c:lineChart>
      <c:catAx>
        <c:axId val="87945600"/>
        <c:scaling>
          <c:orientation val="minMax"/>
        </c:scaling>
        <c:axPos val="b"/>
        <c:numFmt formatCode="General" sourceLinked="1"/>
        <c:tickLblPos val="nextTo"/>
        <c:spPr>
          <a:ln w="3241">
            <a:solidFill>
              <a:schemeClr val="tx1"/>
            </a:solidFill>
            <a:prstDash val="solid"/>
          </a:ln>
        </c:spPr>
        <c:txPr>
          <a:bodyPr rot="-2700000" vert="horz"/>
          <a:lstStyle/>
          <a:p>
            <a:pPr>
              <a:defRPr lang="en-GB" sz="1225" b="1" i="0" u="none" strike="noStrike" baseline="0">
                <a:solidFill>
                  <a:schemeClr val="tx1"/>
                </a:solidFill>
                <a:latin typeface="Arial"/>
                <a:ea typeface="Arial"/>
                <a:cs typeface="Arial"/>
              </a:defRPr>
            </a:pPr>
            <a:endParaRPr lang="en-US"/>
          </a:p>
        </c:txPr>
        <c:crossAx val="87948288"/>
        <c:crosses val="autoZero"/>
        <c:auto val="1"/>
        <c:lblAlgn val="ctr"/>
        <c:lblOffset val="100"/>
        <c:tickLblSkip val="1"/>
        <c:tickMarkSkip val="1"/>
      </c:catAx>
      <c:valAx>
        <c:axId val="87948288"/>
        <c:scaling>
          <c:orientation val="minMax"/>
          <c:min val="0.2"/>
        </c:scaling>
        <c:axPos val="l"/>
        <c:title>
          <c:tx>
            <c:rich>
              <a:bodyPr/>
              <a:lstStyle/>
              <a:p>
                <a:pPr>
                  <a:defRPr lang="en-GB" sz="1838" b="1" i="0" u="none" strike="noStrike" baseline="0">
                    <a:solidFill>
                      <a:schemeClr val="tx1"/>
                    </a:solidFill>
                    <a:latin typeface="Arial"/>
                    <a:ea typeface="Arial"/>
                    <a:cs typeface="Arial"/>
                  </a:defRPr>
                </a:pPr>
                <a:r>
                  <a:rPr lang="en-GB"/>
                  <a:t>Gini Coefficient</a:t>
                </a:r>
              </a:p>
            </c:rich>
          </c:tx>
          <c:layout>
            <c:manualLayout>
              <c:xMode val="edge"/>
              <c:yMode val="edge"/>
              <c:x val="1.3959390862944156E-2"/>
              <c:y val="0.20297029702970298"/>
            </c:manualLayout>
          </c:layout>
          <c:spPr>
            <a:noFill/>
            <a:ln w="25932">
              <a:noFill/>
            </a:ln>
          </c:spPr>
        </c:title>
        <c:numFmt formatCode="0.0" sourceLinked="0"/>
        <c:tickLblPos val="nextTo"/>
        <c:spPr>
          <a:ln w="3241">
            <a:solidFill>
              <a:schemeClr val="tx1"/>
            </a:solidFill>
            <a:prstDash val="solid"/>
          </a:ln>
        </c:spPr>
        <c:txPr>
          <a:bodyPr rot="0" vert="horz"/>
          <a:lstStyle/>
          <a:p>
            <a:pPr>
              <a:defRPr lang="en-GB" sz="1838" b="1" i="0" u="none" strike="noStrike" baseline="0">
                <a:solidFill>
                  <a:schemeClr val="tx1"/>
                </a:solidFill>
                <a:latin typeface="Arial"/>
                <a:ea typeface="Arial"/>
                <a:cs typeface="Arial"/>
              </a:defRPr>
            </a:pPr>
            <a:endParaRPr lang="en-US"/>
          </a:p>
        </c:txPr>
        <c:crossAx val="87945600"/>
        <c:crosses val="autoZero"/>
        <c:crossBetween val="between"/>
        <c:majorUnit val="0.1"/>
      </c:valAx>
      <c:spPr>
        <a:noFill/>
        <a:ln w="25932">
          <a:noFill/>
        </a:ln>
      </c:spPr>
    </c:plotArea>
    <c:plotVisOnly val="1"/>
    <c:dispBlanksAs val="gap"/>
  </c:chart>
  <c:spPr>
    <a:noFill/>
    <a:ln>
      <a:noFill/>
    </a:ln>
  </c:spPr>
  <c:txPr>
    <a:bodyPr/>
    <a:lstStyle/>
    <a:p>
      <a:pPr>
        <a:defRPr sz="1838" b="1" i="0" u="none" strike="noStrike" baseline="0">
          <a:solidFill>
            <a:schemeClr val="tx1"/>
          </a:solidFill>
          <a:latin typeface="Arial"/>
          <a:ea typeface="Arial"/>
          <a:cs typeface="Arial"/>
        </a:defRPr>
      </a:pPr>
      <a:endParaRPr lang="en-US"/>
    </a:p>
  </c:txPr>
  <c:externalData r:id="rId1"/>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GB"/>
  <c:chart>
    <c:autoTitleDeleted val="1"/>
    <c:plotArea>
      <c:layout>
        <c:manualLayout>
          <c:layoutTarget val="inner"/>
          <c:xMode val="edge"/>
          <c:yMode val="edge"/>
          <c:x val="0.14338235294117646"/>
          <c:y val="7.7922077922078434E-2"/>
          <c:w val="0.8400735294117645"/>
          <c:h val="0.84415584415584843"/>
        </c:manualLayout>
      </c:layout>
      <c:barChart>
        <c:barDir val="col"/>
        <c:grouping val="clustered"/>
        <c:ser>
          <c:idx val="0"/>
          <c:order val="0"/>
          <c:tx>
            <c:strRef>
              <c:f>Sheet1!$A$2</c:f>
              <c:strCache>
                <c:ptCount val="1"/>
                <c:pt idx="0">
                  <c:v>Blair (1996/96 - 2004/05)</c:v>
                </c:pt>
              </c:strCache>
            </c:strRef>
          </c:tx>
          <c:spPr>
            <a:solidFill>
              <a:srgbClr val="FFFFFF"/>
            </a:solidFill>
            <a:ln w="17610">
              <a:solidFill>
                <a:srgbClr val="000000"/>
              </a:solidFill>
              <a:prstDash val="solid"/>
            </a:ln>
          </c:spPr>
          <c:dPt>
            <c:idx val="0"/>
            <c:spPr>
              <a:solidFill>
                <a:srgbClr val="808080"/>
              </a:solidFill>
              <a:ln w="17610">
                <a:solidFill>
                  <a:srgbClr val="000000"/>
                </a:solidFill>
                <a:prstDash val="solid"/>
              </a:ln>
            </c:spPr>
          </c:dPt>
          <c:dPt>
            <c:idx val="1"/>
            <c:spPr>
              <a:solidFill>
                <a:srgbClr val="808080"/>
              </a:solidFill>
              <a:ln w="17610">
                <a:solidFill>
                  <a:srgbClr val="000000"/>
                </a:solidFill>
                <a:prstDash val="solid"/>
              </a:ln>
            </c:spPr>
          </c:dPt>
          <c:dPt>
            <c:idx val="2"/>
            <c:spPr>
              <a:solidFill>
                <a:srgbClr val="808080"/>
              </a:solidFill>
              <a:ln w="17610">
                <a:solidFill>
                  <a:srgbClr val="000000"/>
                </a:solidFill>
                <a:prstDash val="solid"/>
              </a:ln>
            </c:spPr>
          </c:dPt>
          <c:dPt>
            <c:idx val="3"/>
            <c:spPr>
              <a:solidFill>
                <a:srgbClr val="808080"/>
              </a:solidFill>
              <a:ln w="17610">
                <a:solidFill>
                  <a:srgbClr val="000000"/>
                </a:solidFill>
                <a:prstDash val="solid"/>
              </a:ln>
            </c:spPr>
          </c:dPt>
          <c:dPt>
            <c:idx val="4"/>
            <c:spPr>
              <a:solidFill>
                <a:srgbClr val="808080"/>
              </a:solidFill>
              <a:ln w="17610">
                <a:solidFill>
                  <a:srgbClr val="000000"/>
                </a:solidFill>
                <a:prstDash val="solid"/>
              </a:ln>
            </c:spPr>
          </c:dPt>
          <c:dPt>
            <c:idx val="5"/>
            <c:spPr>
              <a:solidFill>
                <a:srgbClr val="808080"/>
              </a:solidFill>
              <a:ln w="17610">
                <a:solidFill>
                  <a:srgbClr val="000000"/>
                </a:solidFill>
                <a:prstDash val="solid"/>
              </a:ln>
            </c:spPr>
          </c:dPt>
          <c:dPt>
            <c:idx val="6"/>
            <c:spPr>
              <a:solidFill>
                <a:srgbClr val="808080"/>
              </a:solidFill>
              <a:ln w="17610">
                <a:solidFill>
                  <a:srgbClr val="000000"/>
                </a:solidFill>
                <a:prstDash val="solid"/>
              </a:ln>
            </c:spPr>
          </c:dPt>
          <c:dPt>
            <c:idx val="7"/>
            <c:spPr>
              <a:solidFill>
                <a:srgbClr val="808080"/>
              </a:solidFill>
              <a:ln w="17610">
                <a:solidFill>
                  <a:srgbClr val="000000"/>
                </a:solidFill>
                <a:prstDash val="solid"/>
              </a:ln>
            </c:spPr>
          </c:dPt>
          <c:dPt>
            <c:idx val="8"/>
            <c:spPr>
              <a:solidFill>
                <a:srgbClr val="808080"/>
              </a:solidFill>
              <a:ln w="17610">
                <a:solidFill>
                  <a:srgbClr val="000000"/>
                </a:solidFill>
                <a:prstDash val="solid"/>
              </a:ln>
            </c:spPr>
          </c:dPt>
          <c:dPt>
            <c:idx val="9"/>
            <c:spPr>
              <a:solidFill>
                <a:srgbClr val="FFFF00"/>
              </a:solidFill>
              <a:ln w="17610">
                <a:solidFill>
                  <a:srgbClr val="000000"/>
                </a:solidFill>
                <a:prstDash val="solid"/>
              </a:ln>
            </c:spPr>
          </c:dPt>
          <c:dPt>
            <c:idx val="10"/>
            <c:spPr>
              <a:solidFill>
                <a:srgbClr val="FFFF00"/>
              </a:solidFill>
              <a:ln w="17610">
                <a:solidFill>
                  <a:srgbClr val="000000"/>
                </a:solidFill>
                <a:prstDash val="solid"/>
              </a:ln>
            </c:spPr>
          </c:dPt>
          <c:dPt>
            <c:idx val="11"/>
            <c:spPr>
              <a:solidFill>
                <a:srgbClr val="FFFF00"/>
              </a:solidFill>
              <a:ln w="17610">
                <a:solidFill>
                  <a:srgbClr val="000000"/>
                </a:solidFill>
                <a:prstDash val="solid"/>
              </a:ln>
            </c:spPr>
          </c:dPt>
          <c:dPt>
            <c:idx val="12"/>
            <c:spPr>
              <a:solidFill>
                <a:srgbClr val="FFFF00"/>
              </a:solidFill>
              <a:ln w="17610">
                <a:solidFill>
                  <a:srgbClr val="000000"/>
                </a:solidFill>
                <a:prstDash val="solid"/>
              </a:ln>
            </c:spPr>
          </c:dPt>
          <c:dPt>
            <c:idx val="13"/>
            <c:spPr>
              <a:solidFill>
                <a:srgbClr val="FFFF00"/>
              </a:solidFill>
              <a:ln w="17610">
                <a:solidFill>
                  <a:srgbClr val="000000"/>
                </a:solidFill>
                <a:prstDash val="solid"/>
              </a:ln>
            </c:spPr>
          </c:dPt>
          <c:dPt>
            <c:idx val="14"/>
            <c:spPr>
              <a:solidFill>
                <a:srgbClr val="FFFF00"/>
              </a:solidFill>
              <a:ln w="17610">
                <a:solidFill>
                  <a:srgbClr val="000000"/>
                </a:solidFill>
                <a:prstDash val="solid"/>
              </a:ln>
            </c:spPr>
          </c:dPt>
          <c:dPt>
            <c:idx val="15"/>
            <c:spPr>
              <a:solidFill>
                <a:srgbClr val="FFFF00"/>
              </a:solidFill>
              <a:ln w="17610">
                <a:solidFill>
                  <a:srgbClr val="000000"/>
                </a:solidFill>
                <a:prstDash val="solid"/>
              </a:ln>
            </c:spPr>
          </c:dPt>
          <c:dPt>
            <c:idx val="16"/>
            <c:spPr>
              <a:solidFill>
                <a:srgbClr val="FFFF00"/>
              </a:solidFill>
              <a:ln w="17610">
                <a:solidFill>
                  <a:srgbClr val="000000"/>
                </a:solidFill>
                <a:prstDash val="solid"/>
              </a:ln>
            </c:spPr>
          </c:dPt>
          <c:dPt>
            <c:idx val="17"/>
            <c:spPr>
              <a:solidFill>
                <a:srgbClr val="FFFF00"/>
              </a:solidFill>
              <a:ln w="17610">
                <a:solidFill>
                  <a:srgbClr val="000000"/>
                </a:solidFill>
                <a:prstDash val="solid"/>
              </a:ln>
            </c:spPr>
          </c:dPt>
          <c:dPt>
            <c:idx val="18"/>
            <c:spPr>
              <a:solidFill>
                <a:srgbClr val="FFFF00"/>
              </a:solidFill>
              <a:ln w="17610">
                <a:solidFill>
                  <a:srgbClr val="000000"/>
                </a:solidFill>
                <a:prstDash val="solid"/>
              </a:ln>
            </c:spPr>
          </c:dPt>
          <c:dPt>
            <c:idx val="19"/>
            <c:spPr>
              <a:solidFill>
                <a:srgbClr val="808080"/>
              </a:solidFill>
              <a:ln w="17610">
                <a:solidFill>
                  <a:srgbClr val="000000"/>
                </a:solidFill>
                <a:prstDash val="solid"/>
              </a:ln>
            </c:spPr>
          </c:dPt>
          <c:dPt>
            <c:idx val="20"/>
            <c:spPr>
              <a:solidFill>
                <a:srgbClr val="808080"/>
              </a:solidFill>
              <a:ln w="17610">
                <a:solidFill>
                  <a:srgbClr val="000000"/>
                </a:solidFill>
                <a:prstDash val="solid"/>
              </a:ln>
            </c:spPr>
          </c:dPt>
          <c:dPt>
            <c:idx val="21"/>
            <c:spPr>
              <a:solidFill>
                <a:srgbClr val="808080"/>
              </a:solidFill>
              <a:ln w="17610">
                <a:solidFill>
                  <a:srgbClr val="000000"/>
                </a:solidFill>
                <a:prstDash val="solid"/>
              </a:ln>
            </c:spPr>
          </c:dPt>
          <c:dPt>
            <c:idx val="22"/>
            <c:spPr>
              <a:solidFill>
                <a:srgbClr val="808080"/>
              </a:solidFill>
              <a:ln w="17610">
                <a:solidFill>
                  <a:srgbClr val="000000"/>
                </a:solidFill>
                <a:prstDash val="solid"/>
              </a:ln>
            </c:spPr>
          </c:dPt>
          <c:dPt>
            <c:idx val="23"/>
            <c:spPr>
              <a:solidFill>
                <a:srgbClr val="808080"/>
              </a:solidFill>
              <a:ln w="17610">
                <a:solidFill>
                  <a:srgbClr val="000000"/>
                </a:solidFill>
                <a:prstDash val="solid"/>
              </a:ln>
            </c:spPr>
          </c:dPt>
          <c:dPt>
            <c:idx val="24"/>
            <c:spPr>
              <a:solidFill>
                <a:srgbClr val="808080"/>
              </a:solidFill>
              <a:ln w="17610">
                <a:solidFill>
                  <a:srgbClr val="000000"/>
                </a:solidFill>
                <a:prstDash val="solid"/>
              </a:ln>
            </c:spPr>
          </c:dPt>
          <c:dPt>
            <c:idx val="25"/>
            <c:spPr>
              <a:solidFill>
                <a:srgbClr val="808080"/>
              </a:solidFill>
              <a:ln w="17610">
                <a:solidFill>
                  <a:srgbClr val="000000"/>
                </a:solidFill>
                <a:prstDash val="solid"/>
              </a:ln>
            </c:spPr>
          </c:dPt>
          <c:dPt>
            <c:idx val="26"/>
            <c:spPr>
              <a:solidFill>
                <a:srgbClr val="808080"/>
              </a:solidFill>
              <a:ln w="17610">
                <a:solidFill>
                  <a:srgbClr val="000000"/>
                </a:solidFill>
                <a:prstDash val="solid"/>
              </a:ln>
            </c:spPr>
          </c:dPt>
          <c:dPt>
            <c:idx val="27"/>
            <c:spPr>
              <a:solidFill>
                <a:srgbClr val="808080"/>
              </a:solidFill>
              <a:ln w="17610">
                <a:solidFill>
                  <a:srgbClr val="000000"/>
                </a:solidFill>
                <a:prstDash val="solid"/>
              </a:ln>
            </c:spPr>
          </c:dPt>
          <c:dPt>
            <c:idx val="28"/>
            <c:spPr>
              <a:solidFill>
                <a:srgbClr val="808080"/>
              </a:solidFill>
              <a:ln w="17610">
                <a:solidFill>
                  <a:srgbClr val="000000"/>
                </a:solidFill>
                <a:prstDash val="solid"/>
              </a:ln>
            </c:spPr>
          </c:dPt>
          <c:dPt>
            <c:idx val="29"/>
            <c:spPr>
              <a:solidFill>
                <a:srgbClr val="FFFF00"/>
              </a:solidFill>
              <a:ln w="17610">
                <a:solidFill>
                  <a:srgbClr val="000000"/>
                </a:solidFill>
                <a:prstDash val="solid"/>
              </a:ln>
            </c:spPr>
          </c:dPt>
          <c:dPt>
            <c:idx val="30"/>
            <c:spPr>
              <a:solidFill>
                <a:srgbClr val="FFFF00"/>
              </a:solidFill>
              <a:ln w="17610">
                <a:solidFill>
                  <a:srgbClr val="000000"/>
                </a:solidFill>
                <a:prstDash val="solid"/>
              </a:ln>
            </c:spPr>
          </c:dPt>
          <c:dPt>
            <c:idx val="31"/>
            <c:spPr>
              <a:solidFill>
                <a:srgbClr val="FFFF00"/>
              </a:solidFill>
              <a:ln w="17610">
                <a:solidFill>
                  <a:srgbClr val="000000"/>
                </a:solidFill>
                <a:prstDash val="solid"/>
              </a:ln>
            </c:spPr>
          </c:dPt>
          <c:dPt>
            <c:idx val="32"/>
            <c:spPr>
              <a:solidFill>
                <a:srgbClr val="FFFF00"/>
              </a:solidFill>
              <a:ln w="17610">
                <a:solidFill>
                  <a:srgbClr val="000000"/>
                </a:solidFill>
                <a:prstDash val="solid"/>
              </a:ln>
            </c:spPr>
          </c:dPt>
          <c:dPt>
            <c:idx val="33"/>
            <c:spPr>
              <a:solidFill>
                <a:srgbClr val="FFFF00"/>
              </a:solidFill>
              <a:ln w="17610">
                <a:solidFill>
                  <a:srgbClr val="000000"/>
                </a:solidFill>
                <a:prstDash val="solid"/>
              </a:ln>
            </c:spPr>
          </c:dPt>
          <c:dPt>
            <c:idx val="34"/>
            <c:spPr>
              <a:solidFill>
                <a:srgbClr val="FFFF00"/>
              </a:solidFill>
              <a:ln w="17610">
                <a:solidFill>
                  <a:srgbClr val="000000"/>
                </a:solidFill>
                <a:prstDash val="solid"/>
              </a:ln>
            </c:spPr>
          </c:dPt>
          <c:dPt>
            <c:idx val="35"/>
            <c:spPr>
              <a:solidFill>
                <a:srgbClr val="FFFF00"/>
              </a:solidFill>
              <a:ln w="17610">
                <a:solidFill>
                  <a:srgbClr val="000000"/>
                </a:solidFill>
                <a:prstDash val="solid"/>
              </a:ln>
            </c:spPr>
          </c:dPt>
          <c:dPt>
            <c:idx val="36"/>
            <c:spPr>
              <a:solidFill>
                <a:srgbClr val="FFFF00"/>
              </a:solidFill>
              <a:ln w="17610">
                <a:solidFill>
                  <a:srgbClr val="000000"/>
                </a:solidFill>
                <a:prstDash val="solid"/>
              </a:ln>
            </c:spPr>
          </c:dPt>
          <c:dPt>
            <c:idx val="37"/>
            <c:spPr>
              <a:solidFill>
                <a:srgbClr val="FFFF00"/>
              </a:solidFill>
              <a:ln w="17610">
                <a:solidFill>
                  <a:srgbClr val="000000"/>
                </a:solidFill>
                <a:prstDash val="solid"/>
              </a:ln>
            </c:spPr>
          </c:dPt>
          <c:dPt>
            <c:idx val="38"/>
            <c:spPr>
              <a:solidFill>
                <a:srgbClr val="FFFF00"/>
              </a:solidFill>
              <a:ln w="17610">
                <a:solidFill>
                  <a:srgbClr val="000000"/>
                </a:solidFill>
                <a:prstDash val="solid"/>
              </a:ln>
            </c:spPr>
          </c:dPt>
          <c:dPt>
            <c:idx val="39"/>
            <c:spPr>
              <a:solidFill>
                <a:srgbClr val="808080"/>
              </a:solidFill>
              <a:ln w="17610">
                <a:solidFill>
                  <a:srgbClr val="000000"/>
                </a:solidFill>
                <a:prstDash val="solid"/>
              </a:ln>
            </c:spPr>
          </c:dPt>
          <c:dPt>
            <c:idx val="40"/>
            <c:spPr>
              <a:solidFill>
                <a:srgbClr val="808080"/>
              </a:solidFill>
              <a:ln w="17610">
                <a:solidFill>
                  <a:srgbClr val="000000"/>
                </a:solidFill>
                <a:prstDash val="solid"/>
              </a:ln>
            </c:spPr>
          </c:dPt>
          <c:dPt>
            <c:idx val="41"/>
            <c:spPr>
              <a:solidFill>
                <a:srgbClr val="808080"/>
              </a:solidFill>
              <a:ln w="17610">
                <a:solidFill>
                  <a:srgbClr val="000000"/>
                </a:solidFill>
                <a:prstDash val="solid"/>
              </a:ln>
            </c:spPr>
          </c:dPt>
          <c:dPt>
            <c:idx val="42"/>
            <c:spPr>
              <a:solidFill>
                <a:srgbClr val="808080"/>
              </a:solidFill>
              <a:ln w="17610">
                <a:solidFill>
                  <a:srgbClr val="000000"/>
                </a:solidFill>
                <a:prstDash val="solid"/>
              </a:ln>
            </c:spPr>
          </c:dPt>
          <c:dPt>
            <c:idx val="43"/>
            <c:spPr>
              <a:solidFill>
                <a:srgbClr val="808080"/>
              </a:solidFill>
              <a:ln w="17610">
                <a:solidFill>
                  <a:srgbClr val="000000"/>
                </a:solidFill>
                <a:prstDash val="solid"/>
              </a:ln>
            </c:spPr>
          </c:dPt>
          <c:dPt>
            <c:idx val="44"/>
            <c:spPr>
              <a:solidFill>
                <a:srgbClr val="808080"/>
              </a:solidFill>
              <a:ln w="17610">
                <a:solidFill>
                  <a:srgbClr val="000000"/>
                </a:solidFill>
                <a:prstDash val="solid"/>
              </a:ln>
            </c:spPr>
          </c:dPt>
          <c:dPt>
            <c:idx val="45"/>
            <c:spPr>
              <a:solidFill>
                <a:srgbClr val="808080"/>
              </a:solidFill>
              <a:ln w="17610">
                <a:solidFill>
                  <a:srgbClr val="000000"/>
                </a:solidFill>
                <a:prstDash val="solid"/>
              </a:ln>
            </c:spPr>
          </c:dPt>
          <c:dPt>
            <c:idx val="46"/>
            <c:spPr>
              <a:solidFill>
                <a:srgbClr val="808080"/>
              </a:solidFill>
              <a:ln w="17610">
                <a:solidFill>
                  <a:srgbClr val="000000"/>
                </a:solidFill>
                <a:prstDash val="solid"/>
              </a:ln>
            </c:spPr>
          </c:dPt>
          <c:dPt>
            <c:idx val="47"/>
            <c:spPr>
              <a:solidFill>
                <a:srgbClr val="808080"/>
              </a:solidFill>
              <a:ln w="17610">
                <a:solidFill>
                  <a:srgbClr val="000000"/>
                </a:solidFill>
                <a:prstDash val="solid"/>
              </a:ln>
            </c:spPr>
          </c:dPt>
          <c:dPt>
            <c:idx val="48"/>
            <c:spPr>
              <a:solidFill>
                <a:srgbClr val="808080"/>
              </a:solidFill>
              <a:ln w="17610">
                <a:solidFill>
                  <a:srgbClr val="000000"/>
                </a:solidFill>
                <a:prstDash val="solid"/>
              </a:ln>
            </c:spPr>
          </c:dPt>
          <c:dPt>
            <c:idx val="49"/>
            <c:spPr>
              <a:solidFill>
                <a:srgbClr val="FFFF00"/>
              </a:solidFill>
              <a:ln w="17610">
                <a:solidFill>
                  <a:srgbClr val="000000"/>
                </a:solidFill>
                <a:prstDash val="solid"/>
              </a:ln>
            </c:spPr>
          </c:dPt>
          <c:dPt>
            <c:idx val="50"/>
            <c:spPr>
              <a:solidFill>
                <a:srgbClr val="FFFF00"/>
              </a:solidFill>
              <a:ln w="17610">
                <a:solidFill>
                  <a:srgbClr val="000000"/>
                </a:solidFill>
                <a:prstDash val="solid"/>
              </a:ln>
            </c:spPr>
          </c:dPt>
          <c:dPt>
            <c:idx val="51"/>
            <c:spPr>
              <a:solidFill>
                <a:srgbClr val="FFFF00"/>
              </a:solidFill>
              <a:ln w="17610">
                <a:solidFill>
                  <a:srgbClr val="000000"/>
                </a:solidFill>
                <a:prstDash val="solid"/>
              </a:ln>
            </c:spPr>
          </c:dPt>
          <c:dPt>
            <c:idx val="52"/>
            <c:spPr>
              <a:solidFill>
                <a:srgbClr val="FFFF00"/>
              </a:solidFill>
              <a:ln w="17610">
                <a:solidFill>
                  <a:srgbClr val="000000"/>
                </a:solidFill>
                <a:prstDash val="solid"/>
              </a:ln>
            </c:spPr>
          </c:dPt>
          <c:dPt>
            <c:idx val="53"/>
            <c:spPr>
              <a:solidFill>
                <a:srgbClr val="FFFF00"/>
              </a:solidFill>
              <a:ln w="17610">
                <a:solidFill>
                  <a:srgbClr val="000000"/>
                </a:solidFill>
                <a:prstDash val="solid"/>
              </a:ln>
            </c:spPr>
          </c:dPt>
          <c:dPt>
            <c:idx val="54"/>
            <c:spPr>
              <a:solidFill>
                <a:srgbClr val="FFFF00"/>
              </a:solidFill>
              <a:ln w="17610">
                <a:solidFill>
                  <a:srgbClr val="000000"/>
                </a:solidFill>
                <a:prstDash val="solid"/>
              </a:ln>
            </c:spPr>
          </c:dPt>
          <c:dPt>
            <c:idx val="55"/>
            <c:spPr>
              <a:solidFill>
                <a:srgbClr val="FFFF00"/>
              </a:solidFill>
              <a:ln w="17610">
                <a:solidFill>
                  <a:srgbClr val="000000"/>
                </a:solidFill>
                <a:prstDash val="solid"/>
              </a:ln>
            </c:spPr>
          </c:dPt>
          <c:dPt>
            <c:idx val="56"/>
            <c:spPr>
              <a:solidFill>
                <a:srgbClr val="FFFF00"/>
              </a:solidFill>
              <a:ln w="17610">
                <a:solidFill>
                  <a:srgbClr val="000000"/>
                </a:solidFill>
                <a:prstDash val="solid"/>
              </a:ln>
            </c:spPr>
          </c:dPt>
          <c:dPt>
            <c:idx val="57"/>
            <c:spPr>
              <a:solidFill>
                <a:srgbClr val="FFFF00"/>
              </a:solidFill>
              <a:ln w="17610">
                <a:solidFill>
                  <a:srgbClr val="000000"/>
                </a:solidFill>
                <a:prstDash val="solid"/>
              </a:ln>
            </c:spPr>
          </c:dPt>
          <c:dPt>
            <c:idx val="58"/>
            <c:spPr>
              <a:solidFill>
                <a:srgbClr val="FFFF00"/>
              </a:solidFill>
              <a:ln w="17610">
                <a:solidFill>
                  <a:srgbClr val="000000"/>
                </a:solidFill>
                <a:prstDash val="solid"/>
              </a:ln>
            </c:spPr>
          </c:dPt>
          <c:dPt>
            <c:idx val="59"/>
            <c:spPr>
              <a:solidFill>
                <a:srgbClr val="808080"/>
              </a:solidFill>
              <a:ln w="17610">
                <a:solidFill>
                  <a:srgbClr val="000000"/>
                </a:solidFill>
                <a:prstDash val="solid"/>
              </a:ln>
            </c:spPr>
          </c:dPt>
          <c:dPt>
            <c:idx val="60"/>
            <c:spPr>
              <a:solidFill>
                <a:srgbClr val="808080"/>
              </a:solidFill>
              <a:ln w="17610">
                <a:solidFill>
                  <a:srgbClr val="000000"/>
                </a:solidFill>
                <a:prstDash val="solid"/>
              </a:ln>
            </c:spPr>
          </c:dPt>
          <c:dPt>
            <c:idx val="61"/>
            <c:spPr>
              <a:solidFill>
                <a:srgbClr val="808080"/>
              </a:solidFill>
              <a:ln w="17610">
                <a:solidFill>
                  <a:srgbClr val="000000"/>
                </a:solidFill>
                <a:prstDash val="solid"/>
              </a:ln>
            </c:spPr>
          </c:dPt>
          <c:dPt>
            <c:idx val="62"/>
            <c:spPr>
              <a:solidFill>
                <a:srgbClr val="808080"/>
              </a:solidFill>
              <a:ln w="17610">
                <a:solidFill>
                  <a:srgbClr val="000000"/>
                </a:solidFill>
                <a:prstDash val="solid"/>
              </a:ln>
            </c:spPr>
          </c:dPt>
          <c:dPt>
            <c:idx val="63"/>
            <c:spPr>
              <a:solidFill>
                <a:srgbClr val="808080"/>
              </a:solidFill>
              <a:ln w="17610">
                <a:solidFill>
                  <a:srgbClr val="000000"/>
                </a:solidFill>
                <a:prstDash val="solid"/>
              </a:ln>
            </c:spPr>
          </c:dPt>
          <c:dPt>
            <c:idx val="64"/>
            <c:spPr>
              <a:solidFill>
                <a:srgbClr val="808080"/>
              </a:solidFill>
              <a:ln w="17610">
                <a:solidFill>
                  <a:srgbClr val="000000"/>
                </a:solidFill>
                <a:prstDash val="solid"/>
              </a:ln>
            </c:spPr>
          </c:dPt>
          <c:dPt>
            <c:idx val="65"/>
            <c:spPr>
              <a:solidFill>
                <a:srgbClr val="808080"/>
              </a:solidFill>
              <a:ln w="17610">
                <a:solidFill>
                  <a:srgbClr val="000000"/>
                </a:solidFill>
                <a:prstDash val="solid"/>
              </a:ln>
            </c:spPr>
          </c:dPt>
          <c:dPt>
            <c:idx val="66"/>
            <c:spPr>
              <a:solidFill>
                <a:srgbClr val="808080"/>
              </a:solidFill>
              <a:ln w="17610">
                <a:solidFill>
                  <a:srgbClr val="000000"/>
                </a:solidFill>
                <a:prstDash val="solid"/>
              </a:ln>
            </c:spPr>
          </c:dPt>
          <c:dPt>
            <c:idx val="67"/>
            <c:spPr>
              <a:solidFill>
                <a:srgbClr val="808080"/>
              </a:solidFill>
              <a:ln w="17610">
                <a:solidFill>
                  <a:srgbClr val="000000"/>
                </a:solidFill>
                <a:prstDash val="solid"/>
              </a:ln>
            </c:spPr>
          </c:dPt>
          <c:dPt>
            <c:idx val="68"/>
            <c:spPr>
              <a:solidFill>
                <a:srgbClr val="808080"/>
              </a:solidFill>
              <a:ln w="17610">
                <a:solidFill>
                  <a:srgbClr val="000000"/>
                </a:solidFill>
                <a:prstDash val="solid"/>
              </a:ln>
            </c:spPr>
          </c:dPt>
          <c:dPt>
            <c:idx val="69"/>
            <c:spPr>
              <a:solidFill>
                <a:srgbClr val="FFFF00"/>
              </a:solidFill>
              <a:ln w="17610">
                <a:solidFill>
                  <a:srgbClr val="000000"/>
                </a:solidFill>
                <a:prstDash val="solid"/>
              </a:ln>
            </c:spPr>
          </c:dPt>
          <c:dPt>
            <c:idx val="70"/>
            <c:spPr>
              <a:solidFill>
                <a:srgbClr val="FFFF00"/>
              </a:solidFill>
              <a:ln w="17610">
                <a:solidFill>
                  <a:srgbClr val="000000"/>
                </a:solidFill>
                <a:prstDash val="solid"/>
              </a:ln>
            </c:spPr>
          </c:dPt>
          <c:dPt>
            <c:idx val="71"/>
            <c:spPr>
              <a:solidFill>
                <a:srgbClr val="FFFF00"/>
              </a:solidFill>
              <a:ln w="17610">
                <a:solidFill>
                  <a:srgbClr val="000000"/>
                </a:solidFill>
                <a:prstDash val="solid"/>
              </a:ln>
            </c:spPr>
          </c:dPt>
          <c:dPt>
            <c:idx val="72"/>
            <c:spPr>
              <a:solidFill>
                <a:srgbClr val="FFFF00"/>
              </a:solidFill>
              <a:ln w="17610">
                <a:solidFill>
                  <a:srgbClr val="000000"/>
                </a:solidFill>
                <a:prstDash val="solid"/>
              </a:ln>
            </c:spPr>
          </c:dPt>
          <c:dPt>
            <c:idx val="73"/>
            <c:spPr>
              <a:solidFill>
                <a:srgbClr val="FFFF00"/>
              </a:solidFill>
              <a:ln w="17610">
                <a:solidFill>
                  <a:srgbClr val="000000"/>
                </a:solidFill>
                <a:prstDash val="solid"/>
              </a:ln>
            </c:spPr>
          </c:dPt>
          <c:dPt>
            <c:idx val="74"/>
            <c:spPr>
              <a:solidFill>
                <a:srgbClr val="FFFF00"/>
              </a:solidFill>
              <a:ln w="17610">
                <a:solidFill>
                  <a:srgbClr val="000000"/>
                </a:solidFill>
                <a:prstDash val="solid"/>
              </a:ln>
            </c:spPr>
          </c:dPt>
          <c:dPt>
            <c:idx val="75"/>
            <c:spPr>
              <a:solidFill>
                <a:srgbClr val="FFFF00"/>
              </a:solidFill>
              <a:ln w="17610">
                <a:solidFill>
                  <a:srgbClr val="000000"/>
                </a:solidFill>
                <a:prstDash val="solid"/>
              </a:ln>
            </c:spPr>
          </c:dPt>
          <c:dPt>
            <c:idx val="76"/>
            <c:spPr>
              <a:solidFill>
                <a:srgbClr val="FFFF00"/>
              </a:solidFill>
              <a:ln w="17610">
                <a:solidFill>
                  <a:srgbClr val="000000"/>
                </a:solidFill>
                <a:prstDash val="solid"/>
              </a:ln>
            </c:spPr>
          </c:dPt>
          <c:dPt>
            <c:idx val="77"/>
            <c:spPr>
              <a:solidFill>
                <a:srgbClr val="FFFF00"/>
              </a:solidFill>
              <a:ln w="17610">
                <a:solidFill>
                  <a:srgbClr val="000000"/>
                </a:solidFill>
                <a:prstDash val="solid"/>
              </a:ln>
            </c:spPr>
          </c:dPt>
          <c:dPt>
            <c:idx val="78"/>
            <c:spPr>
              <a:solidFill>
                <a:srgbClr val="FFFF00"/>
              </a:solidFill>
              <a:ln w="17610">
                <a:solidFill>
                  <a:srgbClr val="000000"/>
                </a:solidFill>
                <a:prstDash val="solid"/>
              </a:ln>
            </c:spPr>
          </c:dPt>
          <c:dPt>
            <c:idx val="79"/>
            <c:spPr>
              <a:solidFill>
                <a:srgbClr val="808080"/>
              </a:solidFill>
              <a:ln w="17610">
                <a:solidFill>
                  <a:srgbClr val="000000"/>
                </a:solidFill>
                <a:prstDash val="solid"/>
              </a:ln>
            </c:spPr>
          </c:dPt>
          <c:dPt>
            <c:idx val="80"/>
            <c:spPr>
              <a:solidFill>
                <a:srgbClr val="808080"/>
              </a:solidFill>
              <a:ln w="17610">
                <a:solidFill>
                  <a:srgbClr val="000000"/>
                </a:solidFill>
                <a:prstDash val="solid"/>
              </a:ln>
            </c:spPr>
          </c:dPt>
          <c:dPt>
            <c:idx val="81"/>
            <c:spPr>
              <a:solidFill>
                <a:srgbClr val="808080"/>
              </a:solidFill>
              <a:ln w="17610">
                <a:solidFill>
                  <a:srgbClr val="000000"/>
                </a:solidFill>
                <a:prstDash val="solid"/>
              </a:ln>
            </c:spPr>
          </c:dPt>
          <c:dPt>
            <c:idx val="82"/>
            <c:spPr>
              <a:solidFill>
                <a:srgbClr val="808080"/>
              </a:solidFill>
              <a:ln w="17610">
                <a:solidFill>
                  <a:srgbClr val="000000"/>
                </a:solidFill>
                <a:prstDash val="solid"/>
              </a:ln>
            </c:spPr>
          </c:dPt>
          <c:dPt>
            <c:idx val="83"/>
            <c:spPr>
              <a:solidFill>
                <a:srgbClr val="808080"/>
              </a:solidFill>
              <a:ln w="17610">
                <a:solidFill>
                  <a:srgbClr val="000000"/>
                </a:solidFill>
                <a:prstDash val="solid"/>
              </a:ln>
            </c:spPr>
          </c:dPt>
          <c:dPt>
            <c:idx val="84"/>
            <c:spPr>
              <a:solidFill>
                <a:srgbClr val="808080"/>
              </a:solidFill>
              <a:ln w="17610">
                <a:solidFill>
                  <a:srgbClr val="000000"/>
                </a:solidFill>
                <a:prstDash val="solid"/>
              </a:ln>
            </c:spPr>
          </c:dPt>
          <c:dPt>
            <c:idx val="85"/>
            <c:spPr>
              <a:solidFill>
                <a:srgbClr val="808080"/>
              </a:solidFill>
              <a:ln w="17610">
                <a:solidFill>
                  <a:srgbClr val="000000"/>
                </a:solidFill>
                <a:prstDash val="solid"/>
              </a:ln>
            </c:spPr>
          </c:dPt>
          <c:dPt>
            <c:idx val="86"/>
            <c:spPr>
              <a:solidFill>
                <a:srgbClr val="808080"/>
              </a:solidFill>
              <a:ln w="17610">
                <a:solidFill>
                  <a:srgbClr val="000000"/>
                </a:solidFill>
                <a:prstDash val="solid"/>
              </a:ln>
            </c:spPr>
          </c:dPt>
          <c:dPt>
            <c:idx val="87"/>
            <c:spPr>
              <a:solidFill>
                <a:srgbClr val="808080"/>
              </a:solidFill>
              <a:ln w="17610">
                <a:solidFill>
                  <a:srgbClr val="000000"/>
                </a:solidFill>
                <a:prstDash val="solid"/>
              </a:ln>
            </c:spPr>
          </c:dPt>
          <c:dPt>
            <c:idx val="88"/>
            <c:spPr>
              <a:solidFill>
                <a:srgbClr val="808080"/>
              </a:solidFill>
              <a:ln w="17610">
                <a:solidFill>
                  <a:srgbClr val="000000"/>
                </a:solidFill>
                <a:prstDash val="solid"/>
              </a:ln>
            </c:spPr>
          </c:dPt>
          <c:dPt>
            <c:idx val="89"/>
            <c:spPr>
              <a:solidFill>
                <a:srgbClr val="FFFF00"/>
              </a:solidFill>
              <a:ln w="17610">
                <a:solidFill>
                  <a:srgbClr val="000000"/>
                </a:solidFill>
                <a:prstDash val="solid"/>
              </a:ln>
            </c:spPr>
          </c:dPt>
          <c:dPt>
            <c:idx val="90"/>
            <c:spPr>
              <a:solidFill>
                <a:srgbClr val="FFFF00"/>
              </a:solidFill>
              <a:ln w="17610">
                <a:solidFill>
                  <a:srgbClr val="000000"/>
                </a:solidFill>
                <a:prstDash val="solid"/>
              </a:ln>
            </c:spPr>
          </c:dPt>
          <c:dPt>
            <c:idx val="91"/>
            <c:spPr>
              <a:solidFill>
                <a:srgbClr val="FFFF00"/>
              </a:solidFill>
              <a:ln w="17610">
                <a:solidFill>
                  <a:srgbClr val="000000"/>
                </a:solidFill>
                <a:prstDash val="solid"/>
              </a:ln>
            </c:spPr>
          </c:dPt>
          <c:dPt>
            <c:idx val="92"/>
            <c:spPr>
              <a:solidFill>
                <a:srgbClr val="FFFF00"/>
              </a:solidFill>
              <a:ln w="17610">
                <a:solidFill>
                  <a:srgbClr val="000000"/>
                </a:solidFill>
                <a:prstDash val="solid"/>
              </a:ln>
            </c:spPr>
          </c:dPt>
          <c:dPt>
            <c:idx val="93"/>
            <c:spPr>
              <a:solidFill>
                <a:srgbClr val="FFFF00"/>
              </a:solidFill>
              <a:ln w="17610">
                <a:solidFill>
                  <a:srgbClr val="000000"/>
                </a:solidFill>
                <a:prstDash val="solid"/>
              </a:ln>
            </c:spPr>
          </c:dPt>
          <c:dPt>
            <c:idx val="94"/>
            <c:spPr>
              <a:solidFill>
                <a:srgbClr val="FFFF00"/>
              </a:solidFill>
              <a:ln w="17610">
                <a:solidFill>
                  <a:srgbClr val="000000"/>
                </a:solidFill>
                <a:prstDash val="solid"/>
              </a:ln>
            </c:spPr>
          </c:dPt>
          <c:dPt>
            <c:idx val="95"/>
            <c:spPr>
              <a:solidFill>
                <a:srgbClr val="FFFF00"/>
              </a:solidFill>
              <a:ln w="17610">
                <a:solidFill>
                  <a:srgbClr val="000000"/>
                </a:solidFill>
                <a:prstDash val="solid"/>
              </a:ln>
            </c:spPr>
          </c:dPt>
          <c:dPt>
            <c:idx val="96"/>
            <c:spPr>
              <a:solidFill>
                <a:srgbClr val="FFFF00"/>
              </a:solidFill>
              <a:ln w="17610">
                <a:solidFill>
                  <a:srgbClr val="000000"/>
                </a:solidFill>
                <a:prstDash val="solid"/>
              </a:ln>
            </c:spPr>
          </c:dPt>
          <c:dPt>
            <c:idx val="97"/>
            <c:spPr>
              <a:solidFill>
                <a:srgbClr val="FFFF00"/>
              </a:solidFill>
              <a:ln w="17610">
                <a:solidFill>
                  <a:srgbClr val="000000"/>
                </a:solidFill>
                <a:prstDash val="solid"/>
              </a:ln>
            </c:spPr>
          </c:dPt>
          <c:cat>
            <c:numRef>
              <c:f>Sheet1!$B$1:$CU$1</c:f>
              <c:numCache>
                <c:formatCode>General</c:formatCode>
                <c:ptCount val="98"/>
                <c:pt idx="8">
                  <c:v>10</c:v>
                </c:pt>
                <c:pt idx="18">
                  <c:v>20</c:v>
                </c:pt>
                <c:pt idx="28">
                  <c:v>30</c:v>
                </c:pt>
                <c:pt idx="38">
                  <c:v>40</c:v>
                </c:pt>
                <c:pt idx="48">
                  <c:v>50</c:v>
                </c:pt>
                <c:pt idx="58">
                  <c:v>60</c:v>
                </c:pt>
                <c:pt idx="68">
                  <c:v>70</c:v>
                </c:pt>
                <c:pt idx="78">
                  <c:v>80</c:v>
                </c:pt>
                <c:pt idx="88">
                  <c:v>90</c:v>
                </c:pt>
              </c:numCache>
            </c:numRef>
          </c:cat>
          <c:val>
            <c:numRef>
              <c:f>Sheet1!$B$2:$CU$2</c:f>
              <c:numCache>
                <c:formatCode>General</c:formatCode>
                <c:ptCount val="98"/>
                <c:pt idx="19" formatCode="0.00%">
                  <c:v>1.9599999999999999E-2</c:v>
                </c:pt>
                <c:pt idx="20" formatCode="0.00%">
                  <c:v>1.9900000000000126E-2</c:v>
                </c:pt>
                <c:pt idx="21" formatCode="0.00%">
                  <c:v>1.9900000000000126E-2</c:v>
                </c:pt>
                <c:pt idx="22" formatCode="0.00%">
                  <c:v>1.9800000000000123E-2</c:v>
                </c:pt>
                <c:pt idx="23" formatCode="0.00%">
                  <c:v>1.9800000000000123E-2</c:v>
                </c:pt>
                <c:pt idx="24" formatCode="0.00%">
                  <c:v>1.9800000000000123E-2</c:v>
                </c:pt>
                <c:pt idx="25" formatCode="0.00%">
                  <c:v>1.9699999999999999E-2</c:v>
                </c:pt>
                <c:pt idx="26" formatCode="0.00%">
                  <c:v>1.9699999999999999E-2</c:v>
                </c:pt>
                <c:pt idx="27" formatCode="0.00%">
                  <c:v>1.9800000000000123E-2</c:v>
                </c:pt>
                <c:pt idx="28" formatCode="0.00%">
                  <c:v>1.9599999999999999E-2</c:v>
                </c:pt>
                <c:pt idx="29" formatCode="0.00%">
                  <c:v>1.9699999999999999E-2</c:v>
                </c:pt>
                <c:pt idx="30" formatCode="0.00%">
                  <c:v>1.9599999999999999E-2</c:v>
                </c:pt>
                <c:pt idx="31" formatCode="0.00%">
                  <c:v>1.9199999999999998E-2</c:v>
                </c:pt>
                <c:pt idx="32" formatCode="0.00%">
                  <c:v>1.9199999999999998E-2</c:v>
                </c:pt>
                <c:pt idx="33" formatCode="0.00%">
                  <c:v>1.8900000000000094E-2</c:v>
                </c:pt>
                <c:pt idx="34" formatCode="0.00%">
                  <c:v>1.8499999999999999E-2</c:v>
                </c:pt>
                <c:pt idx="35" formatCode="0.00%">
                  <c:v>1.8400000000000055E-2</c:v>
                </c:pt>
                <c:pt idx="36" formatCode="0.00%">
                  <c:v>1.8400000000000055E-2</c:v>
                </c:pt>
                <c:pt idx="37" formatCode="0.00%">
                  <c:v>1.8200000000000077E-2</c:v>
                </c:pt>
                <c:pt idx="38" formatCode="0.00%">
                  <c:v>1.7900000000000055E-2</c:v>
                </c:pt>
                <c:pt idx="39" formatCode="0.00%">
                  <c:v>1.7600000000000025E-2</c:v>
                </c:pt>
                <c:pt idx="40" formatCode="0.00%">
                  <c:v>1.7700000000000021E-2</c:v>
                </c:pt>
                <c:pt idx="41" formatCode="0.00%">
                  <c:v>1.7500000000000029E-2</c:v>
                </c:pt>
                <c:pt idx="42" formatCode="0.00%">
                  <c:v>1.7400000000000023E-2</c:v>
                </c:pt>
                <c:pt idx="43" formatCode="0.00%">
                  <c:v>1.7400000000000023E-2</c:v>
                </c:pt>
                <c:pt idx="44" formatCode="0.00%">
                  <c:v>1.7200000000000021E-2</c:v>
                </c:pt>
                <c:pt idx="45" formatCode="0.00%">
                  <c:v>1.7299999999999996E-2</c:v>
                </c:pt>
                <c:pt idx="46" formatCode="0.00%">
                  <c:v>1.7200000000000021E-2</c:v>
                </c:pt>
                <c:pt idx="47" formatCode="0.00%">
                  <c:v>1.7200000000000021E-2</c:v>
                </c:pt>
                <c:pt idx="48" formatCode="0.00%">
                  <c:v>1.7299999999999996E-2</c:v>
                </c:pt>
                <c:pt idx="49" formatCode="0.00%">
                  <c:v>1.7100000000000021E-2</c:v>
                </c:pt>
                <c:pt idx="50" formatCode="0.00%">
                  <c:v>1.7000000000000019E-2</c:v>
                </c:pt>
                <c:pt idx="51" formatCode="0.00%">
                  <c:v>1.6900000000000102E-2</c:v>
                </c:pt>
                <c:pt idx="52" formatCode="0.00%">
                  <c:v>1.6900000000000102E-2</c:v>
                </c:pt>
                <c:pt idx="53" formatCode="0.00%">
                  <c:v>1.6900000000000102E-2</c:v>
                </c:pt>
                <c:pt idx="54" formatCode="0.00%">
                  <c:v>1.6799999999999999E-2</c:v>
                </c:pt>
                <c:pt idx="55" formatCode="0.00%">
                  <c:v>1.6500000000000091E-2</c:v>
                </c:pt>
                <c:pt idx="56" formatCode="0.00%">
                  <c:v>1.6500000000000091E-2</c:v>
                </c:pt>
                <c:pt idx="57" formatCode="0.00%">
                  <c:v>1.6500000000000091E-2</c:v>
                </c:pt>
                <c:pt idx="58" formatCode="0.00%">
                  <c:v>1.6500000000000091E-2</c:v>
                </c:pt>
                <c:pt idx="59" formatCode="0.00%">
                  <c:v>1.6400000000000095E-2</c:v>
                </c:pt>
                <c:pt idx="60" formatCode="0.00%">
                  <c:v>1.6400000000000095E-2</c:v>
                </c:pt>
                <c:pt idx="61" formatCode="0.00%">
                  <c:v>1.6500000000000091E-2</c:v>
                </c:pt>
                <c:pt idx="62" formatCode="0.00%">
                  <c:v>1.6600000000000097E-2</c:v>
                </c:pt>
                <c:pt idx="63" formatCode="0.00%">
                  <c:v>1.6299999999999999E-2</c:v>
                </c:pt>
                <c:pt idx="64" formatCode="0.00%">
                  <c:v>1.6100000000000055E-2</c:v>
                </c:pt>
                <c:pt idx="65" formatCode="0.00%">
                  <c:v>1.6100000000000055E-2</c:v>
                </c:pt>
                <c:pt idx="66" formatCode="0.00%">
                  <c:v>1.6199999999999999E-2</c:v>
                </c:pt>
                <c:pt idx="67" formatCode="0.00%">
                  <c:v>1.6299999999999999E-2</c:v>
                </c:pt>
                <c:pt idx="68" formatCode="0.00%">
                  <c:v>1.6400000000000095E-2</c:v>
                </c:pt>
                <c:pt idx="69" formatCode="0.00%">
                  <c:v>1.6500000000000091E-2</c:v>
                </c:pt>
                <c:pt idx="70" formatCode="0.00%">
                  <c:v>1.6900000000000102E-2</c:v>
                </c:pt>
                <c:pt idx="71" formatCode="0.00%">
                  <c:v>1.6900000000000102E-2</c:v>
                </c:pt>
                <c:pt idx="72" formatCode="0.00%">
                  <c:v>1.6799999999999999E-2</c:v>
                </c:pt>
                <c:pt idx="73" formatCode="0.00%">
                  <c:v>1.6500000000000091E-2</c:v>
                </c:pt>
                <c:pt idx="74" formatCode="0.00%">
                  <c:v>1.6500000000000091E-2</c:v>
                </c:pt>
                <c:pt idx="75" formatCode="0.00%">
                  <c:v>1.6500000000000091E-2</c:v>
                </c:pt>
                <c:pt idx="76" formatCode="0.00%">
                  <c:v>1.6500000000000091E-2</c:v>
                </c:pt>
                <c:pt idx="77" formatCode="0.00%">
                  <c:v>1.7100000000000021E-2</c:v>
                </c:pt>
                <c:pt idx="78" formatCode="0.00%">
                  <c:v>1.6900000000000102E-2</c:v>
                </c:pt>
              </c:numCache>
            </c:numRef>
          </c:val>
        </c:ser>
        <c:gapWidth val="0"/>
        <c:axId val="91851392"/>
        <c:axId val="91857280"/>
      </c:barChart>
      <c:lineChart>
        <c:grouping val="standard"/>
        <c:ser>
          <c:idx val="1"/>
          <c:order val="1"/>
          <c:tx>
            <c:strRef>
              <c:f>Sheet1!#REF!</c:f>
              <c:strCache>
                <c:ptCount val="1"/>
                <c:pt idx="0">
                  <c:v>#REF!</c:v>
                </c:pt>
              </c:strCache>
            </c:strRef>
          </c:tx>
          <c:spPr>
            <a:ln w="35219">
              <a:solidFill>
                <a:srgbClr val="0070C0"/>
              </a:solidFill>
              <a:prstDash val="solid"/>
            </a:ln>
          </c:spPr>
          <c:marker>
            <c:symbol val="none"/>
          </c:marker>
          <c:cat>
            <c:numRef>
              <c:f>Sheet1!$B$1:$CU$1</c:f>
              <c:numCache>
                <c:formatCode>General</c:formatCode>
                <c:ptCount val="98"/>
                <c:pt idx="8">
                  <c:v>10</c:v>
                </c:pt>
                <c:pt idx="18">
                  <c:v>20</c:v>
                </c:pt>
                <c:pt idx="28">
                  <c:v>30</c:v>
                </c:pt>
                <c:pt idx="38">
                  <c:v>40</c:v>
                </c:pt>
                <c:pt idx="48">
                  <c:v>50</c:v>
                </c:pt>
                <c:pt idx="58">
                  <c:v>60</c:v>
                </c:pt>
                <c:pt idx="68">
                  <c:v>70</c:v>
                </c:pt>
                <c:pt idx="78">
                  <c:v>80</c:v>
                </c:pt>
                <c:pt idx="88">
                  <c:v>90</c:v>
                </c:pt>
              </c:numCache>
            </c:numRef>
          </c:cat>
          <c:val>
            <c:numRef>
              <c:f>Sheet1!#REF!</c:f>
              <c:numCache>
                <c:formatCode>General</c:formatCode>
                <c:ptCount val="1"/>
                <c:pt idx="0">
                  <c:v>1</c:v>
                </c:pt>
              </c:numCache>
            </c:numRef>
          </c:val>
        </c:ser>
        <c:marker val="1"/>
        <c:axId val="91851392"/>
        <c:axId val="91857280"/>
      </c:lineChart>
      <c:catAx>
        <c:axId val="91851392"/>
        <c:scaling>
          <c:orientation val="minMax"/>
        </c:scaling>
        <c:axPos val="b"/>
        <c:numFmt formatCode="General" sourceLinked="1"/>
        <c:tickLblPos val="nextTo"/>
        <c:spPr>
          <a:ln w="17610">
            <a:solidFill>
              <a:srgbClr val="000000"/>
            </a:solidFill>
            <a:prstDash val="solid"/>
          </a:ln>
        </c:spPr>
        <c:txPr>
          <a:bodyPr rot="0" vert="horz"/>
          <a:lstStyle/>
          <a:p>
            <a:pPr>
              <a:defRPr lang="en-GB" sz="1387" b="1" i="0" u="none" strike="noStrike" baseline="0">
                <a:solidFill>
                  <a:schemeClr val="tx1"/>
                </a:solidFill>
                <a:latin typeface="Arial"/>
                <a:ea typeface="Arial"/>
                <a:cs typeface="Arial"/>
              </a:defRPr>
            </a:pPr>
            <a:endParaRPr lang="en-US"/>
          </a:p>
        </c:txPr>
        <c:crossAx val="91857280"/>
        <c:crossesAt val="0"/>
        <c:auto val="1"/>
        <c:lblAlgn val="ctr"/>
        <c:lblOffset val="100"/>
        <c:tickLblSkip val="1"/>
        <c:tickMarkSkip val="1"/>
      </c:catAx>
      <c:valAx>
        <c:axId val="91857280"/>
        <c:scaling>
          <c:orientation val="minMax"/>
          <c:max val="4.0000000000000029E-2"/>
          <c:min val="-2.0000000000000014E-2"/>
        </c:scaling>
        <c:axPos val="l"/>
        <c:title>
          <c:tx>
            <c:rich>
              <a:bodyPr/>
              <a:lstStyle/>
              <a:p>
                <a:pPr>
                  <a:defRPr lang="en-GB" sz="1525" b="1" i="0" u="none" strike="noStrike" baseline="0">
                    <a:solidFill>
                      <a:schemeClr val="tx1"/>
                    </a:solidFill>
                    <a:latin typeface="Arial"/>
                    <a:ea typeface="Arial"/>
                    <a:cs typeface="Arial"/>
                  </a:defRPr>
                </a:pPr>
                <a:r>
                  <a:rPr lang="en-GB" dirty="0">
                    <a:solidFill>
                      <a:schemeClr val="tx1"/>
                    </a:solidFill>
                  </a:rPr>
                  <a:t>Average annual income gain (%)</a:t>
                </a:r>
              </a:p>
            </c:rich>
          </c:tx>
          <c:layout>
            <c:manualLayout>
              <c:xMode val="edge"/>
              <c:yMode val="edge"/>
              <c:x val="1.8382352941176482E-2"/>
              <c:y val="0.12662337662337617"/>
            </c:manualLayout>
          </c:layout>
          <c:spPr>
            <a:noFill/>
            <a:ln w="35219">
              <a:noFill/>
            </a:ln>
          </c:spPr>
        </c:title>
        <c:numFmt formatCode="0%" sourceLinked="0"/>
        <c:tickLblPos val="nextTo"/>
        <c:spPr>
          <a:ln w="17610">
            <a:solidFill>
              <a:srgbClr val="000000"/>
            </a:solidFill>
            <a:prstDash val="solid"/>
          </a:ln>
        </c:spPr>
        <c:txPr>
          <a:bodyPr rot="0" vert="horz"/>
          <a:lstStyle/>
          <a:p>
            <a:pPr>
              <a:defRPr lang="en-GB" sz="1525" b="1" i="0" u="none" strike="noStrike" baseline="0">
                <a:solidFill>
                  <a:schemeClr val="tx1"/>
                </a:solidFill>
                <a:latin typeface="Arial"/>
                <a:ea typeface="Arial"/>
                <a:cs typeface="Arial"/>
              </a:defRPr>
            </a:pPr>
            <a:endParaRPr lang="en-US"/>
          </a:p>
        </c:txPr>
        <c:crossAx val="91851392"/>
        <c:crosses val="autoZero"/>
        <c:crossBetween val="between"/>
        <c:majorUnit val="1.0000000000000014E-2"/>
        <c:minorUnit val="2.0000000000000052E-3"/>
      </c:valAx>
      <c:spPr>
        <a:noFill/>
        <a:ln w="35219">
          <a:noFill/>
        </a:ln>
      </c:spPr>
    </c:plotArea>
    <c:plotVisOnly val="1"/>
    <c:dispBlanksAs val="gap"/>
  </c:chart>
  <c:spPr>
    <a:noFill/>
    <a:ln>
      <a:noFill/>
    </a:ln>
  </c:spPr>
  <c:txPr>
    <a:bodyPr/>
    <a:lstStyle/>
    <a:p>
      <a:pPr>
        <a:defRPr sz="1664" b="1" i="0" u="none" strike="noStrike" baseline="0">
          <a:solidFill>
            <a:srgbClr val="000000"/>
          </a:solidFill>
          <a:latin typeface="Arial"/>
          <a:ea typeface="Arial"/>
          <a:cs typeface="Arial"/>
        </a:defRPr>
      </a:pPr>
      <a:endParaRPr lang="en-US"/>
    </a:p>
  </c:txPr>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GB"/>
  <c:chart>
    <c:autoTitleDeleted val="1"/>
    <c:plotArea>
      <c:layout>
        <c:manualLayout>
          <c:layoutTarget val="inner"/>
          <c:xMode val="edge"/>
          <c:yMode val="edge"/>
          <c:x val="0.14338235294117646"/>
          <c:y val="7.7922077922077934E-2"/>
          <c:w val="0.8400735294117645"/>
          <c:h val="0.84415584415584866"/>
        </c:manualLayout>
      </c:layout>
      <c:barChart>
        <c:barDir val="col"/>
        <c:grouping val="clustered"/>
        <c:ser>
          <c:idx val="0"/>
          <c:order val="0"/>
          <c:tx>
            <c:strRef>
              <c:f>Sheet1!$A$2</c:f>
              <c:strCache>
                <c:ptCount val="1"/>
                <c:pt idx="0">
                  <c:v>Blair (1996/96 - 2004/05)</c:v>
                </c:pt>
              </c:strCache>
            </c:strRef>
          </c:tx>
          <c:spPr>
            <a:solidFill>
              <a:srgbClr val="FFFFFF"/>
            </a:solidFill>
            <a:ln w="17610">
              <a:solidFill>
                <a:srgbClr val="000000"/>
              </a:solidFill>
              <a:prstDash val="solid"/>
            </a:ln>
          </c:spPr>
          <c:dPt>
            <c:idx val="0"/>
            <c:spPr>
              <a:solidFill>
                <a:srgbClr val="808080"/>
              </a:solidFill>
              <a:ln w="17610">
                <a:solidFill>
                  <a:srgbClr val="000000"/>
                </a:solidFill>
                <a:prstDash val="solid"/>
              </a:ln>
            </c:spPr>
          </c:dPt>
          <c:dPt>
            <c:idx val="1"/>
            <c:spPr>
              <a:solidFill>
                <a:srgbClr val="808080"/>
              </a:solidFill>
              <a:ln w="17610">
                <a:solidFill>
                  <a:srgbClr val="000000"/>
                </a:solidFill>
                <a:prstDash val="solid"/>
              </a:ln>
            </c:spPr>
          </c:dPt>
          <c:dPt>
            <c:idx val="2"/>
            <c:spPr>
              <a:solidFill>
                <a:srgbClr val="808080"/>
              </a:solidFill>
              <a:ln w="17610">
                <a:solidFill>
                  <a:srgbClr val="000000"/>
                </a:solidFill>
                <a:prstDash val="solid"/>
              </a:ln>
            </c:spPr>
          </c:dPt>
          <c:dPt>
            <c:idx val="3"/>
            <c:spPr>
              <a:solidFill>
                <a:srgbClr val="808080"/>
              </a:solidFill>
              <a:ln w="17610">
                <a:solidFill>
                  <a:srgbClr val="000000"/>
                </a:solidFill>
                <a:prstDash val="solid"/>
              </a:ln>
            </c:spPr>
          </c:dPt>
          <c:dPt>
            <c:idx val="4"/>
            <c:spPr>
              <a:solidFill>
                <a:srgbClr val="808080"/>
              </a:solidFill>
              <a:ln w="17610">
                <a:solidFill>
                  <a:srgbClr val="000000"/>
                </a:solidFill>
                <a:prstDash val="solid"/>
              </a:ln>
            </c:spPr>
          </c:dPt>
          <c:dPt>
            <c:idx val="5"/>
            <c:spPr>
              <a:solidFill>
                <a:srgbClr val="808080"/>
              </a:solidFill>
              <a:ln w="17610">
                <a:solidFill>
                  <a:srgbClr val="000000"/>
                </a:solidFill>
                <a:prstDash val="solid"/>
              </a:ln>
            </c:spPr>
          </c:dPt>
          <c:dPt>
            <c:idx val="6"/>
            <c:spPr>
              <a:solidFill>
                <a:srgbClr val="808080"/>
              </a:solidFill>
              <a:ln w="17610">
                <a:solidFill>
                  <a:srgbClr val="000000"/>
                </a:solidFill>
                <a:prstDash val="solid"/>
              </a:ln>
            </c:spPr>
          </c:dPt>
          <c:dPt>
            <c:idx val="7"/>
            <c:spPr>
              <a:solidFill>
                <a:srgbClr val="808080"/>
              </a:solidFill>
              <a:ln w="17610">
                <a:solidFill>
                  <a:srgbClr val="000000"/>
                </a:solidFill>
                <a:prstDash val="solid"/>
              </a:ln>
            </c:spPr>
          </c:dPt>
          <c:dPt>
            <c:idx val="8"/>
            <c:spPr>
              <a:solidFill>
                <a:srgbClr val="808080"/>
              </a:solidFill>
              <a:ln w="17610">
                <a:solidFill>
                  <a:srgbClr val="000000"/>
                </a:solidFill>
                <a:prstDash val="solid"/>
              </a:ln>
            </c:spPr>
          </c:dPt>
          <c:dPt>
            <c:idx val="9"/>
            <c:spPr>
              <a:solidFill>
                <a:srgbClr val="FFFF00"/>
              </a:solidFill>
              <a:ln w="17610">
                <a:solidFill>
                  <a:srgbClr val="000000"/>
                </a:solidFill>
                <a:prstDash val="solid"/>
              </a:ln>
            </c:spPr>
          </c:dPt>
          <c:dPt>
            <c:idx val="10"/>
            <c:spPr>
              <a:solidFill>
                <a:srgbClr val="FFFF00"/>
              </a:solidFill>
              <a:ln w="17610">
                <a:solidFill>
                  <a:srgbClr val="000000"/>
                </a:solidFill>
                <a:prstDash val="solid"/>
              </a:ln>
            </c:spPr>
          </c:dPt>
          <c:dPt>
            <c:idx val="11"/>
            <c:spPr>
              <a:solidFill>
                <a:srgbClr val="FFFF00"/>
              </a:solidFill>
              <a:ln w="17610">
                <a:solidFill>
                  <a:srgbClr val="000000"/>
                </a:solidFill>
                <a:prstDash val="solid"/>
              </a:ln>
            </c:spPr>
          </c:dPt>
          <c:dPt>
            <c:idx val="12"/>
            <c:spPr>
              <a:solidFill>
                <a:srgbClr val="FFFF00"/>
              </a:solidFill>
              <a:ln w="17610">
                <a:solidFill>
                  <a:srgbClr val="000000"/>
                </a:solidFill>
                <a:prstDash val="solid"/>
              </a:ln>
            </c:spPr>
          </c:dPt>
          <c:dPt>
            <c:idx val="13"/>
            <c:spPr>
              <a:solidFill>
                <a:srgbClr val="FFFF00"/>
              </a:solidFill>
              <a:ln w="17610">
                <a:solidFill>
                  <a:srgbClr val="000000"/>
                </a:solidFill>
                <a:prstDash val="solid"/>
              </a:ln>
            </c:spPr>
          </c:dPt>
          <c:dPt>
            <c:idx val="14"/>
            <c:spPr>
              <a:solidFill>
                <a:srgbClr val="FFFF00"/>
              </a:solidFill>
              <a:ln w="17610">
                <a:solidFill>
                  <a:srgbClr val="000000"/>
                </a:solidFill>
                <a:prstDash val="solid"/>
              </a:ln>
            </c:spPr>
          </c:dPt>
          <c:dPt>
            <c:idx val="15"/>
            <c:spPr>
              <a:solidFill>
                <a:srgbClr val="FFFF00"/>
              </a:solidFill>
              <a:ln w="17610">
                <a:solidFill>
                  <a:srgbClr val="000000"/>
                </a:solidFill>
                <a:prstDash val="solid"/>
              </a:ln>
            </c:spPr>
          </c:dPt>
          <c:dPt>
            <c:idx val="16"/>
            <c:spPr>
              <a:solidFill>
                <a:srgbClr val="FFFF00"/>
              </a:solidFill>
              <a:ln w="17610">
                <a:solidFill>
                  <a:srgbClr val="000000"/>
                </a:solidFill>
                <a:prstDash val="solid"/>
              </a:ln>
            </c:spPr>
          </c:dPt>
          <c:dPt>
            <c:idx val="17"/>
            <c:spPr>
              <a:solidFill>
                <a:srgbClr val="FFFF00"/>
              </a:solidFill>
              <a:ln w="17610">
                <a:solidFill>
                  <a:srgbClr val="000000"/>
                </a:solidFill>
                <a:prstDash val="solid"/>
              </a:ln>
            </c:spPr>
          </c:dPt>
          <c:dPt>
            <c:idx val="18"/>
            <c:spPr>
              <a:solidFill>
                <a:srgbClr val="FFFF00"/>
              </a:solidFill>
              <a:ln w="17610">
                <a:solidFill>
                  <a:srgbClr val="000000"/>
                </a:solidFill>
                <a:prstDash val="solid"/>
              </a:ln>
            </c:spPr>
          </c:dPt>
          <c:dPt>
            <c:idx val="19"/>
            <c:spPr>
              <a:solidFill>
                <a:srgbClr val="808080"/>
              </a:solidFill>
              <a:ln w="17610">
                <a:solidFill>
                  <a:srgbClr val="000000"/>
                </a:solidFill>
                <a:prstDash val="solid"/>
              </a:ln>
            </c:spPr>
          </c:dPt>
          <c:dPt>
            <c:idx val="20"/>
            <c:spPr>
              <a:solidFill>
                <a:srgbClr val="808080"/>
              </a:solidFill>
              <a:ln w="17610">
                <a:solidFill>
                  <a:srgbClr val="000000"/>
                </a:solidFill>
                <a:prstDash val="solid"/>
              </a:ln>
            </c:spPr>
          </c:dPt>
          <c:dPt>
            <c:idx val="21"/>
            <c:spPr>
              <a:solidFill>
                <a:srgbClr val="808080"/>
              </a:solidFill>
              <a:ln w="17610">
                <a:solidFill>
                  <a:srgbClr val="000000"/>
                </a:solidFill>
                <a:prstDash val="solid"/>
              </a:ln>
            </c:spPr>
          </c:dPt>
          <c:dPt>
            <c:idx val="22"/>
            <c:spPr>
              <a:solidFill>
                <a:srgbClr val="808080"/>
              </a:solidFill>
              <a:ln w="17610">
                <a:solidFill>
                  <a:srgbClr val="000000"/>
                </a:solidFill>
                <a:prstDash val="solid"/>
              </a:ln>
            </c:spPr>
          </c:dPt>
          <c:dPt>
            <c:idx val="23"/>
            <c:spPr>
              <a:solidFill>
                <a:srgbClr val="808080"/>
              </a:solidFill>
              <a:ln w="17610">
                <a:solidFill>
                  <a:srgbClr val="000000"/>
                </a:solidFill>
                <a:prstDash val="solid"/>
              </a:ln>
            </c:spPr>
          </c:dPt>
          <c:dPt>
            <c:idx val="24"/>
            <c:spPr>
              <a:solidFill>
                <a:srgbClr val="808080"/>
              </a:solidFill>
              <a:ln w="17610">
                <a:solidFill>
                  <a:srgbClr val="000000"/>
                </a:solidFill>
                <a:prstDash val="solid"/>
              </a:ln>
            </c:spPr>
          </c:dPt>
          <c:dPt>
            <c:idx val="25"/>
            <c:spPr>
              <a:solidFill>
                <a:srgbClr val="808080"/>
              </a:solidFill>
              <a:ln w="17610">
                <a:solidFill>
                  <a:srgbClr val="000000"/>
                </a:solidFill>
                <a:prstDash val="solid"/>
              </a:ln>
            </c:spPr>
          </c:dPt>
          <c:dPt>
            <c:idx val="26"/>
            <c:spPr>
              <a:solidFill>
                <a:srgbClr val="808080"/>
              </a:solidFill>
              <a:ln w="17610">
                <a:solidFill>
                  <a:srgbClr val="000000"/>
                </a:solidFill>
                <a:prstDash val="solid"/>
              </a:ln>
            </c:spPr>
          </c:dPt>
          <c:dPt>
            <c:idx val="27"/>
            <c:spPr>
              <a:solidFill>
                <a:srgbClr val="808080"/>
              </a:solidFill>
              <a:ln w="17610">
                <a:solidFill>
                  <a:srgbClr val="000000"/>
                </a:solidFill>
                <a:prstDash val="solid"/>
              </a:ln>
            </c:spPr>
          </c:dPt>
          <c:dPt>
            <c:idx val="28"/>
            <c:spPr>
              <a:solidFill>
                <a:srgbClr val="808080"/>
              </a:solidFill>
              <a:ln w="17610">
                <a:solidFill>
                  <a:srgbClr val="000000"/>
                </a:solidFill>
                <a:prstDash val="solid"/>
              </a:ln>
            </c:spPr>
          </c:dPt>
          <c:dPt>
            <c:idx val="29"/>
            <c:spPr>
              <a:solidFill>
                <a:srgbClr val="FFFF00"/>
              </a:solidFill>
              <a:ln w="17610">
                <a:solidFill>
                  <a:srgbClr val="000000"/>
                </a:solidFill>
                <a:prstDash val="solid"/>
              </a:ln>
            </c:spPr>
          </c:dPt>
          <c:dPt>
            <c:idx val="30"/>
            <c:spPr>
              <a:solidFill>
                <a:srgbClr val="FFFF00"/>
              </a:solidFill>
              <a:ln w="17610">
                <a:solidFill>
                  <a:srgbClr val="000000"/>
                </a:solidFill>
                <a:prstDash val="solid"/>
              </a:ln>
            </c:spPr>
          </c:dPt>
          <c:dPt>
            <c:idx val="31"/>
            <c:spPr>
              <a:solidFill>
                <a:srgbClr val="FFFF00"/>
              </a:solidFill>
              <a:ln w="17610">
                <a:solidFill>
                  <a:srgbClr val="000000"/>
                </a:solidFill>
                <a:prstDash val="solid"/>
              </a:ln>
            </c:spPr>
          </c:dPt>
          <c:dPt>
            <c:idx val="32"/>
            <c:spPr>
              <a:solidFill>
                <a:srgbClr val="FFFF00"/>
              </a:solidFill>
              <a:ln w="17610">
                <a:solidFill>
                  <a:srgbClr val="000000"/>
                </a:solidFill>
                <a:prstDash val="solid"/>
              </a:ln>
            </c:spPr>
          </c:dPt>
          <c:dPt>
            <c:idx val="33"/>
            <c:spPr>
              <a:solidFill>
                <a:srgbClr val="FFFF00"/>
              </a:solidFill>
              <a:ln w="17610">
                <a:solidFill>
                  <a:srgbClr val="000000"/>
                </a:solidFill>
                <a:prstDash val="solid"/>
              </a:ln>
            </c:spPr>
          </c:dPt>
          <c:dPt>
            <c:idx val="34"/>
            <c:spPr>
              <a:solidFill>
                <a:srgbClr val="FFFF00"/>
              </a:solidFill>
              <a:ln w="17610">
                <a:solidFill>
                  <a:srgbClr val="000000"/>
                </a:solidFill>
                <a:prstDash val="solid"/>
              </a:ln>
            </c:spPr>
          </c:dPt>
          <c:dPt>
            <c:idx val="35"/>
            <c:spPr>
              <a:solidFill>
                <a:srgbClr val="FFFF00"/>
              </a:solidFill>
              <a:ln w="17610">
                <a:solidFill>
                  <a:srgbClr val="000000"/>
                </a:solidFill>
                <a:prstDash val="solid"/>
              </a:ln>
            </c:spPr>
          </c:dPt>
          <c:dPt>
            <c:idx val="36"/>
            <c:spPr>
              <a:solidFill>
                <a:srgbClr val="FFFF00"/>
              </a:solidFill>
              <a:ln w="17610">
                <a:solidFill>
                  <a:srgbClr val="000000"/>
                </a:solidFill>
                <a:prstDash val="solid"/>
              </a:ln>
            </c:spPr>
          </c:dPt>
          <c:dPt>
            <c:idx val="37"/>
            <c:spPr>
              <a:solidFill>
                <a:srgbClr val="FFFF00"/>
              </a:solidFill>
              <a:ln w="17610">
                <a:solidFill>
                  <a:srgbClr val="000000"/>
                </a:solidFill>
                <a:prstDash val="solid"/>
              </a:ln>
            </c:spPr>
          </c:dPt>
          <c:dPt>
            <c:idx val="38"/>
            <c:spPr>
              <a:solidFill>
                <a:srgbClr val="FFFF00"/>
              </a:solidFill>
              <a:ln w="17610">
                <a:solidFill>
                  <a:srgbClr val="000000"/>
                </a:solidFill>
                <a:prstDash val="solid"/>
              </a:ln>
            </c:spPr>
          </c:dPt>
          <c:dPt>
            <c:idx val="39"/>
            <c:spPr>
              <a:solidFill>
                <a:srgbClr val="808080"/>
              </a:solidFill>
              <a:ln w="17610">
                <a:solidFill>
                  <a:srgbClr val="000000"/>
                </a:solidFill>
                <a:prstDash val="solid"/>
              </a:ln>
            </c:spPr>
          </c:dPt>
          <c:dPt>
            <c:idx val="40"/>
            <c:spPr>
              <a:solidFill>
                <a:srgbClr val="808080"/>
              </a:solidFill>
              <a:ln w="17610">
                <a:solidFill>
                  <a:srgbClr val="000000"/>
                </a:solidFill>
                <a:prstDash val="solid"/>
              </a:ln>
            </c:spPr>
          </c:dPt>
          <c:dPt>
            <c:idx val="41"/>
            <c:spPr>
              <a:solidFill>
                <a:srgbClr val="808080"/>
              </a:solidFill>
              <a:ln w="17610">
                <a:solidFill>
                  <a:srgbClr val="000000"/>
                </a:solidFill>
                <a:prstDash val="solid"/>
              </a:ln>
            </c:spPr>
          </c:dPt>
          <c:dPt>
            <c:idx val="42"/>
            <c:spPr>
              <a:solidFill>
                <a:srgbClr val="808080"/>
              </a:solidFill>
              <a:ln w="17610">
                <a:solidFill>
                  <a:srgbClr val="000000"/>
                </a:solidFill>
                <a:prstDash val="solid"/>
              </a:ln>
            </c:spPr>
          </c:dPt>
          <c:dPt>
            <c:idx val="43"/>
            <c:spPr>
              <a:solidFill>
                <a:srgbClr val="808080"/>
              </a:solidFill>
              <a:ln w="17610">
                <a:solidFill>
                  <a:srgbClr val="000000"/>
                </a:solidFill>
                <a:prstDash val="solid"/>
              </a:ln>
            </c:spPr>
          </c:dPt>
          <c:dPt>
            <c:idx val="44"/>
            <c:spPr>
              <a:solidFill>
                <a:srgbClr val="808080"/>
              </a:solidFill>
              <a:ln w="17610">
                <a:solidFill>
                  <a:srgbClr val="000000"/>
                </a:solidFill>
                <a:prstDash val="solid"/>
              </a:ln>
            </c:spPr>
          </c:dPt>
          <c:dPt>
            <c:idx val="45"/>
            <c:spPr>
              <a:solidFill>
                <a:srgbClr val="808080"/>
              </a:solidFill>
              <a:ln w="17610">
                <a:solidFill>
                  <a:srgbClr val="000000"/>
                </a:solidFill>
                <a:prstDash val="solid"/>
              </a:ln>
            </c:spPr>
          </c:dPt>
          <c:dPt>
            <c:idx val="46"/>
            <c:spPr>
              <a:solidFill>
                <a:srgbClr val="808080"/>
              </a:solidFill>
              <a:ln w="17610">
                <a:solidFill>
                  <a:srgbClr val="000000"/>
                </a:solidFill>
                <a:prstDash val="solid"/>
              </a:ln>
            </c:spPr>
          </c:dPt>
          <c:dPt>
            <c:idx val="47"/>
            <c:spPr>
              <a:solidFill>
                <a:srgbClr val="808080"/>
              </a:solidFill>
              <a:ln w="17610">
                <a:solidFill>
                  <a:srgbClr val="000000"/>
                </a:solidFill>
                <a:prstDash val="solid"/>
              </a:ln>
            </c:spPr>
          </c:dPt>
          <c:dPt>
            <c:idx val="48"/>
            <c:spPr>
              <a:solidFill>
                <a:srgbClr val="808080"/>
              </a:solidFill>
              <a:ln w="17610">
                <a:solidFill>
                  <a:srgbClr val="000000"/>
                </a:solidFill>
                <a:prstDash val="solid"/>
              </a:ln>
            </c:spPr>
          </c:dPt>
          <c:dPt>
            <c:idx val="49"/>
            <c:spPr>
              <a:solidFill>
                <a:srgbClr val="FFFF00"/>
              </a:solidFill>
              <a:ln w="17610">
                <a:solidFill>
                  <a:srgbClr val="000000"/>
                </a:solidFill>
                <a:prstDash val="solid"/>
              </a:ln>
            </c:spPr>
          </c:dPt>
          <c:dPt>
            <c:idx val="50"/>
            <c:spPr>
              <a:solidFill>
                <a:srgbClr val="FFFF00"/>
              </a:solidFill>
              <a:ln w="17610">
                <a:solidFill>
                  <a:srgbClr val="000000"/>
                </a:solidFill>
                <a:prstDash val="solid"/>
              </a:ln>
            </c:spPr>
          </c:dPt>
          <c:dPt>
            <c:idx val="51"/>
            <c:spPr>
              <a:solidFill>
                <a:srgbClr val="FFFF00"/>
              </a:solidFill>
              <a:ln w="17610">
                <a:solidFill>
                  <a:srgbClr val="000000"/>
                </a:solidFill>
                <a:prstDash val="solid"/>
              </a:ln>
            </c:spPr>
          </c:dPt>
          <c:dPt>
            <c:idx val="52"/>
            <c:spPr>
              <a:solidFill>
                <a:srgbClr val="FFFF00"/>
              </a:solidFill>
              <a:ln w="17610">
                <a:solidFill>
                  <a:srgbClr val="000000"/>
                </a:solidFill>
                <a:prstDash val="solid"/>
              </a:ln>
            </c:spPr>
          </c:dPt>
          <c:dPt>
            <c:idx val="53"/>
            <c:spPr>
              <a:solidFill>
                <a:srgbClr val="FFFF00"/>
              </a:solidFill>
              <a:ln w="17610">
                <a:solidFill>
                  <a:srgbClr val="000000"/>
                </a:solidFill>
                <a:prstDash val="solid"/>
              </a:ln>
            </c:spPr>
          </c:dPt>
          <c:dPt>
            <c:idx val="54"/>
            <c:spPr>
              <a:solidFill>
                <a:srgbClr val="FFFF00"/>
              </a:solidFill>
              <a:ln w="17610">
                <a:solidFill>
                  <a:srgbClr val="000000"/>
                </a:solidFill>
                <a:prstDash val="solid"/>
              </a:ln>
            </c:spPr>
          </c:dPt>
          <c:dPt>
            <c:idx val="55"/>
            <c:spPr>
              <a:solidFill>
                <a:srgbClr val="FFFF00"/>
              </a:solidFill>
              <a:ln w="17610">
                <a:solidFill>
                  <a:srgbClr val="000000"/>
                </a:solidFill>
                <a:prstDash val="solid"/>
              </a:ln>
            </c:spPr>
          </c:dPt>
          <c:dPt>
            <c:idx val="56"/>
            <c:spPr>
              <a:solidFill>
                <a:srgbClr val="FFFF00"/>
              </a:solidFill>
              <a:ln w="17610">
                <a:solidFill>
                  <a:srgbClr val="000000"/>
                </a:solidFill>
                <a:prstDash val="solid"/>
              </a:ln>
            </c:spPr>
          </c:dPt>
          <c:dPt>
            <c:idx val="57"/>
            <c:spPr>
              <a:solidFill>
                <a:srgbClr val="FFFF00"/>
              </a:solidFill>
              <a:ln w="17610">
                <a:solidFill>
                  <a:srgbClr val="000000"/>
                </a:solidFill>
                <a:prstDash val="solid"/>
              </a:ln>
            </c:spPr>
          </c:dPt>
          <c:dPt>
            <c:idx val="58"/>
            <c:spPr>
              <a:solidFill>
                <a:srgbClr val="FFFF00"/>
              </a:solidFill>
              <a:ln w="17610">
                <a:solidFill>
                  <a:srgbClr val="000000"/>
                </a:solidFill>
                <a:prstDash val="solid"/>
              </a:ln>
            </c:spPr>
          </c:dPt>
          <c:dPt>
            <c:idx val="59"/>
            <c:spPr>
              <a:solidFill>
                <a:srgbClr val="808080"/>
              </a:solidFill>
              <a:ln w="17610">
                <a:solidFill>
                  <a:srgbClr val="000000"/>
                </a:solidFill>
                <a:prstDash val="solid"/>
              </a:ln>
            </c:spPr>
          </c:dPt>
          <c:dPt>
            <c:idx val="60"/>
            <c:spPr>
              <a:solidFill>
                <a:srgbClr val="808080"/>
              </a:solidFill>
              <a:ln w="17610">
                <a:solidFill>
                  <a:srgbClr val="000000"/>
                </a:solidFill>
                <a:prstDash val="solid"/>
              </a:ln>
            </c:spPr>
          </c:dPt>
          <c:dPt>
            <c:idx val="61"/>
            <c:spPr>
              <a:solidFill>
                <a:srgbClr val="808080"/>
              </a:solidFill>
              <a:ln w="17610">
                <a:solidFill>
                  <a:srgbClr val="000000"/>
                </a:solidFill>
                <a:prstDash val="solid"/>
              </a:ln>
            </c:spPr>
          </c:dPt>
          <c:dPt>
            <c:idx val="62"/>
            <c:spPr>
              <a:solidFill>
                <a:srgbClr val="808080"/>
              </a:solidFill>
              <a:ln w="17610">
                <a:solidFill>
                  <a:srgbClr val="000000"/>
                </a:solidFill>
                <a:prstDash val="solid"/>
              </a:ln>
            </c:spPr>
          </c:dPt>
          <c:dPt>
            <c:idx val="63"/>
            <c:spPr>
              <a:solidFill>
                <a:srgbClr val="808080"/>
              </a:solidFill>
              <a:ln w="17610">
                <a:solidFill>
                  <a:srgbClr val="000000"/>
                </a:solidFill>
                <a:prstDash val="solid"/>
              </a:ln>
            </c:spPr>
          </c:dPt>
          <c:dPt>
            <c:idx val="64"/>
            <c:spPr>
              <a:solidFill>
                <a:srgbClr val="808080"/>
              </a:solidFill>
              <a:ln w="17610">
                <a:solidFill>
                  <a:srgbClr val="000000"/>
                </a:solidFill>
                <a:prstDash val="solid"/>
              </a:ln>
            </c:spPr>
          </c:dPt>
          <c:dPt>
            <c:idx val="65"/>
            <c:spPr>
              <a:solidFill>
                <a:srgbClr val="808080"/>
              </a:solidFill>
              <a:ln w="17610">
                <a:solidFill>
                  <a:srgbClr val="000000"/>
                </a:solidFill>
                <a:prstDash val="solid"/>
              </a:ln>
            </c:spPr>
          </c:dPt>
          <c:dPt>
            <c:idx val="66"/>
            <c:spPr>
              <a:solidFill>
                <a:srgbClr val="808080"/>
              </a:solidFill>
              <a:ln w="17610">
                <a:solidFill>
                  <a:srgbClr val="000000"/>
                </a:solidFill>
                <a:prstDash val="solid"/>
              </a:ln>
            </c:spPr>
          </c:dPt>
          <c:dPt>
            <c:idx val="67"/>
            <c:spPr>
              <a:solidFill>
                <a:srgbClr val="808080"/>
              </a:solidFill>
              <a:ln w="17610">
                <a:solidFill>
                  <a:srgbClr val="000000"/>
                </a:solidFill>
                <a:prstDash val="solid"/>
              </a:ln>
            </c:spPr>
          </c:dPt>
          <c:dPt>
            <c:idx val="68"/>
            <c:spPr>
              <a:solidFill>
                <a:srgbClr val="808080"/>
              </a:solidFill>
              <a:ln w="17610">
                <a:solidFill>
                  <a:srgbClr val="000000"/>
                </a:solidFill>
                <a:prstDash val="solid"/>
              </a:ln>
            </c:spPr>
          </c:dPt>
          <c:dPt>
            <c:idx val="69"/>
            <c:spPr>
              <a:solidFill>
                <a:srgbClr val="FFFF00"/>
              </a:solidFill>
              <a:ln w="17610">
                <a:solidFill>
                  <a:srgbClr val="000000"/>
                </a:solidFill>
                <a:prstDash val="solid"/>
              </a:ln>
            </c:spPr>
          </c:dPt>
          <c:dPt>
            <c:idx val="70"/>
            <c:spPr>
              <a:solidFill>
                <a:srgbClr val="FFFF00"/>
              </a:solidFill>
              <a:ln w="17610">
                <a:solidFill>
                  <a:srgbClr val="000000"/>
                </a:solidFill>
                <a:prstDash val="solid"/>
              </a:ln>
            </c:spPr>
          </c:dPt>
          <c:dPt>
            <c:idx val="71"/>
            <c:spPr>
              <a:solidFill>
                <a:srgbClr val="FFFF00"/>
              </a:solidFill>
              <a:ln w="17610">
                <a:solidFill>
                  <a:srgbClr val="000000"/>
                </a:solidFill>
                <a:prstDash val="solid"/>
              </a:ln>
            </c:spPr>
          </c:dPt>
          <c:dPt>
            <c:idx val="72"/>
            <c:spPr>
              <a:solidFill>
                <a:srgbClr val="FFFF00"/>
              </a:solidFill>
              <a:ln w="17610">
                <a:solidFill>
                  <a:srgbClr val="000000"/>
                </a:solidFill>
                <a:prstDash val="solid"/>
              </a:ln>
            </c:spPr>
          </c:dPt>
          <c:dPt>
            <c:idx val="73"/>
            <c:spPr>
              <a:solidFill>
                <a:srgbClr val="FFFF00"/>
              </a:solidFill>
              <a:ln w="17610">
                <a:solidFill>
                  <a:srgbClr val="000000"/>
                </a:solidFill>
                <a:prstDash val="solid"/>
              </a:ln>
            </c:spPr>
          </c:dPt>
          <c:dPt>
            <c:idx val="74"/>
            <c:spPr>
              <a:solidFill>
                <a:srgbClr val="FFFF00"/>
              </a:solidFill>
              <a:ln w="17610">
                <a:solidFill>
                  <a:srgbClr val="000000"/>
                </a:solidFill>
                <a:prstDash val="solid"/>
              </a:ln>
            </c:spPr>
          </c:dPt>
          <c:dPt>
            <c:idx val="75"/>
            <c:spPr>
              <a:solidFill>
                <a:srgbClr val="FFFF00"/>
              </a:solidFill>
              <a:ln w="17610">
                <a:solidFill>
                  <a:srgbClr val="000000"/>
                </a:solidFill>
                <a:prstDash val="solid"/>
              </a:ln>
            </c:spPr>
          </c:dPt>
          <c:dPt>
            <c:idx val="76"/>
            <c:spPr>
              <a:solidFill>
                <a:srgbClr val="FFFF00"/>
              </a:solidFill>
              <a:ln w="17610">
                <a:solidFill>
                  <a:srgbClr val="000000"/>
                </a:solidFill>
                <a:prstDash val="solid"/>
              </a:ln>
            </c:spPr>
          </c:dPt>
          <c:dPt>
            <c:idx val="77"/>
            <c:spPr>
              <a:solidFill>
                <a:srgbClr val="FFFF00"/>
              </a:solidFill>
              <a:ln w="17610">
                <a:solidFill>
                  <a:srgbClr val="000000"/>
                </a:solidFill>
                <a:prstDash val="solid"/>
              </a:ln>
            </c:spPr>
          </c:dPt>
          <c:dPt>
            <c:idx val="78"/>
            <c:spPr>
              <a:solidFill>
                <a:srgbClr val="FFFF00"/>
              </a:solidFill>
              <a:ln w="17610">
                <a:solidFill>
                  <a:srgbClr val="000000"/>
                </a:solidFill>
                <a:prstDash val="solid"/>
              </a:ln>
            </c:spPr>
          </c:dPt>
          <c:dPt>
            <c:idx val="79"/>
            <c:spPr>
              <a:solidFill>
                <a:srgbClr val="808080"/>
              </a:solidFill>
              <a:ln w="17610">
                <a:solidFill>
                  <a:srgbClr val="000000"/>
                </a:solidFill>
                <a:prstDash val="solid"/>
              </a:ln>
            </c:spPr>
          </c:dPt>
          <c:dPt>
            <c:idx val="80"/>
            <c:spPr>
              <a:solidFill>
                <a:srgbClr val="808080"/>
              </a:solidFill>
              <a:ln w="17610">
                <a:solidFill>
                  <a:srgbClr val="000000"/>
                </a:solidFill>
                <a:prstDash val="solid"/>
              </a:ln>
            </c:spPr>
          </c:dPt>
          <c:dPt>
            <c:idx val="81"/>
            <c:spPr>
              <a:solidFill>
                <a:srgbClr val="808080"/>
              </a:solidFill>
              <a:ln w="17610">
                <a:solidFill>
                  <a:srgbClr val="000000"/>
                </a:solidFill>
                <a:prstDash val="solid"/>
              </a:ln>
            </c:spPr>
          </c:dPt>
          <c:dPt>
            <c:idx val="82"/>
            <c:spPr>
              <a:solidFill>
                <a:srgbClr val="808080"/>
              </a:solidFill>
              <a:ln w="17610">
                <a:solidFill>
                  <a:srgbClr val="000000"/>
                </a:solidFill>
                <a:prstDash val="solid"/>
              </a:ln>
            </c:spPr>
          </c:dPt>
          <c:dPt>
            <c:idx val="83"/>
            <c:spPr>
              <a:solidFill>
                <a:srgbClr val="808080"/>
              </a:solidFill>
              <a:ln w="17610">
                <a:solidFill>
                  <a:srgbClr val="000000"/>
                </a:solidFill>
                <a:prstDash val="solid"/>
              </a:ln>
            </c:spPr>
          </c:dPt>
          <c:dPt>
            <c:idx val="84"/>
            <c:spPr>
              <a:solidFill>
                <a:srgbClr val="808080"/>
              </a:solidFill>
              <a:ln w="17610">
                <a:solidFill>
                  <a:srgbClr val="000000"/>
                </a:solidFill>
                <a:prstDash val="solid"/>
              </a:ln>
            </c:spPr>
          </c:dPt>
          <c:dPt>
            <c:idx val="85"/>
            <c:spPr>
              <a:solidFill>
                <a:srgbClr val="808080"/>
              </a:solidFill>
              <a:ln w="17610">
                <a:solidFill>
                  <a:srgbClr val="000000"/>
                </a:solidFill>
                <a:prstDash val="solid"/>
              </a:ln>
            </c:spPr>
          </c:dPt>
          <c:dPt>
            <c:idx val="86"/>
            <c:spPr>
              <a:solidFill>
                <a:srgbClr val="808080"/>
              </a:solidFill>
              <a:ln w="17610">
                <a:solidFill>
                  <a:srgbClr val="000000"/>
                </a:solidFill>
                <a:prstDash val="solid"/>
              </a:ln>
            </c:spPr>
          </c:dPt>
          <c:dPt>
            <c:idx val="87"/>
            <c:spPr>
              <a:solidFill>
                <a:srgbClr val="808080"/>
              </a:solidFill>
              <a:ln w="17610">
                <a:solidFill>
                  <a:srgbClr val="000000"/>
                </a:solidFill>
                <a:prstDash val="solid"/>
              </a:ln>
            </c:spPr>
          </c:dPt>
          <c:dPt>
            <c:idx val="88"/>
            <c:spPr>
              <a:solidFill>
                <a:srgbClr val="808080"/>
              </a:solidFill>
              <a:ln w="17610">
                <a:solidFill>
                  <a:srgbClr val="000000"/>
                </a:solidFill>
                <a:prstDash val="solid"/>
              </a:ln>
            </c:spPr>
          </c:dPt>
          <c:dPt>
            <c:idx val="89"/>
            <c:spPr>
              <a:solidFill>
                <a:srgbClr val="FFFF00"/>
              </a:solidFill>
              <a:ln w="17610">
                <a:solidFill>
                  <a:srgbClr val="000000"/>
                </a:solidFill>
                <a:prstDash val="solid"/>
              </a:ln>
            </c:spPr>
          </c:dPt>
          <c:dPt>
            <c:idx val="90"/>
            <c:spPr>
              <a:solidFill>
                <a:srgbClr val="FFFF00"/>
              </a:solidFill>
              <a:ln w="17610">
                <a:solidFill>
                  <a:srgbClr val="000000"/>
                </a:solidFill>
                <a:prstDash val="solid"/>
              </a:ln>
            </c:spPr>
          </c:dPt>
          <c:dPt>
            <c:idx val="91"/>
            <c:spPr>
              <a:solidFill>
                <a:srgbClr val="FFFF00"/>
              </a:solidFill>
              <a:ln w="17610">
                <a:solidFill>
                  <a:srgbClr val="000000"/>
                </a:solidFill>
                <a:prstDash val="solid"/>
              </a:ln>
            </c:spPr>
          </c:dPt>
          <c:dPt>
            <c:idx val="92"/>
            <c:spPr>
              <a:solidFill>
                <a:srgbClr val="FFFF00"/>
              </a:solidFill>
              <a:ln w="17610">
                <a:solidFill>
                  <a:srgbClr val="000000"/>
                </a:solidFill>
                <a:prstDash val="solid"/>
              </a:ln>
            </c:spPr>
          </c:dPt>
          <c:dPt>
            <c:idx val="93"/>
            <c:spPr>
              <a:solidFill>
                <a:srgbClr val="FFFF00"/>
              </a:solidFill>
              <a:ln w="17610">
                <a:solidFill>
                  <a:srgbClr val="000000"/>
                </a:solidFill>
                <a:prstDash val="solid"/>
              </a:ln>
            </c:spPr>
          </c:dPt>
          <c:dPt>
            <c:idx val="94"/>
            <c:spPr>
              <a:solidFill>
                <a:srgbClr val="FFFF00"/>
              </a:solidFill>
              <a:ln w="17610">
                <a:solidFill>
                  <a:srgbClr val="000000"/>
                </a:solidFill>
                <a:prstDash val="solid"/>
              </a:ln>
            </c:spPr>
          </c:dPt>
          <c:dPt>
            <c:idx val="95"/>
            <c:spPr>
              <a:solidFill>
                <a:srgbClr val="FFFF00"/>
              </a:solidFill>
              <a:ln w="17610">
                <a:solidFill>
                  <a:srgbClr val="000000"/>
                </a:solidFill>
                <a:prstDash val="solid"/>
              </a:ln>
            </c:spPr>
          </c:dPt>
          <c:dPt>
            <c:idx val="96"/>
            <c:spPr>
              <a:solidFill>
                <a:srgbClr val="FFFF00"/>
              </a:solidFill>
              <a:ln w="17610">
                <a:solidFill>
                  <a:srgbClr val="000000"/>
                </a:solidFill>
                <a:prstDash val="solid"/>
              </a:ln>
            </c:spPr>
          </c:dPt>
          <c:dPt>
            <c:idx val="97"/>
            <c:spPr>
              <a:solidFill>
                <a:srgbClr val="FFFF00"/>
              </a:solidFill>
              <a:ln w="17610">
                <a:solidFill>
                  <a:srgbClr val="000000"/>
                </a:solidFill>
                <a:prstDash val="solid"/>
              </a:ln>
            </c:spPr>
          </c:dPt>
          <c:cat>
            <c:numRef>
              <c:f>Sheet1!$B$1:$CU$1</c:f>
              <c:numCache>
                <c:formatCode>General</c:formatCode>
                <c:ptCount val="98"/>
                <c:pt idx="8">
                  <c:v>10</c:v>
                </c:pt>
                <c:pt idx="18">
                  <c:v>20</c:v>
                </c:pt>
                <c:pt idx="28">
                  <c:v>30</c:v>
                </c:pt>
                <c:pt idx="38">
                  <c:v>40</c:v>
                </c:pt>
                <c:pt idx="48">
                  <c:v>50</c:v>
                </c:pt>
                <c:pt idx="58">
                  <c:v>60</c:v>
                </c:pt>
                <c:pt idx="68">
                  <c:v>70</c:v>
                </c:pt>
                <c:pt idx="78">
                  <c:v>80</c:v>
                </c:pt>
                <c:pt idx="88">
                  <c:v>90</c:v>
                </c:pt>
              </c:numCache>
            </c:numRef>
          </c:cat>
          <c:val>
            <c:numRef>
              <c:f>Sheet1!$B$2:$CU$2</c:f>
              <c:numCache>
                <c:formatCode>0.00%</c:formatCode>
                <c:ptCount val="98"/>
                <c:pt idx="0">
                  <c:v>-1.1299999999999998E-2</c:v>
                </c:pt>
                <c:pt idx="1">
                  <c:v>-2.5000000000000092E-3</c:v>
                </c:pt>
                <c:pt idx="2">
                  <c:v>3.1000000000000168E-3</c:v>
                </c:pt>
                <c:pt idx="3">
                  <c:v>6.8000000000000248E-3</c:v>
                </c:pt>
                <c:pt idx="4">
                  <c:v>8.6000000000000208E-3</c:v>
                </c:pt>
                <c:pt idx="5">
                  <c:v>1.1900000000000089E-2</c:v>
                </c:pt>
                <c:pt idx="6">
                  <c:v>1.3599999999999998E-2</c:v>
                </c:pt>
                <c:pt idx="7">
                  <c:v>1.5500000000000064E-2</c:v>
                </c:pt>
                <c:pt idx="8">
                  <c:v>1.5800000000000043E-2</c:v>
                </c:pt>
                <c:pt idx="9">
                  <c:v>1.6299999999999999E-2</c:v>
                </c:pt>
                <c:pt idx="10">
                  <c:v>1.6799999999999999E-2</c:v>
                </c:pt>
                <c:pt idx="11">
                  <c:v>1.7000000000000001E-2</c:v>
                </c:pt>
                <c:pt idx="12">
                  <c:v>1.7600000000000001E-2</c:v>
                </c:pt>
                <c:pt idx="13">
                  <c:v>1.7899999999999999E-2</c:v>
                </c:pt>
                <c:pt idx="14">
                  <c:v>1.8200000000000063E-2</c:v>
                </c:pt>
                <c:pt idx="15">
                  <c:v>1.8800000000000091E-2</c:v>
                </c:pt>
                <c:pt idx="16">
                  <c:v>1.8599999999999998E-2</c:v>
                </c:pt>
                <c:pt idx="17">
                  <c:v>1.8900000000000094E-2</c:v>
                </c:pt>
                <c:pt idx="18">
                  <c:v>1.9099999999999999E-2</c:v>
                </c:pt>
                <c:pt idx="19">
                  <c:v>1.9599999999999999E-2</c:v>
                </c:pt>
                <c:pt idx="20">
                  <c:v>1.9900000000000126E-2</c:v>
                </c:pt>
                <c:pt idx="21">
                  <c:v>1.9900000000000126E-2</c:v>
                </c:pt>
                <c:pt idx="22">
                  <c:v>1.9800000000000123E-2</c:v>
                </c:pt>
                <c:pt idx="23">
                  <c:v>1.9800000000000123E-2</c:v>
                </c:pt>
                <c:pt idx="24">
                  <c:v>1.9800000000000123E-2</c:v>
                </c:pt>
                <c:pt idx="25">
                  <c:v>1.9699999999999999E-2</c:v>
                </c:pt>
                <c:pt idx="26">
                  <c:v>1.9699999999999999E-2</c:v>
                </c:pt>
                <c:pt idx="27">
                  <c:v>1.9800000000000123E-2</c:v>
                </c:pt>
                <c:pt idx="28">
                  <c:v>1.9599999999999999E-2</c:v>
                </c:pt>
                <c:pt idx="29">
                  <c:v>1.9699999999999999E-2</c:v>
                </c:pt>
                <c:pt idx="30">
                  <c:v>1.9599999999999999E-2</c:v>
                </c:pt>
                <c:pt idx="31">
                  <c:v>1.9199999999999998E-2</c:v>
                </c:pt>
                <c:pt idx="32">
                  <c:v>1.9199999999999998E-2</c:v>
                </c:pt>
                <c:pt idx="33">
                  <c:v>1.8900000000000094E-2</c:v>
                </c:pt>
                <c:pt idx="34">
                  <c:v>1.8499999999999999E-2</c:v>
                </c:pt>
                <c:pt idx="35">
                  <c:v>1.8400000000000041E-2</c:v>
                </c:pt>
                <c:pt idx="36">
                  <c:v>1.8400000000000041E-2</c:v>
                </c:pt>
                <c:pt idx="37">
                  <c:v>1.8200000000000063E-2</c:v>
                </c:pt>
                <c:pt idx="38">
                  <c:v>1.7899999999999999E-2</c:v>
                </c:pt>
                <c:pt idx="39">
                  <c:v>1.7600000000000001E-2</c:v>
                </c:pt>
                <c:pt idx="40">
                  <c:v>1.77E-2</c:v>
                </c:pt>
                <c:pt idx="41">
                  <c:v>1.7500000000000005E-2</c:v>
                </c:pt>
                <c:pt idx="42">
                  <c:v>1.7399999999999999E-2</c:v>
                </c:pt>
                <c:pt idx="43">
                  <c:v>1.7399999999999999E-2</c:v>
                </c:pt>
                <c:pt idx="44">
                  <c:v>1.72E-2</c:v>
                </c:pt>
                <c:pt idx="45">
                  <c:v>1.7299999999999996E-2</c:v>
                </c:pt>
                <c:pt idx="46">
                  <c:v>1.72E-2</c:v>
                </c:pt>
                <c:pt idx="47">
                  <c:v>1.72E-2</c:v>
                </c:pt>
                <c:pt idx="48">
                  <c:v>1.7299999999999996E-2</c:v>
                </c:pt>
                <c:pt idx="49">
                  <c:v>1.7100000000000001E-2</c:v>
                </c:pt>
                <c:pt idx="50">
                  <c:v>1.7000000000000001E-2</c:v>
                </c:pt>
                <c:pt idx="51">
                  <c:v>1.6899999999999998E-2</c:v>
                </c:pt>
                <c:pt idx="52">
                  <c:v>1.6899999999999998E-2</c:v>
                </c:pt>
                <c:pt idx="53">
                  <c:v>1.6899999999999998E-2</c:v>
                </c:pt>
                <c:pt idx="54">
                  <c:v>1.6799999999999999E-2</c:v>
                </c:pt>
                <c:pt idx="55">
                  <c:v>1.6500000000000091E-2</c:v>
                </c:pt>
                <c:pt idx="56">
                  <c:v>1.6500000000000091E-2</c:v>
                </c:pt>
                <c:pt idx="57">
                  <c:v>1.6500000000000091E-2</c:v>
                </c:pt>
                <c:pt idx="58">
                  <c:v>1.6500000000000091E-2</c:v>
                </c:pt>
                <c:pt idx="59">
                  <c:v>1.6400000000000001E-2</c:v>
                </c:pt>
                <c:pt idx="60">
                  <c:v>1.6400000000000001E-2</c:v>
                </c:pt>
                <c:pt idx="61">
                  <c:v>1.6500000000000091E-2</c:v>
                </c:pt>
                <c:pt idx="62">
                  <c:v>1.6600000000000097E-2</c:v>
                </c:pt>
                <c:pt idx="63">
                  <c:v>1.6299999999999999E-2</c:v>
                </c:pt>
                <c:pt idx="64">
                  <c:v>1.6100000000000041E-2</c:v>
                </c:pt>
                <c:pt idx="65">
                  <c:v>1.6100000000000041E-2</c:v>
                </c:pt>
                <c:pt idx="66">
                  <c:v>1.6199999999999999E-2</c:v>
                </c:pt>
                <c:pt idx="67">
                  <c:v>1.6299999999999999E-2</c:v>
                </c:pt>
                <c:pt idx="68">
                  <c:v>1.6400000000000001E-2</c:v>
                </c:pt>
                <c:pt idx="69">
                  <c:v>1.6500000000000091E-2</c:v>
                </c:pt>
                <c:pt idx="70">
                  <c:v>1.6899999999999998E-2</c:v>
                </c:pt>
                <c:pt idx="71">
                  <c:v>1.6899999999999998E-2</c:v>
                </c:pt>
                <c:pt idx="72">
                  <c:v>1.6799999999999999E-2</c:v>
                </c:pt>
                <c:pt idx="73">
                  <c:v>1.6500000000000091E-2</c:v>
                </c:pt>
                <c:pt idx="74">
                  <c:v>1.6500000000000091E-2</c:v>
                </c:pt>
                <c:pt idx="75">
                  <c:v>1.6500000000000091E-2</c:v>
                </c:pt>
                <c:pt idx="76">
                  <c:v>1.6500000000000091E-2</c:v>
                </c:pt>
                <c:pt idx="77">
                  <c:v>1.7100000000000001E-2</c:v>
                </c:pt>
                <c:pt idx="78">
                  <c:v>1.6899999999999998E-2</c:v>
                </c:pt>
                <c:pt idx="79">
                  <c:v>1.6799999999999999E-2</c:v>
                </c:pt>
                <c:pt idx="80">
                  <c:v>1.6600000000000097E-2</c:v>
                </c:pt>
                <c:pt idx="81">
                  <c:v>1.6899999999999998E-2</c:v>
                </c:pt>
                <c:pt idx="82">
                  <c:v>1.7000000000000001E-2</c:v>
                </c:pt>
                <c:pt idx="83">
                  <c:v>1.72E-2</c:v>
                </c:pt>
                <c:pt idx="84">
                  <c:v>1.7000000000000001E-2</c:v>
                </c:pt>
                <c:pt idx="85">
                  <c:v>1.7500000000000005E-2</c:v>
                </c:pt>
                <c:pt idx="86">
                  <c:v>1.7600000000000001E-2</c:v>
                </c:pt>
                <c:pt idx="87">
                  <c:v>1.77E-2</c:v>
                </c:pt>
                <c:pt idx="88">
                  <c:v>1.7999999999999999E-2</c:v>
                </c:pt>
                <c:pt idx="89">
                  <c:v>1.8700000000000095E-2</c:v>
                </c:pt>
                <c:pt idx="90">
                  <c:v>1.9199999999999998E-2</c:v>
                </c:pt>
                <c:pt idx="91">
                  <c:v>1.9699999999999999E-2</c:v>
                </c:pt>
                <c:pt idx="92">
                  <c:v>1.9900000000000126E-2</c:v>
                </c:pt>
                <c:pt idx="93">
                  <c:v>2.1399999999999999E-2</c:v>
                </c:pt>
                <c:pt idx="94">
                  <c:v>2.2300000000000011E-2</c:v>
                </c:pt>
                <c:pt idx="95">
                  <c:v>2.3099999999999999E-2</c:v>
                </c:pt>
                <c:pt idx="96">
                  <c:v>3.0100000000000002E-2</c:v>
                </c:pt>
                <c:pt idx="97">
                  <c:v>3.15E-2</c:v>
                </c:pt>
              </c:numCache>
            </c:numRef>
          </c:val>
        </c:ser>
        <c:gapWidth val="0"/>
        <c:axId val="92115328"/>
        <c:axId val="92116864"/>
      </c:barChart>
      <c:lineChart>
        <c:grouping val="standard"/>
        <c:ser>
          <c:idx val="1"/>
          <c:order val="1"/>
          <c:tx>
            <c:strRef>
              <c:f>Sheet1!#REF!</c:f>
              <c:strCache>
                <c:ptCount val="1"/>
                <c:pt idx="0">
                  <c:v>#REF!</c:v>
                </c:pt>
              </c:strCache>
            </c:strRef>
          </c:tx>
          <c:spPr>
            <a:ln w="35219">
              <a:solidFill>
                <a:srgbClr val="0070C0"/>
              </a:solidFill>
              <a:prstDash val="solid"/>
            </a:ln>
          </c:spPr>
          <c:marker>
            <c:symbol val="none"/>
          </c:marker>
          <c:cat>
            <c:numRef>
              <c:f>Sheet1!$B$1:$CU$1</c:f>
              <c:numCache>
                <c:formatCode>General</c:formatCode>
                <c:ptCount val="98"/>
                <c:pt idx="8">
                  <c:v>10</c:v>
                </c:pt>
                <c:pt idx="18">
                  <c:v>20</c:v>
                </c:pt>
                <c:pt idx="28">
                  <c:v>30</c:v>
                </c:pt>
                <c:pt idx="38">
                  <c:v>40</c:v>
                </c:pt>
                <c:pt idx="48">
                  <c:v>50</c:v>
                </c:pt>
                <c:pt idx="58">
                  <c:v>60</c:v>
                </c:pt>
                <c:pt idx="68">
                  <c:v>70</c:v>
                </c:pt>
                <c:pt idx="78">
                  <c:v>80</c:v>
                </c:pt>
                <c:pt idx="88">
                  <c:v>90</c:v>
                </c:pt>
              </c:numCache>
            </c:numRef>
          </c:cat>
          <c:val>
            <c:numRef>
              <c:f>Sheet1!#REF!</c:f>
              <c:numCache>
                <c:formatCode>General</c:formatCode>
                <c:ptCount val="1"/>
                <c:pt idx="0">
                  <c:v>1</c:v>
                </c:pt>
              </c:numCache>
            </c:numRef>
          </c:val>
        </c:ser>
        <c:marker val="1"/>
        <c:axId val="92115328"/>
        <c:axId val="92116864"/>
      </c:lineChart>
      <c:catAx>
        <c:axId val="92115328"/>
        <c:scaling>
          <c:orientation val="minMax"/>
        </c:scaling>
        <c:axPos val="b"/>
        <c:numFmt formatCode="General" sourceLinked="1"/>
        <c:tickLblPos val="nextTo"/>
        <c:spPr>
          <a:ln w="17610">
            <a:solidFill>
              <a:srgbClr val="000000"/>
            </a:solidFill>
            <a:prstDash val="solid"/>
          </a:ln>
        </c:spPr>
        <c:txPr>
          <a:bodyPr rot="0" vert="horz"/>
          <a:lstStyle/>
          <a:p>
            <a:pPr>
              <a:defRPr lang="en-GB" sz="1387" b="1" i="0" u="none" strike="noStrike" baseline="0">
                <a:solidFill>
                  <a:schemeClr val="tx1"/>
                </a:solidFill>
                <a:latin typeface="Arial"/>
                <a:ea typeface="Arial"/>
                <a:cs typeface="Arial"/>
              </a:defRPr>
            </a:pPr>
            <a:endParaRPr lang="en-US"/>
          </a:p>
        </c:txPr>
        <c:crossAx val="92116864"/>
        <c:crossesAt val="0"/>
        <c:auto val="1"/>
        <c:lblAlgn val="ctr"/>
        <c:lblOffset val="100"/>
        <c:tickLblSkip val="1"/>
        <c:tickMarkSkip val="1"/>
      </c:catAx>
      <c:valAx>
        <c:axId val="92116864"/>
        <c:scaling>
          <c:orientation val="minMax"/>
          <c:max val="4.0000000000000022E-2"/>
          <c:min val="-2.0000000000000011E-2"/>
        </c:scaling>
        <c:axPos val="l"/>
        <c:title>
          <c:tx>
            <c:rich>
              <a:bodyPr/>
              <a:lstStyle/>
              <a:p>
                <a:pPr>
                  <a:defRPr lang="en-GB" sz="1525" b="1" i="0" u="none" strike="noStrike" baseline="0">
                    <a:solidFill>
                      <a:schemeClr val="tx1"/>
                    </a:solidFill>
                    <a:latin typeface="Arial"/>
                    <a:ea typeface="Arial"/>
                    <a:cs typeface="Arial"/>
                  </a:defRPr>
                </a:pPr>
                <a:r>
                  <a:rPr lang="en-GB" dirty="0">
                    <a:solidFill>
                      <a:schemeClr val="tx1"/>
                    </a:solidFill>
                  </a:rPr>
                  <a:t>Average annual income gain (%)</a:t>
                </a:r>
              </a:p>
            </c:rich>
          </c:tx>
          <c:layout>
            <c:manualLayout>
              <c:xMode val="edge"/>
              <c:yMode val="edge"/>
              <c:x val="1.8382352941176471E-2"/>
              <c:y val="0.12662337662337617"/>
            </c:manualLayout>
          </c:layout>
          <c:spPr>
            <a:noFill/>
            <a:ln w="35219">
              <a:noFill/>
            </a:ln>
          </c:spPr>
        </c:title>
        <c:numFmt formatCode="0%" sourceLinked="0"/>
        <c:tickLblPos val="nextTo"/>
        <c:spPr>
          <a:ln w="17610">
            <a:solidFill>
              <a:srgbClr val="000000"/>
            </a:solidFill>
            <a:prstDash val="solid"/>
          </a:ln>
        </c:spPr>
        <c:txPr>
          <a:bodyPr rot="0" vert="horz"/>
          <a:lstStyle/>
          <a:p>
            <a:pPr>
              <a:defRPr lang="en-GB" sz="1525" b="1" i="0" u="none" strike="noStrike" baseline="0">
                <a:solidFill>
                  <a:schemeClr val="tx1"/>
                </a:solidFill>
                <a:latin typeface="Arial"/>
                <a:ea typeface="Arial"/>
                <a:cs typeface="Arial"/>
              </a:defRPr>
            </a:pPr>
            <a:endParaRPr lang="en-US"/>
          </a:p>
        </c:txPr>
        <c:crossAx val="92115328"/>
        <c:crosses val="autoZero"/>
        <c:crossBetween val="between"/>
        <c:majorUnit val="1.0000000000000005E-2"/>
        <c:minorUnit val="2.0000000000000052E-3"/>
      </c:valAx>
      <c:spPr>
        <a:noFill/>
        <a:ln w="35219">
          <a:noFill/>
        </a:ln>
      </c:spPr>
    </c:plotArea>
    <c:plotVisOnly val="1"/>
    <c:dispBlanksAs val="gap"/>
  </c:chart>
  <c:spPr>
    <a:noFill/>
    <a:ln>
      <a:noFill/>
    </a:ln>
  </c:spPr>
  <c:txPr>
    <a:bodyPr/>
    <a:lstStyle/>
    <a:p>
      <a:pPr>
        <a:defRPr sz="1664" b="1" i="0" u="none" strike="noStrike" baseline="0">
          <a:solidFill>
            <a:srgbClr val="000000"/>
          </a:solidFill>
          <a:latin typeface="Arial"/>
          <a:ea typeface="Arial"/>
          <a:cs typeface="Arial"/>
        </a:defRPr>
      </a:pPr>
      <a:endParaRPr lang="en-US"/>
    </a:p>
  </c:txPr>
  <c:externalData r:id="rId1"/>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GB"/>
  <c:chart>
    <c:autoTitleDeleted val="1"/>
    <c:plotArea>
      <c:layout>
        <c:manualLayout>
          <c:layoutTarget val="inner"/>
          <c:xMode val="edge"/>
          <c:yMode val="edge"/>
          <c:x val="0.14338235294117646"/>
          <c:y val="7.7922077922077934E-2"/>
          <c:w val="0.8400735294117645"/>
          <c:h val="0.84415584415584888"/>
        </c:manualLayout>
      </c:layout>
      <c:barChart>
        <c:barDir val="col"/>
        <c:grouping val="clustered"/>
        <c:ser>
          <c:idx val="0"/>
          <c:order val="0"/>
          <c:tx>
            <c:strRef>
              <c:f>Sheet1!$A$2</c:f>
              <c:strCache>
                <c:ptCount val="1"/>
                <c:pt idx="0">
                  <c:v>Blair (1996/96 - 2004/05)</c:v>
                </c:pt>
              </c:strCache>
            </c:strRef>
          </c:tx>
          <c:spPr>
            <a:solidFill>
              <a:srgbClr val="FFFFFF"/>
            </a:solidFill>
            <a:ln w="17610">
              <a:solidFill>
                <a:srgbClr val="000000"/>
              </a:solidFill>
              <a:prstDash val="solid"/>
            </a:ln>
          </c:spPr>
          <c:dPt>
            <c:idx val="0"/>
            <c:spPr>
              <a:solidFill>
                <a:srgbClr val="808080"/>
              </a:solidFill>
              <a:ln w="17610">
                <a:solidFill>
                  <a:srgbClr val="000000"/>
                </a:solidFill>
                <a:prstDash val="solid"/>
              </a:ln>
            </c:spPr>
          </c:dPt>
          <c:dPt>
            <c:idx val="1"/>
            <c:spPr>
              <a:solidFill>
                <a:srgbClr val="808080"/>
              </a:solidFill>
              <a:ln w="17610">
                <a:solidFill>
                  <a:srgbClr val="000000"/>
                </a:solidFill>
                <a:prstDash val="solid"/>
              </a:ln>
            </c:spPr>
          </c:dPt>
          <c:dPt>
            <c:idx val="2"/>
            <c:spPr>
              <a:solidFill>
                <a:srgbClr val="808080"/>
              </a:solidFill>
              <a:ln w="17610">
                <a:solidFill>
                  <a:srgbClr val="000000"/>
                </a:solidFill>
                <a:prstDash val="solid"/>
              </a:ln>
            </c:spPr>
          </c:dPt>
          <c:dPt>
            <c:idx val="3"/>
            <c:spPr>
              <a:solidFill>
                <a:srgbClr val="808080"/>
              </a:solidFill>
              <a:ln w="17610">
                <a:solidFill>
                  <a:srgbClr val="000000"/>
                </a:solidFill>
                <a:prstDash val="solid"/>
              </a:ln>
            </c:spPr>
          </c:dPt>
          <c:dPt>
            <c:idx val="4"/>
            <c:spPr>
              <a:solidFill>
                <a:srgbClr val="808080"/>
              </a:solidFill>
              <a:ln w="17610">
                <a:solidFill>
                  <a:srgbClr val="000000"/>
                </a:solidFill>
                <a:prstDash val="solid"/>
              </a:ln>
            </c:spPr>
          </c:dPt>
          <c:dPt>
            <c:idx val="5"/>
            <c:spPr>
              <a:solidFill>
                <a:srgbClr val="808080"/>
              </a:solidFill>
              <a:ln w="17610">
                <a:solidFill>
                  <a:srgbClr val="000000"/>
                </a:solidFill>
                <a:prstDash val="solid"/>
              </a:ln>
            </c:spPr>
          </c:dPt>
          <c:dPt>
            <c:idx val="6"/>
            <c:spPr>
              <a:solidFill>
                <a:srgbClr val="808080"/>
              </a:solidFill>
              <a:ln w="17610">
                <a:solidFill>
                  <a:srgbClr val="000000"/>
                </a:solidFill>
                <a:prstDash val="solid"/>
              </a:ln>
            </c:spPr>
          </c:dPt>
          <c:dPt>
            <c:idx val="7"/>
            <c:spPr>
              <a:solidFill>
                <a:srgbClr val="808080"/>
              </a:solidFill>
              <a:ln w="17610">
                <a:solidFill>
                  <a:srgbClr val="000000"/>
                </a:solidFill>
                <a:prstDash val="solid"/>
              </a:ln>
            </c:spPr>
          </c:dPt>
          <c:dPt>
            <c:idx val="8"/>
            <c:spPr>
              <a:solidFill>
                <a:srgbClr val="808080"/>
              </a:solidFill>
              <a:ln w="17610">
                <a:solidFill>
                  <a:srgbClr val="000000"/>
                </a:solidFill>
                <a:prstDash val="solid"/>
              </a:ln>
            </c:spPr>
          </c:dPt>
          <c:dPt>
            <c:idx val="9"/>
            <c:spPr>
              <a:solidFill>
                <a:srgbClr val="FFFF00"/>
              </a:solidFill>
              <a:ln w="17610">
                <a:solidFill>
                  <a:srgbClr val="000000"/>
                </a:solidFill>
                <a:prstDash val="solid"/>
              </a:ln>
            </c:spPr>
          </c:dPt>
          <c:dPt>
            <c:idx val="10"/>
            <c:spPr>
              <a:solidFill>
                <a:srgbClr val="FFFF00"/>
              </a:solidFill>
              <a:ln w="17610">
                <a:solidFill>
                  <a:srgbClr val="000000"/>
                </a:solidFill>
                <a:prstDash val="solid"/>
              </a:ln>
            </c:spPr>
          </c:dPt>
          <c:dPt>
            <c:idx val="11"/>
            <c:spPr>
              <a:solidFill>
                <a:srgbClr val="FFFF00"/>
              </a:solidFill>
              <a:ln w="17610">
                <a:solidFill>
                  <a:srgbClr val="000000"/>
                </a:solidFill>
                <a:prstDash val="solid"/>
              </a:ln>
            </c:spPr>
          </c:dPt>
          <c:dPt>
            <c:idx val="12"/>
            <c:spPr>
              <a:solidFill>
                <a:srgbClr val="FFFF00"/>
              </a:solidFill>
              <a:ln w="17610">
                <a:solidFill>
                  <a:srgbClr val="000000"/>
                </a:solidFill>
                <a:prstDash val="solid"/>
              </a:ln>
            </c:spPr>
          </c:dPt>
          <c:dPt>
            <c:idx val="13"/>
            <c:spPr>
              <a:solidFill>
                <a:srgbClr val="FFFF00"/>
              </a:solidFill>
              <a:ln w="17610">
                <a:solidFill>
                  <a:srgbClr val="000000"/>
                </a:solidFill>
                <a:prstDash val="solid"/>
              </a:ln>
            </c:spPr>
          </c:dPt>
          <c:dPt>
            <c:idx val="14"/>
            <c:spPr>
              <a:solidFill>
                <a:srgbClr val="FFFF00"/>
              </a:solidFill>
              <a:ln w="17610">
                <a:solidFill>
                  <a:srgbClr val="000000"/>
                </a:solidFill>
                <a:prstDash val="solid"/>
              </a:ln>
            </c:spPr>
          </c:dPt>
          <c:dPt>
            <c:idx val="15"/>
            <c:spPr>
              <a:solidFill>
                <a:srgbClr val="FFFF00"/>
              </a:solidFill>
              <a:ln w="17610">
                <a:solidFill>
                  <a:srgbClr val="000000"/>
                </a:solidFill>
                <a:prstDash val="solid"/>
              </a:ln>
            </c:spPr>
          </c:dPt>
          <c:dPt>
            <c:idx val="16"/>
            <c:spPr>
              <a:solidFill>
                <a:srgbClr val="FFFF00"/>
              </a:solidFill>
              <a:ln w="17610">
                <a:solidFill>
                  <a:srgbClr val="000000"/>
                </a:solidFill>
                <a:prstDash val="solid"/>
              </a:ln>
            </c:spPr>
          </c:dPt>
          <c:dPt>
            <c:idx val="17"/>
            <c:spPr>
              <a:solidFill>
                <a:srgbClr val="FFFF00"/>
              </a:solidFill>
              <a:ln w="17610">
                <a:solidFill>
                  <a:srgbClr val="000000"/>
                </a:solidFill>
                <a:prstDash val="solid"/>
              </a:ln>
            </c:spPr>
          </c:dPt>
          <c:dPt>
            <c:idx val="18"/>
            <c:spPr>
              <a:solidFill>
                <a:srgbClr val="FFFF00"/>
              </a:solidFill>
              <a:ln w="17610">
                <a:solidFill>
                  <a:srgbClr val="000000"/>
                </a:solidFill>
                <a:prstDash val="solid"/>
              </a:ln>
            </c:spPr>
          </c:dPt>
          <c:dPt>
            <c:idx val="19"/>
            <c:spPr>
              <a:solidFill>
                <a:srgbClr val="808080"/>
              </a:solidFill>
              <a:ln w="17610">
                <a:solidFill>
                  <a:srgbClr val="000000"/>
                </a:solidFill>
                <a:prstDash val="solid"/>
              </a:ln>
            </c:spPr>
          </c:dPt>
          <c:dPt>
            <c:idx val="20"/>
            <c:spPr>
              <a:solidFill>
                <a:srgbClr val="808080"/>
              </a:solidFill>
              <a:ln w="17610">
                <a:solidFill>
                  <a:srgbClr val="000000"/>
                </a:solidFill>
                <a:prstDash val="solid"/>
              </a:ln>
            </c:spPr>
          </c:dPt>
          <c:dPt>
            <c:idx val="21"/>
            <c:spPr>
              <a:solidFill>
                <a:srgbClr val="808080"/>
              </a:solidFill>
              <a:ln w="17610">
                <a:solidFill>
                  <a:srgbClr val="000000"/>
                </a:solidFill>
                <a:prstDash val="solid"/>
              </a:ln>
            </c:spPr>
          </c:dPt>
          <c:dPt>
            <c:idx val="22"/>
            <c:spPr>
              <a:solidFill>
                <a:srgbClr val="808080"/>
              </a:solidFill>
              <a:ln w="17610">
                <a:solidFill>
                  <a:srgbClr val="000000"/>
                </a:solidFill>
                <a:prstDash val="solid"/>
              </a:ln>
            </c:spPr>
          </c:dPt>
          <c:dPt>
            <c:idx val="23"/>
            <c:spPr>
              <a:solidFill>
                <a:srgbClr val="808080"/>
              </a:solidFill>
              <a:ln w="17610">
                <a:solidFill>
                  <a:srgbClr val="000000"/>
                </a:solidFill>
                <a:prstDash val="solid"/>
              </a:ln>
            </c:spPr>
          </c:dPt>
          <c:dPt>
            <c:idx val="24"/>
            <c:spPr>
              <a:solidFill>
                <a:srgbClr val="808080"/>
              </a:solidFill>
              <a:ln w="17610">
                <a:solidFill>
                  <a:srgbClr val="000000"/>
                </a:solidFill>
                <a:prstDash val="solid"/>
              </a:ln>
            </c:spPr>
          </c:dPt>
          <c:dPt>
            <c:idx val="25"/>
            <c:spPr>
              <a:solidFill>
                <a:srgbClr val="808080"/>
              </a:solidFill>
              <a:ln w="17610">
                <a:solidFill>
                  <a:srgbClr val="000000"/>
                </a:solidFill>
                <a:prstDash val="solid"/>
              </a:ln>
            </c:spPr>
          </c:dPt>
          <c:dPt>
            <c:idx val="26"/>
            <c:spPr>
              <a:solidFill>
                <a:srgbClr val="808080"/>
              </a:solidFill>
              <a:ln w="17610">
                <a:solidFill>
                  <a:srgbClr val="000000"/>
                </a:solidFill>
                <a:prstDash val="solid"/>
              </a:ln>
            </c:spPr>
          </c:dPt>
          <c:dPt>
            <c:idx val="27"/>
            <c:spPr>
              <a:solidFill>
                <a:srgbClr val="808080"/>
              </a:solidFill>
              <a:ln w="17610">
                <a:solidFill>
                  <a:srgbClr val="000000"/>
                </a:solidFill>
                <a:prstDash val="solid"/>
              </a:ln>
            </c:spPr>
          </c:dPt>
          <c:dPt>
            <c:idx val="28"/>
            <c:spPr>
              <a:solidFill>
                <a:srgbClr val="808080"/>
              </a:solidFill>
              <a:ln w="17610">
                <a:solidFill>
                  <a:srgbClr val="000000"/>
                </a:solidFill>
                <a:prstDash val="solid"/>
              </a:ln>
            </c:spPr>
          </c:dPt>
          <c:dPt>
            <c:idx val="29"/>
            <c:spPr>
              <a:solidFill>
                <a:srgbClr val="FFFF00"/>
              </a:solidFill>
              <a:ln w="17610">
                <a:solidFill>
                  <a:srgbClr val="000000"/>
                </a:solidFill>
                <a:prstDash val="solid"/>
              </a:ln>
            </c:spPr>
          </c:dPt>
          <c:dPt>
            <c:idx val="30"/>
            <c:spPr>
              <a:solidFill>
                <a:srgbClr val="FFFF00"/>
              </a:solidFill>
              <a:ln w="17610">
                <a:solidFill>
                  <a:srgbClr val="000000"/>
                </a:solidFill>
                <a:prstDash val="solid"/>
              </a:ln>
            </c:spPr>
          </c:dPt>
          <c:dPt>
            <c:idx val="31"/>
            <c:spPr>
              <a:solidFill>
                <a:srgbClr val="FFFF00"/>
              </a:solidFill>
              <a:ln w="17610">
                <a:solidFill>
                  <a:srgbClr val="000000"/>
                </a:solidFill>
                <a:prstDash val="solid"/>
              </a:ln>
            </c:spPr>
          </c:dPt>
          <c:dPt>
            <c:idx val="32"/>
            <c:spPr>
              <a:solidFill>
                <a:srgbClr val="FFFF00"/>
              </a:solidFill>
              <a:ln w="17610">
                <a:solidFill>
                  <a:srgbClr val="000000"/>
                </a:solidFill>
                <a:prstDash val="solid"/>
              </a:ln>
            </c:spPr>
          </c:dPt>
          <c:dPt>
            <c:idx val="33"/>
            <c:spPr>
              <a:solidFill>
                <a:srgbClr val="FFFF00"/>
              </a:solidFill>
              <a:ln w="17610">
                <a:solidFill>
                  <a:srgbClr val="000000"/>
                </a:solidFill>
                <a:prstDash val="solid"/>
              </a:ln>
            </c:spPr>
          </c:dPt>
          <c:dPt>
            <c:idx val="34"/>
            <c:spPr>
              <a:solidFill>
                <a:srgbClr val="FFFF00"/>
              </a:solidFill>
              <a:ln w="17610">
                <a:solidFill>
                  <a:srgbClr val="000000"/>
                </a:solidFill>
                <a:prstDash val="solid"/>
              </a:ln>
            </c:spPr>
          </c:dPt>
          <c:dPt>
            <c:idx val="35"/>
            <c:spPr>
              <a:solidFill>
                <a:srgbClr val="FFFF00"/>
              </a:solidFill>
              <a:ln w="17610">
                <a:solidFill>
                  <a:srgbClr val="000000"/>
                </a:solidFill>
                <a:prstDash val="solid"/>
              </a:ln>
            </c:spPr>
          </c:dPt>
          <c:dPt>
            <c:idx val="36"/>
            <c:spPr>
              <a:solidFill>
                <a:srgbClr val="FFFF00"/>
              </a:solidFill>
              <a:ln w="17610">
                <a:solidFill>
                  <a:srgbClr val="000000"/>
                </a:solidFill>
                <a:prstDash val="solid"/>
              </a:ln>
            </c:spPr>
          </c:dPt>
          <c:dPt>
            <c:idx val="37"/>
            <c:spPr>
              <a:solidFill>
                <a:srgbClr val="FFFF00"/>
              </a:solidFill>
              <a:ln w="17610">
                <a:solidFill>
                  <a:srgbClr val="000000"/>
                </a:solidFill>
                <a:prstDash val="solid"/>
              </a:ln>
            </c:spPr>
          </c:dPt>
          <c:dPt>
            <c:idx val="38"/>
            <c:spPr>
              <a:solidFill>
                <a:srgbClr val="FFFF00"/>
              </a:solidFill>
              <a:ln w="17610">
                <a:solidFill>
                  <a:srgbClr val="000000"/>
                </a:solidFill>
                <a:prstDash val="solid"/>
              </a:ln>
            </c:spPr>
          </c:dPt>
          <c:dPt>
            <c:idx val="39"/>
            <c:spPr>
              <a:solidFill>
                <a:srgbClr val="808080"/>
              </a:solidFill>
              <a:ln w="17610">
                <a:solidFill>
                  <a:srgbClr val="000000"/>
                </a:solidFill>
                <a:prstDash val="solid"/>
              </a:ln>
            </c:spPr>
          </c:dPt>
          <c:dPt>
            <c:idx val="40"/>
            <c:spPr>
              <a:solidFill>
                <a:srgbClr val="808080"/>
              </a:solidFill>
              <a:ln w="17610">
                <a:solidFill>
                  <a:srgbClr val="000000"/>
                </a:solidFill>
                <a:prstDash val="solid"/>
              </a:ln>
            </c:spPr>
          </c:dPt>
          <c:dPt>
            <c:idx val="41"/>
            <c:spPr>
              <a:solidFill>
                <a:srgbClr val="808080"/>
              </a:solidFill>
              <a:ln w="17610">
                <a:solidFill>
                  <a:srgbClr val="000000"/>
                </a:solidFill>
                <a:prstDash val="solid"/>
              </a:ln>
            </c:spPr>
          </c:dPt>
          <c:dPt>
            <c:idx val="42"/>
            <c:spPr>
              <a:solidFill>
                <a:srgbClr val="808080"/>
              </a:solidFill>
              <a:ln w="17610">
                <a:solidFill>
                  <a:srgbClr val="000000"/>
                </a:solidFill>
                <a:prstDash val="solid"/>
              </a:ln>
            </c:spPr>
          </c:dPt>
          <c:dPt>
            <c:idx val="43"/>
            <c:spPr>
              <a:solidFill>
                <a:srgbClr val="808080"/>
              </a:solidFill>
              <a:ln w="17610">
                <a:solidFill>
                  <a:srgbClr val="000000"/>
                </a:solidFill>
                <a:prstDash val="solid"/>
              </a:ln>
            </c:spPr>
          </c:dPt>
          <c:dPt>
            <c:idx val="44"/>
            <c:spPr>
              <a:solidFill>
                <a:srgbClr val="808080"/>
              </a:solidFill>
              <a:ln w="17610">
                <a:solidFill>
                  <a:srgbClr val="000000"/>
                </a:solidFill>
                <a:prstDash val="solid"/>
              </a:ln>
            </c:spPr>
          </c:dPt>
          <c:dPt>
            <c:idx val="45"/>
            <c:spPr>
              <a:solidFill>
                <a:srgbClr val="808080"/>
              </a:solidFill>
              <a:ln w="17610">
                <a:solidFill>
                  <a:srgbClr val="000000"/>
                </a:solidFill>
                <a:prstDash val="solid"/>
              </a:ln>
            </c:spPr>
          </c:dPt>
          <c:dPt>
            <c:idx val="46"/>
            <c:spPr>
              <a:solidFill>
                <a:srgbClr val="808080"/>
              </a:solidFill>
              <a:ln w="17610">
                <a:solidFill>
                  <a:srgbClr val="000000"/>
                </a:solidFill>
                <a:prstDash val="solid"/>
              </a:ln>
            </c:spPr>
          </c:dPt>
          <c:dPt>
            <c:idx val="47"/>
            <c:spPr>
              <a:solidFill>
                <a:srgbClr val="808080"/>
              </a:solidFill>
              <a:ln w="17610">
                <a:solidFill>
                  <a:srgbClr val="000000"/>
                </a:solidFill>
                <a:prstDash val="solid"/>
              </a:ln>
            </c:spPr>
          </c:dPt>
          <c:dPt>
            <c:idx val="48"/>
            <c:spPr>
              <a:solidFill>
                <a:srgbClr val="808080"/>
              </a:solidFill>
              <a:ln w="17610">
                <a:solidFill>
                  <a:srgbClr val="000000"/>
                </a:solidFill>
                <a:prstDash val="solid"/>
              </a:ln>
            </c:spPr>
          </c:dPt>
          <c:dPt>
            <c:idx val="49"/>
            <c:spPr>
              <a:solidFill>
                <a:srgbClr val="FFFF00"/>
              </a:solidFill>
              <a:ln w="17610">
                <a:solidFill>
                  <a:srgbClr val="000000"/>
                </a:solidFill>
                <a:prstDash val="solid"/>
              </a:ln>
            </c:spPr>
          </c:dPt>
          <c:dPt>
            <c:idx val="50"/>
            <c:spPr>
              <a:solidFill>
                <a:srgbClr val="FFFF00"/>
              </a:solidFill>
              <a:ln w="17610">
                <a:solidFill>
                  <a:srgbClr val="000000"/>
                </a:solidFill>
                <a:prstDash val="solid"/>
              </a:ln>
            </c:spPr>
          </c:dPt>
          <c:dPt>
            <c:idx val="51"/>
            <c:spPr>
              <a:solidFill>
                <a:srgbClr val="FFFF00"/>
              </a:solidFill>
              <a:ln w="17610">
                <a:solidFill>
                  <a:srgbClr val="000000"/>
                </a:solidFill>
                <a:prstDash val="solid"/>
              </a:ln>
            </c:spPr>
          </c:dPt>
          <c:dPt>
            <c:idx val="52"/>
            <c:spPr>
              <a:solidFill>
                <a:srgbClr val="FFFF00"/>
              </a:solidFill>
              <a:ln w="17610">
                <a:solidFill>
                  <a:srgbClr val="000000"/>
                </a:solidFill>
                <a:prstDash val="solid"/>
              </a:ln>
            </c:spPr>
          </c:dPt>
          <c:dPt>
            <c:idx val="53"/>
            <c:spPr>
              <a:solidFill>
                <a:srgbClr val="FFFF00"/>
              </a:solidFill>
              <a:ln w="17610">
                <a:solidFill>
                  <a:srgbClr val="000000"/>
                </a:solidFill>
                <a:prstDash val="solid"/>
              </a:ln>
            </c:spPr>
          </c:dPt>
          <c:dPt>
            <c:idx val="54"/>
            <c:spPr>
              <a:solidFill>
                <a:srgbClr val="FFFF00"/>
              </a:solidFill>
              <a:ln w="17610">
                <a:solidFill>
                  <a:srgbClr val="000000"/>
                </a:solidFill>
                <a:prstDash val="solid"/>
              </a:ln>
            </c:spPr>
          </c:dPt>
          <c:dPt>
            <c:idx val="55"/>
            <c:spPr>
              <a:solidFill>
                <a:srgbClr val="FFFF00"/>
              </a:solidFill>
              <a:ln w="17610">
                <a:solidFill>
                  <a:srgbClr val="000000"/>
                </a:solidFill>
                <a:prstDash val="solid"/>
              </a:ln>
            </c:spPr>
          </c:dPt>
          <c:dPt>
            <c:idx val="56"/>
            <c:spPr>
              <a:solidFill>
                <a:srgbClr val="FFFF00"/>
              </a:solidFill>
              <a:ln w="17610">
                <a:solidFill>
                  <a:srgbClr val="000000"/>
                </a:solidFill>
                <a:prstDash val="solid"/>
              </a:ln>
            </c:spPr>
          </c:dPt>
          <c:dPt>
            <c:idx val="57"/>
            <c:spPr>
              <a:solidFill>
                <a:srgbClr val="FFFF00"/>
              </a:solidFill>
              <a:ln w="17610">
                <a:solidFill>
                  <a:srgbClr val="000000"/>
                </a:solidFill>
                <a:prstDash val="solid"/>
              </a:ln>
            </c:spPr>
          </c:dPt>
          <c:dPt>
            <c:idx val="58"/>
            <c:spPr>
              <a:solidFill>
                <a:srgbClr val="FFFF00"/>
              </a:solidFill>
              <a:ln w="17610">
                <a:solidFill>
                  <a:srgbClr val="000000"/>
                </a:solidFill>
                <a:prstDash val="solid"/>
              </a:ln>
            </c:spPr>
          </c:dPt>
          <c:dPt>
            <c:idx val="59"/>
            <c:spPr>
              <a:solidFill>
                <a:srgbClr val="808080"/>
              </a:solidFill>
              <a:ln w="17610">
                <a:solidFill>
                  <a:srgbClr val="000000"/>
                </a:solidFill>
                <a:prstDash val="solid"/>
              </a:ln>
            </c:spPr>
          </c:dPt>
          <c:dPt>
            <c:idx val="60"/>
            <c:spPr>
              <a:solidFill>
                <a:srgbClr val="808080"/>
              </a:solidFill>
              <a:ln w="17610">
                <a:solidFill>
                  <a:srgbClr val="000000"/>
                </a:solidFill>
                <a:prstDash val="solid"/>
              </a:ln>
            </c:spPr>
          </c:dPt>
          <c:dPt>
            <c:idx val="61"/>
            <c:spPr>
              <a:solidFill>
                <a:srgbClr val="808080"/>
              </a:solidFill>
              <a:ln w="17610">
                <a:solidFill>
                  <a:srgbClr val="000000"/>
                </a:solidFill>
                <a:prstDash val="solid"/>
              </a:ln>
            </c:spPr>
          </c:dPt>
          <c:dPt>
            <c:idx val="62"/>
            <c:spPr>
              <a:solidFill>
                <a:srgbClr val="808080"/>
              </a:solidFill>
              <a:ln w="17610">
                <a:solidFill>
                  <a:srgbClr val="000000"/>
                </a:solidFill>
                <a:prstDash val="solid"/>
              </a:ln>
            </c:spPr>
          </c:dPt>
          <c:dPt>
            <c:idx val="63"/>
            <c:spPr>
              <a:solidFill>
                <a:srgbClr val="808080"/>
              </a:solidFill>
              <a:ln w="17610">
                <a:solidFill>
                  <a:srgbClr val="000000"/>
                </a:solidFill>
                <a:prstDash val="solid"/>
              </a:ln>
            </c:spPr>
          </c:dPt>
          <c:dPt>
            <c:idx val="64"/>
            <c:spPr>
              <a:solidFill>
                <a:srgbClr val="808080"/>
              </a:solidFill>
              <a:ln w="17610">
                <a:solidFill>
                  <a:srgbClr val="000000"/>
                </a:solidFill>
                <a:prstDash val="solid"/>
              </a:ln>
            </c:spPr>
          </c:dPt>
          <c:dPt>
            <c:idx val="65"/>
            <c:spPr>
              <a:solidFill>
                <a:srgbClr val="808080"/>
              </a:solidFill>
              <a:ln w="17610">
                <a:solidFill>
                  <a:srgbClr val="000000"/>
                </a:solidFill>
                <a:prstDash val="solid"/>
              </a:ln>
            </c:spPr>
          </c:dPt>
          <c:dPt>
            <c:idx val="66"/>
            <c:spPr>
              <a:solidFill>
                <a:srgbClr val="808080"/>
              </a:solidFill>
              <a:ln w="17610">
                <a:solidFill>
                  <a:srgbClr val="000000"/>
                </a:solidFill>
                <a:prstDash val="solid"/>
              </a:ln>
            </c:spPr>
          </c:dPt>
          <c:dPt>
            <c:idx val="67"/>
            <c:spPr>
              <a:solidFill>
                <a:srgbClr val="808080"/>
              </a:solidFill>
              <a:ln w="17610">
                <a:solidFill>
                  <a:srgbClr val="000000"/>
                </a:solidFill>
                <a:prstDash val="solid"/>
              </a:ln>
            </c:spPr>
          </c:dPt>
          <c:dPt>
            <c:idx val="68"/>
            <c:spPr>
              <a:solidFill>
                <a:srgbClr val="808080"/>
              </a:solidFill>
              <a:ln w="17610">
                <a:solidFill>
                  <a:srgbClr val="000000"/>
                </a:solidFill>
                <a:prstDash val="solid"/>
              </a:ln>
            </c:spPr>
          </c:dPt>
          <c:dPt>
            <c:idx val="69"/>
            <c:spPr>
              <a:solidFill>
                <a:srgbClr val="FFFF00"/>
              </a:solidFill>
              <a:ln w="17610">
                <a:solidFill>
                  <a:srgbClr val="000000"/>
                </a:solidFill>
                <a:prstDash val="solid"/>
              </a:ln>
            </c:spPr>
          </c:dPt>
          <c:dPt>
            <c:idx val="70"/>
            <c:spPr>
              <a:solidFill>
                <a:srgbClr val="FFFF00"/>
              </a:solidFill>
              <a:ln w="17610">
                <a:solidFill>
                  <a:srgbClr val="000000"/>
                </a:solidFill>
                <a:prstDash val="solid"/>
              </a:ln>
            </c:spPr>
          </c:dPt>
          <c:dPt>
            <c:idx val="71"/>
            <c:spPr>
              <a:solidFill>
                <a:srgbClr val="FFFF00"/>
              </a:solidFill>
              <a:ln w="17610">
                <a:solidFill>
                  <a:srgbClr val="000000"/>
                </a:solidFill>
                <a:prstDash val="solid"/>
              </a:ln>
            </c:spPr>
          </c:dPt>
          <c:dPt>
            <c:idx val="72"/>
            <c:spPr>
              <a:solidFill>
                <a:srgbClr val="FFFF00"/>
              </a:solidFill>
              <a:ln w="17610">
                <a:solidFill>
                  <a:srgbClr val="000000"/>
                </a:solidFill>
                <a:prstDash val="solid"/>
              </a:ln>
            </c:spPr>
          </c:dPt>
          <c:dPt>
            <c:idx val="73"/>
            <c:spPr>
              <a:solidFill>
                <a:srgbClr val="FFFF00"/>
              </a:solidFill>
              <a:ln w="17610">
                <a:solidFill>
                  <a:srgbClr val="000000"/>
                </a:solidFill>
                <a:prstDash val="solid"/>
              </a:ln>
            </c:spPr>
          </c:dPt>
          <c:dPt>
            <c:idx val="74"/>
            <c:spPr>
              <a:solidFill>
                <a:srgbClr val="FFFF00"/>
              </a:solidFill>
              <a:ln w="17610">
                <a:solidFill>
                  <a:srgbClr val="000000"/>
                </a:solidFill>
                <a:prstDash val="solid"/>
              </a:ln>
            </c:spPr>
          </c:dPt>
          <c:dPt>
            <c:idx val="75"/>
            <c:spPr>
              <a:solidFill>
                <a:srgbClr val="FFFF00"/>
              </a:solidFill>
              <a:ln w="17610">
                <a:solidFill>
                  <a:srgbClr val="000000"/>
                </a:solidFill>
                <a:prstDash val="solid"/>
              </a:ln>
            </c:spPr>
          </c:dPt>
          <c:dPt>
            <c:idx val="76"/>
            <c:spPr>
              <a:solidFill>
                <a:srgbClr val="FFFF00"/>
              </a:solidFill>
              <a:ln w="17610">
                <a:solidFill>
                  <a:srgbClr val="000000"/>
                </a:solidFill>
                <a:prstDash val="solid"/>
              </a:ln>
            </c:spPr>
          </c:dPt>
          <c:dPt>
            <c:idx val="77"/>
            <c:spPr>
              <a:solidFill>
                <a:srgbClr val="FFFF00"/>
              </a:solidFill>
              <a:ln w="17610">
                <a:solidFill>
                  <a:srgbClr val="000000"/>
                </a:solidFill>
                <a:prstDash val="solid"/>
              </a:ln>
            </c:spPr>
          </c:dPt>
          <c:dPt>
            <c:idx val="78"/>
            <c:spPr>
              <a:solidFill>
                <a:srgbClr val="FFFF00"/>
              </a:solidFill>
              <a:ln w="17610">
                <a:solidFill>
                  <a:srgbClr val="000000"/>
                </a:solidFill>
                <a:prstDash val="solid"/>
              </a:ln>
            </c:spPr>
          </c:dPt>
          <c:dPt>
            <c:idx val="79"/>
            <c:spPr>
              <a:solidFill>
                <a:srgbClr val="808080"/>
              </a:solidFill>
              <a:ln w="17610">
                <a:solidFill>
                  <a:srgbClr val="000000"/>
                </a:solidFill>
                <a:prstDash val="solid"/>
              </a:ln>
            </c:spPr>
          </c:dPt>
          <c:dPt>
            <c:idx val="80"/>
            <c:spPr>
              <a:solidFill>
                <a:srgbClr val="808080"/>
              </a:solidFill>
              <a:ln w="17610">
                <a:solidFill>
                  <a:srgbClr val="000000"/>
                </a:solidFill>
                <a:prstDash val="solid"/>
              </a:ln>
            </c:spPr>
          </c:dPt>
          <c:dPt>
            <c:idx val="81"/>
            <c:spPr>
              <a:solidFill>
                <a:srgbClr val="808080"/>
              </a:solidFill>
              <a:ln w="17610">
                <a:solidFill>
                  <a:srgbClr val="000000"/>
                </a:solidFill>
                <a:prstDash val="solid"/>
              </a:ln>
            </c:spPr>
          </c:dPt>
          <c:dPt>
            <c:idx val="82"/>
            <c:spPr>
              <a:solidFill>
                <a:srgbClr val="808080"/>
              </a:solidFill>
              <a:ln w="17610">
                <a:solidFill>
                  <a:srgbClr val="000000"/>
                </a:solidFill>
                <a:prstDash val="solid"/>
              </a:ln>
            </c:spPr>
          </c:dPt>
          <c:dPt>
            <c:idx val="83"/>
            <c:spPr>
              <a:solidFill>
                <a:srgbClr val="808080"/>
              </a:solidFill>
              <a:ln w="17610">
                <a:solidFill>
                  <a:srgbClr val="000000"/>
                </a:solidFill>
                <a:prstDash val="solid"/>
              </a:ln>
            </c:spPr>
          </c:dPt>
          <c:dPt>
            <c:idx val="84"/>
            <c:spPr>
              <a:solidFill>
                <a:srgbClr val="808080"/>
              </a:solidFill>
              <a:ln w="17610">
                <a:solidFill>
                  <a:srgbClr val="000000"/>
                </a:solidFill>
                <a:prstDash val="solid"/>
              </a:ln>
            </c:spPr>
          </c:dPt>
          <c:dPt>
            <c:idx val="85"/>
            <c:spPr>
              <a:solidFill>
                <a:srgbClr val="808080"/>
              </a:solidFill>
              <a:ln w="17610">
                <a:solidFill>
                  <a:srgbClr val="000000"/>
                </a:solidFill>
                <a:prstDash val="solid"/>
              </a:ln>
            </c:spPr>
          </c:dPt>
          <c:dPt>
            <c:idx val="86"/>
            <c:spPr>
              <a:solidFill>
                <a:srgbClr val="808080"/>
              </a:solidFill>
              <a:ln w="17610">
                <a:solidFill>
                  <a:srgbClr val="000000"/>
                </a:solidFill>
                <a:prstDash val="solid"/>
              </a:ln>
            </c:spPr>
          </c:dPt>
          <c:dPt>
            <c:idx val="87"/>
            <c:spPr>
              <a:solidFill>
                <a:srgbClr val="808080"/>
              </a:solidFill>
              <a:ln w="17610">
                <a:solidFill>
                  <a:srgbClr val="000000"/>
                </a:solidFill>
                <a:prstDash val="solid"/>
              </a:ln>
            </c:spPr>
          </c:dPt>
          <c:dPt>
            <c:idx val="88"/>
            <c:spPr>
              <a:solidFill>
                <a:srgbClr val="808080"/>
              </a:solidFill>
              <a:ln w="17610">
                <a:solidFill>
                  <a:srgbClr val="000000"/>
                </a:solidFill>
                <a:prstDash val="solid"/>
              </a:ln>
            </c:spPr>
          </c:dPt>
          <c:dPt>
            <c:idx val="89"/>
            <c:spPr>
              <a:solidFill>
                <a:srgbClr val="FFFF00"/>
              </a:solidFill>
              <a:ln w="17610">
                <a:solidFill>
                  <a:srgbClr val="000000"/>
                </a:solidFill>
                <a:prstDash val="solid"/>
              </a:ln>
            </c:spPr>
          </c:dPt>
          <c:dPt>
            <c:idx val="90"/>
            <c:spPr>
              <a:solidFill>
                <a:srgbClr val="FFFF00"/>
              </a:solidFill>
              <a:ln w="17610">
                <a:solidFill>
                  <a:srgbClr val="000000"/>
                </a:solidFill>
                <a:prstDash val="solid"/>
              </a:ln>
            </c:spPr>
          </c:dPt>
          <c:dPt>
            <c:idx val="91"/>
            <c:spPr>
              <a:solidFill>
                <a:srgbClr val="FFFF00"/>
              </a:solidFill>
              <a:ln w="17610">
                <a:solidFill>
                  <a:srgbClr val="000000"/>
                </a:solidFill>
                <a:prstDash val="solid"/>
              </a:ln>
            </c:spPr>
          </c:dPt>
          <c:dPt>
            <c:idx val="92"/>
            <c:spPr>
              <a:solidFill>
                <a:srgbClr val="FFFF00"/>
              </a:solidFill>
              <a:ln w="17610">
                <a:solidFill>
                  <a:srgbClr val="000000"/>
                </a:solidFill>
                <a:prstDash val="solid"/>
              </a:ln>
            </c:spPr>
          </c:dPt>
          <c:dPt>
            <c:idx val="93"/>
            <c:spPr>
              <a:solidFill>
                <a:srgbClr val="FFFF00"/>
              </a:solidFill>
              <a:ln w="17610">
                <a:solidFill>
                  <a:srgbClr val="000000"/>
                </a:solidFill>
                <a:prstDash val="solid"/>
              </a:ln>
            </c:spPr>
          </c:dPt>
          <c:dPt>
            <c:idx val="94"/>
            <c:spPr>
              <a:solidFill>
                <a:srgbClr val="FFFF00"/>
              </a:solidFill>
              <a:ln w="17610">
                <a:solidFill>
                  <a:srgbClr val="000000"/>
                </a:solidFill>
                <a:prstDash val="solid"/>
              </a:ln>
            </c:spPr>
          </c:dPt>
          <c:dPt>
            <c:idx val="95"/>
            <c:spPr>
              <a:solidFill>
                <a:srgbClr val="FFFF00"/>
              </a:solidFill>
              <a:ln w="17610">
                <a:solidFill>
                  <a:srgbClr val="000000"/>
                </a:solidFill>
                <a:prstDash val="solid"/>
              </a:ln>
            </c:spPr>
          </c:dPt>
          <c:dPt>
            <c:idx val="96"/>
            <c:spPr>
              <a:solidFill>
                <a:srgbClr val="FFFF00"/>
              </a:solidFill>
              <a:ln w="17610">
                <a:solidFill>
                  <a:srgbClr val="000000"/>
                </a:solidFill>
                <a:prstDash val="solid"/>
              </a:ln>
            </c:spPr>
          </c:dPt>
          <c:dPt>
            <c:idx val="97"/>
            <c:spPr>
              <a:solidFill>
                <a:srgbClr val="FFFF00"/>
              </a:solidFill>
              <a:ln w="17610">
                <a:solidFill>
                  <a:srgbClr val="000000"/>
                </a:solidFill>
                <a:prstDash val="solid"/>
              </a:ln>
            </c:spPr>
          </c:dPt>
          <c:cat>
            <c:numRef>
              <c:f>Sheet1!$B$1:$CU$1</c:f>
              <c:numCache>
                <c:formatCode>General</c:formatCode>
                <c:ptCount val="98"/>
                <c:pt idx="8">
                  <c:v>10</c:v>
                </c:pt>
                <c:pt idx="18">
                  <c:v>20</c:v>
                </c:pt>
                <c:pt idx="28">
                  <c:v>30</c:v>
                </c:pt>
                <c:pt idx="38">
                  <c:v>40</c:v>
                </c:pt>
                <c:pt idx="48">
                  <c:v>50</c:v>
                </c:pt>
                <c:pt idx="58">
                  <c:v>60</c:v>
                </c:pt>
                <c:pt idx="68">
                  <c:v>70</c:v>
                </c:pt>
                <c:pt idx="78">
                  <c:v>80</c:v>
                </c:pt>
                <c:pt idx="88">
                  <c:v>90</c:v>
                </c:pt>
              </c:numCache>
            </c:numRef>
          </c:cat>
          <c:val>
            <c:numRef>
              <c:f>Sheet1!$B$2:$CU$2</c:f>
              <c:numCache>
                <c:formatCode>0.00%</c:formatCode>
                <c:ptCount val="98"/>
                <c:pt idx="0">
                  <c:v>-1.1299999999999998E-2</c:v>
                </c:pt>
                <c:pt idx="1">
                  <c:v>-2.5000000000000092E-3</c:v>
                </c:pt>
                <c:pt idx="2">
                  <c:v>3.100000000000019E-3</c:v>
                </c:pt>
                <c:pt idx="3">
                  <c:v>6.8000000000000282E-3</c:v>
                </c:pt>
                <c:pt idx="4">
                  <c:v>8.6000000000000208E-3</c:v>
                </c:pt>
                <c:pt idx="5">
                  <c:v>1.1900000000000095E-2</c:v>
                </c:pt>
                <c:pt idx="6">
                  <c:v>1.3599999999999998E-2</c:v>
                </c:pt>
                <c:pt idx="7">
                  <c:v>1.5500000000000069E-2</c:v>
                </c:pt>
                <c:pt idx="8">
                  <c:v>1.5800000000000043E-2</c:v>
                </c:pt>
                <c:pt idx="9">
                  <c:v>1.6299999999999999E-2</c:v>
                </c:pt>
                <c:pt idx="10">
                  <c:v>1.6799999999999999E-2</c:v>
                </c:pt>
                <c:pt idx="11">
                  <c:v>1.7000000000000001E-2</c:v>
                </c:pt>
                <c:pt idx="12">
                  <c:v>1.7600000000000001E-2</c:v>
                </c:pt>
                <c:pt idx="13">
                  <c:v>1.7899999999999999E-2</c:v>
                </c:pt>
                <c:pt idx="14">
                  <c:v>1.8200000000000063E-2</c:v>
                </c:pt>
                <c:pt idx="15">
                  <c:v>1.8800000000000098E-2</c:v>
                </c:pt>
                <c:pt idx="16">
                  <c:v>1.8599999999999998E-2</c:v>
                </c:pt>
                <c:pt idx="17">
                  <c:v>1.8900000000000101E-2</c:v>
                </c:pt>
                <c:pt idx="18">
                  <c:v>1.9099999999999999E-2</c:v>
                </c:pt>
                <c:pt idx="19">
                  <c:v>1.9599999999999999E-2</c:v>
                </c:pt>
                <c:pt idx="20">
                  <c:v>1.9900000000000133E-2</c:v>
                </c:pt>
                <c:pt idx="21">
                  <c:v>1.9900000000000133E-2</c:v>
                </c:pt>
                <c:pt idx="22">
                  <c:v>1.980000000000013E-2</c:v>
                </c:pt>
                <c:pt idx="23">
                  <c:v>1.980000000000013E-2</c:v>
                </c:pt>
                <c:pt idx="24">
                  <c:v>1.980000000000013E-2</c:v>
                </c:pt>
                <c:pt idx="25">
                  <c:v>1.9699999999999999E-2</c:v>
                </c:pt>
                <c:pt idx="26">
                  <c:v>1.9699999999999999E-2</c:v>
                </c:pt>
                <c:pt idx="27">
                  <c:v>1.980000000000013E-2</c:v>
                </c:pt>
                <c:pt idx="28">
                  <c:v>1.9599999999999999E-2</c:v>
                </c:pt>
                <c:pt idx="29">
                  <c:v>1.9699999999999999E-2</c:v>
                </c:pt>
                <c:pt idx="30">
                  <c:v>1.9599999999999999E-2</c:v>
                </c:pt>
                <c:pt idx="31">
                  <c:v>1.9199999999999998E-2</c:v>
                </c:pt>
                <c:pt idx="32">
                  <c:v>1.9199999999999998E-2</c:v>
                </c:pt>
                <c:pt idx="33">
                  <c:v>1.8900000000000101E-2</c:v>
                </c:pt>
                <c:pt idx="34">
                  <c:v>1.8499999999999999E-2</c:v>
                </c:pt>
                <c:pt idx="35">
                  <c:v>1.8400000000000041E-2</c:v>
                </c:pt>
                <c:pt idx="36">
                  <c:v>1.8400000000000041E-2</c:v>
                </c:pt>
                <c:pt idx="37">
                  <c:v>1.8200000000000063E-2</c:v>
                </c:pt>
                <c:pt idx="38">
                  <c:v>1.7899999999999999E-2</c:v>
                </c:pt>
                <c:pt idx="39">
                  <c:v>1.7600000000000001E-2</c:v>
                </c:pt>
                <c:pt idx="40">
                  <c:v>1.77E-2</c:v>
                </c:pt>
                <c:pt idx="41">
                  <c:v>1.7500000000000005E-2</c:v>
                </c:pt>
                <c:pt idx="42">
                  <c:v>1.7399999999999999E-2</c:v>
                </c:pt>
                <c:pt idx="43">
                  <c:v>1.7399999999999999E-2</c:v>
                </c:pt>
                <c:pt idx="44">
                  <c:v>1.72E-2</c:v>
                </c:pt>
                <c:pt idx="45">
                  <c:v>1.7299999999999996E-2</c:v>
                </c:pt>
                <c:pt idx="46">
                  <c:v>1.72E-2</c:v>
                </c:pt>
                <c:pt idx="47">
                  <c:v>1.72E-2</c:v>
                </c:pt>
                <c:pt idx="48">
                  <c:v>1.7299999999999996E-2</c:v>
                </c:pt>
                <c:pt idx="49">
                  <c:v>1.7100000000000001E-2</c:v>
                </c:pt>
                <c:pt idx="50">
                  <c:v>1.7000000000000001E-2</c:v>
                </c:pt>
                <c:pt idx="51">
                  <c:v>1.6899999999999998E-2</c:v>
                </c:pt>
                <c:pt idx="52">
                  <c:v>1.6899999999999998E-2</c:v>
                </c:pt>
                <c:pt idx="53">
                  <c:v>1.6899999999999998E-2</c:v>
                </c:pt>
                <c:pt idx="54">
                  <c:v>1.6799999999999999E-2</c:v>
                </c:pt>
                <c:pt idx="55">
                  <c:v>1.6500000000000098E-2</c:v>
                </c:pt>
                <c:pt idx="56">
                  <c:v>1.6500000000000098E-2</c:v>
                </c:pt>
                <c:pt idx="57">
                  <c:v>1.6500000000000098E-2</c:v>
                </c:pt>
                <c:pt idx="58">
                  <c:v>1.6500000000000098E-2</c:v>
                </c:pt>
                <c:pt idx="59">
                  <c:v>1.6400000000000001E-2</c:v>
                </c:pt>
                <c:pt idx="60">
                  <c:v>1.6400000000000001E-2</c:v>
                </c:pt>
                <c:pt idx="61">
                  <c:v>1.6500000000000098E-2</c:v>
                </c:pt>
                <c:pt idx="62">
                  <c:v>1.6600000000000104E-2</c:v>
                </c:pt>
                <c:pt idx="63">
                  <c:v>1.6299999999999999E-2</c:v>
                </c:pt>
                <c:pt idx="64">
                  <c:v>1.6100000000000041E-2</c:v>
                </c:pt>
                <c:pt idx="65">
                  <c:v>1.6100000000000041E-2</c:v>
                </c:pt>
                <c:pt idx="66">
                  <c:v>1.6199999999999999E-2</c:v>
                </c:pt>
                <c:pt idx="67">
                  <c:v>1.6299999999999999E-2</c:v>
                </c:pt>
                <c:pt idx="68">
                  <c:v>1.6400000000000001E-2</c:v>
                </c:pt>
                <c:pt idx="69">
                  <c:v>1.6500000000000098E-2</c:v>
                </c:pt>
                <c:pt idx="70">
                  <c:v>1.6899999999999998E-2</c:v>
                </c:pt>
                <c:pt idx="71">
                  <c:v>1.6899999999999998E-2</c:v>
                </c:pt>
                <c:pt idx="72">
                  <c:v>1.6799999999999999E-2</c:v>
                </c:pt>
                <c:pt idx="73">
                  <c:v>1.6500000000000098E-2</c:v>
                </c:pt>
                <c:pt idx="74">
                  <c:v>1.6500000000000098E-2</c:v>
                </c:pt>
                <c:pt idx="75">
                  <c:v>1.6500000000000098E-2</c:v>
                </c:pt>
                <c:pt idx="76">
                  <c:v>1.6500000000000098E-2</c:v>
                </c:pt>
                <c:pt idx="77">
                  <c:v>1.7100000000000001E-2</c:v>
                </c:pt>
                <c:pt idx="78">
                  <c:v>1.6899999999999998E-2</c:v>
                </c:pt>
                <c:pt idx="79">
                  <c:v>1.6799999999999999E-2</c:v>
                </c:pt>
                <c:pt idx="80">
                  <c:v>1.6600000000000104E-2</c:v>
                </c:pt>
                <c:pt idx="81">
                  <c:v>1.6899999999999998E-2</c:v>
                </c:pt>
                <c:pt idx="82">
                  <c:v>1.7000000000000001E-2</c:v>
                </c:pt>
                <c:pt idx="83">
                  <c:v>1.72E-2</c:v>
                </c:pt>
                <c:pt idx="84">
                  <c:v>1.7000000000000001E-2</c:v>
                </c:pt>
                <c:pt idx="85">
                  <c:v>1.7500000000000005E-2</c:v>
                </c:pt>
                <c:pt idx="86">
                  <c:v>1.7600000000000001E-2</c:v>
                </c:pt>
                <c:pt idx="87">
                  <c:v>1.77E-2</c:v>
                </c:pt>
                <c:pt idx="88">
                  <c:v>1.7999999999999999E-2</c:v>
                </c:pt>
                <c:pt idx="89">
                  <c:v>1.8700000000000102E-2</c:v>
                </c:pt>
                <c:pt idx="90">
                  <c:v>1.9199999999999998E-2</c:v>
                </c:pt>
                <c:pt idx="91">
                  <c:v>1.9699999999999999E-2</c:v>
                </c:pt>
                <c:pt idx="92">
                  <c:v>1.9900000000000133E-2</c:v>
                </c:pt>
                <c:pt idx="93">
                  <c:v>2.1399999999999999E-2</c:v>
                </c:pt>
                <c:pt idx="94">
                  <c:v>2.2300000000000011E-2</c:v>
                </c:pt>
                <c:pt idx="95">
                  <c:v>2.3099999999999999E-2</c:v>
                </c:pt>
                <c:pt idx="96">
                  <c:v>3.0100000000000002E-2</c:v>
                </c:pt>
                <c:pt idx="97">
                  <c:v>3.15E-2</c:v>
                </c:pt>
              </c:numCache>
            </c:numRef>
          </c:val>
        </c:ser>
        <c:gapWidth val="0"/>
        <c:axId val="93427584"/>
        <c:axId val="93429120"/>
      </c:barChart>
      <c:lineChart>
        <c:grouping val="standard"/>
        <c:ser>
          <c:idx val="1"/>
          <c:order val="1"/>
          <c:tx>
            <c:strRef>
              <c:f>Sheet1!$A$3</c:f>
              <c:strCache>
                <c:ptCount val="1"/>
                <c:pt idx="0">
                  <c:v>Conservatives (1979-1996/97)</c:v>
                </c:pt>
              </c:strCache>
            </c:strRef>
          </c:tx>
          <c:spPr>
            <a:ln w="41275">
              <a:solidFill>
                <a:srgbClr val="0070C0"/>
              </a:solidFill>
              <a:prstDash val="solid"/>
            </a:ln>
          </c:spPr>
          <c:marker>
            <c:symbol val="none"/>
          </c:marker>
          <c:cat>
            <c:numRef>
              <c:f>Sheet1!$B$1:$CU$1</c:f>
              <c:numCache>
                <c:formatCode>General</c:formatCode>
                <c:ptCount val="98"/>
                <c:pt idx="8">
                  <c:v>10</c:v>
                </c:pt>
                <c:pt idx="18">
                  <c:v>20</c:v>
                </c:pt>
                <c:pt idx="28">
                  <c:v>30</c:v>
                </c:pt>
                <c:pt idx="38">
                  <c:v>40</c:v>
                </c:pt>
                <c:pt idx="48">
                  <c:v>50</c:v>
                </c:pt>
                <c:pt idx="58">
                  <c:v>60</c:v>
                </c:pt>
                <c:pt idx="68">
                  <c:v>70</c:v>
                </c:pt>
                <c:pt idx="78">
                  <c:v>80</c:v>
                </c:pt>
                <c:pt idx="88">
                  <c:v>90</c:v>
                </c:pt>
              </c:numCache>
            </c:numRef>
          </c:cat>
          <c:val>
            <c:numRef>
              <c:f>Sheet1!$B$3:$CU$3</c:f>
              <c:numCache>
                <c:formatCode>0.00%</c:formatCode>
                <c:ptCount val="98"/>
                <c:pt idx="0">
                  <c:v>-3.9973840000000257E-3</c:v>
                </c:pt>
                <c:pt idx="1">
                  <c:v>1.9484040000000103E-3</c:v>
                </c:pt>
                <c:pt idx="2">
                  <c:v>4.7703840000000034E-3</c:v>
                </c:pt>
                <c:pt idx="3">
                  <c:v>6.1873770000000104E-3</c:v>
                </c:pt>
                <c:pt idx="4">
                  <c:v>7.0889580000000124E-3</c:v>
                </c:pt>
                <c:pt idx="5">
                  <c:v>7.7043830000000134E-3</c:v>
                </c:pt>
                <c:pt idx="6">
                  <c:v>7.6584009999999996E-3</c:v>
                </c:pt>
                <c:pt idx="7">
                  <c:v>8.0529300000000848E-3</c:v>
                </c:pt>
                <c:pt idx="8">
                  <c:v>8.2357420000000008E-3</c:v>
                </c:pt>
                <c:pt idx="9">
                  <c:v>8.5990490000000547E-3</c:v>
                </c:pt>
                <c:pt idx="10">
                  <c:v>8.9463840000000208E-3</c:v>
                </c:pt>
                <c:pt idx="11">
                  <c:v>9.2842490000000048E-3</c:v>
                </c:pt>
                <c:pt idx="12">
                  <c:v>9.4269540000000047E-3</c:v>
                </c:pt>
                <c:pt idx="13">
                  <c:v>9.3029570000000266E-3</c:v>
                </c:pt>
                <c:pt idx="14">
                  <c:v>9.5054340000001233E-3</c:v>
                </c:pt>
                <c:pt idx="15">
                  <c:v>9.6276600000000014E-3</c:v>
                </c:pt>
                <c:pt idx="16">
                  <c:v>9.748103000000001E-3</c:v>
                </c:pt>
                <c:pt idx="17">
                  <c:v>9.7850630000000001E-3</c:v>
                </c:pt>
                <c:pt idx="18">
                  <c:v>9.9153430000000226E-3</c:v>
                </c:pt>
                <c:pt idx="19">
                  <c:v>9.9981890000000028E-3</c:v>
                </c:pt>
                <c:pt idx="20">
                  <c:v>1.0407046999999996E-2</c:v>
                </c:pt>
                <c:pt idx="21">
                  <c:v>1.0505821000000094E-2</c:v>
                </c:pt>
                <c:pt idx="22">
                  <c:v>1.0650033E-2</c:v>
                </c:pt>
                <c:pt idx="23">
                  <c:v>1.0772015999999999E-2</c:v>
                </c:pt>
                <c:pt idx="24">
                  <c:v>1.1013149999999999E-2</c:v>
                </c:pt>
                <c:pt idx="25">
                  <c:v>1.1097260999999994E-2</c:v>
                </c:pt>
                <c:pt idx="26">
                  <c:v>1.1333109000000076E-2</c:v>
                </c:pt>
                <c:pt idx="27">
                  <c:v>1.1433499000000001E-2</c:v>
                </c:pt>
                <c:pt idx="28">
                  <c:v>1.1670247E-2</c:v>
                </c:pt>
                <c:pt idx="29">
                  <c:v>1.1738276000000001E-2</c:v>
                </c:pt>
                <c:pt idx="30">
                  <c:v>1.1992498000000023E-2</c:v>
                </c:pt>
                <c:pt idx="31">
                  <c:v>1.2071081000000001E-2</c:v>
                </c:pt>
                <c:pt idx="32">
                  <c:v>1.2312053E-2</c:v>
                </c:pt>
                <c:pt idx="33">
                  <c:v>1.2639421999999999E-2</c:v>
                </c:pt>
                <c:pt idx="34">
                  <c:v>1.2864850000000079E-2</c:v>
                </c:pt>
                <c:pt idx="35">
                  <c:v>1.3078274000000001E-2</c:v>
                </c:pt>
                <c:pt idx="36">
                  <c:v>1.3352662999999996E-2</c:v>
                </c:pt>
                <c:pt idx="37">
                  <c:v>1.3595734999999999E-2</c:v>
                </c:pt>
                <c:pt idx="38">
                  <c:v>1.3796159000000089E-2</c:v>
                </c:pt>
                <c:pt idx="39">
                  <c:v>1.4066282999999929E-2</c:v>
                </c:pt>
                <c:pt idx="40">
                  <c:v>1.4406435E-2</c:v>
                </c:pt>
                <c:pt idx="41">
                  <c:v>1.4597423999999998E-2</c:v>
                </c:pt>
                <c:pt idx="42">
                  <c:v>1.4780649E-2</c:v>
                </c:pt>
                <c:pt idx="43">
                  <c:v>1.5067070000000043E-2</c:v>
                </c:pt>
                <c:pt idx="44">
                  <c:v>1.5401646999999996E-2</c:v>
                </c:pt>
                <c:pt idx="45">
                  <c:v>1.5526220000000007E-2</c:v>
                </c:pt>
                <c:pt idx="46">
                  <c:v>1.5695702999999998E-2</c:v>
                </c:pt>
                <c:pt idx="47">
                  <c:v>1.5945365999999999E-2</c:v>
                </c:pt>
                <c:pt idx="48">
                  <c:v>1.6265787000000007E-2</c:v>
                </c:pt>
                <c:pt idx="49">
                  <c:v>1.6333717000000001E-2</c:v>
                </c:pt>
                <c:pt idx="50">
                  <c:v>1.6411716E-2</c:v>
                </c:pt>
                <c:pt idx="51">
                  <c:v>1.6733911000000001E-2</c:v>
                </c:pt>
                <c:pt idx="52">
                  <c:v>1.6909034000000003E-2</c:v>
                </c:pt>
                <c:pt idx="53">
                  <c:v>1.7059773E-2</c:v>
                </c:pt>
                <c:pt idx="54">
                  <c:v>1.7294049999999998E-2</c:v>
                </c:pt>
                <c:pt idx="55">
                  <c:v>1.7480356999999998E-2</c:v>
                </c:pt>
                <c:pt idx="56">
                  <c:v>1.7715600000000001E-2</c:v>
                </c:pt>
                <c:pt idx="57">
                  <c:v>1.7764670999999999E-2</c:v>
                </c:pt>
                <c:pt idx="58">
                  <c:v>1.8009197000000001E-2</c:v>
                </c:pt>
                <c:pt idx="59">
                  <c:v>1.8184662000000001E-2</c:v>
                </c:pt>
                <c:pt idx="60">
                  <c:v>1.8260914999999999E-2</c:v>
                </c:pt>
                <c:pt idx="61">
                  <c:v>1.8350241E-2</c:v>
                </c:pt>
                <c:pt idx="62">
                  <c:v>1.8534978000000001E-2</c:v>
                </c:pt>
                <c:pt idx="63">
                  <c:v>1.8541889000000134E-2</c:v>
                </c:pt>
                <c:pt idx="64">
                  <c:v>1.8756130000000003E-2</c:v>
                </c:pt>
                <c:pt idx="65">
                  <c:v>1.8839880000000003E-2</c:v>
                </c:pt>
                <c:pt idx="66">
                  <c:v>1.9116905999999999E-2</c:v>
                </c:pt>
                <c:pt idx="67">
                  <c:v>1.9492391000000001E-2</c:v>
                </c:pt>
                <c:pt idx="68">
                  <c:v>1.9697282999999999E-2</c:v>
                </c:pt>
                <c:pt idx="69">
                  <c:v>2.0035043000000179E-2</c:v>
                </c:pt>
                <c:pt idx="70">
                  <c:v>2.0006161000000001E-2</c:v>
                </c:pt>
                <c:pt idx="71">
                  <c:v>2.0126983999999987E-2</c:v>
                </c:pt>
                <c:pt idx="72">
                  <c:v>2.0347018000000012E-2</c:v>
                </c:pt>
                <c:pt idx="73">
                  <c:v>2.0631341000000237E-2</c:v>
                </c:pt>
                <c:pt idx="74">
                  <c:v>2.0750234999999988E-2</c:v>
                </c:pt>
                <c:pt idx="75">
                  <c:v>2.1051991000000016E-2</c:v>
                </c:pt>
                <c:pt idx="76">
                  <c:v>2.1295876000000012E-2</c:v>
                </c:pt>
                <c:pt idx="77">
                  <c:v>2.1664545E-2</c:v>
                </c:pt>
                <c:pt idx="78">
                  <c:v>2.2037934000000189E-2</c:v>
                </c:pt>
                <c:pt idx="79">
                  <c:v>2.2232290000000182E-2</c:v>
                </c:pt>
                <c:pt idx="80">
                  <c:v>2.2902869999999999E-2</c:v>
                </c:pt>
                <c:pt idx="81">
                  <c:v>2.3357297999999999E-2</c:v>
                </c:pt>
                <c:pt idx="82">
                  <c:v>2.3719852999999999E-2</c:v>
                </c:pt>
                <c:pt idx="83">
                  <c:v>2.4173939000000002E-2</c:v>
                </c:pt>
                <c:pt idx="84">
                  <c:v>2.4650103999999999E-2</c:v>
                </c:pt>
                <c:pt idx="85">
                  <c:v>2.5219680999999997E-2</c:v>
                </c:pt>
                <c:pt idx="86">
                  <c:v>2.5455165000000012E-2</c:v>
                </c:pt>
                <c:pt idx="87">
                  <c:v>2.5844359000000001E-2</c:v>
                </c:pt>
                <c:pt idx="88">
                  <c:v>2.6461323000000012E-2</c:v>
                </c:pt>
                <c:pt idx="89">
                  <c:v>2.6768172999999999E-2</c:v>
                </c:pt>
                <c:pt idx="90">
                  <c:v>2.6994370000000052E-2</c:v>
                </c:pt>
                <c:pt idx="91">
                  <c:v>2.840197800000021E-2</c:v>
                </c:pt>
                <c:pt idx="92">
                  <c:v>2.8802774E-2</c:v>
                </c:pt>
                <c:pt idx="93">
                  <c:v>2.9416193E-2</c:v>
                </c:pt>
                <c:pt idx="94">
                  <c:v>3.080022600000001E-2</c:v>
                </c:pt>
                <c:pt idx="95">
                  <c:v>3.2725908000000012E-2</c:v>
                </c:pt>
                <c:pt idx="96">
                  <c:v>3.3778598E-2</c:v>
                </c:pt>
                <c:pt idx="97">
                  <c:v>3.7971797000000279E-2</c:v>
                </c:pt>
              </c:numCache>
            </c:numRef>
          </c:val>
        </c:ser>
        <c:marker val="1"/>
        <c:axId val="93427584"/>
        <c:axId val="93429120"/>
      </c:lineChart>
      <c:catAx>
        <c:axId val="93427584"/>
        <c:scaling>
          <c:orientation val="minMax"/>
        </c:scaling>
        <c:axPos val="b"/>
        <c:numFmt formatCode="General" sourceLinked="1"/>
        <c:tickLblPos val="nextTo"/>
        <c:spPr>
          <a:ln w="17610">
            <a:solidFill>
              <a:srgbClr val="000000"/>
            </a:solidFill>
            <a:prstDash val="solid"/>
          </a:ln>
        </c:spPr>
        <c:txPr>
          <a:bodyPr rot="0" vert="horz"/>
          <a:lstStyle/>
          <a:p>
            <a:pPr>
              <a:defRPr lang="en-GB" sz="1387" b="1" i="0" u="none" strike="noStrike" baseline="0">
                <a:solidFill>
                  <a:schemeClr val="tx1"/>
                </a:solidFill>
                <a:latin typeface="Arial"/>
                <a:ea typeface="Arial"/>
                <a:cs typeface="Arial"/>
              </a:defRPr>
            </a:pPr>
            <a:endParaRPr lang="en-US"/>
          </a:p>
        </c:txPr>
        <c:crossAx val="93429120"/>
        <c:crossesAt val="0"/>
        <c:auto val="1"/>
        <c:lblAlgn val="ctr"/>
        <c:lblOffset val="100"/>
        <c:tickLblSkip val="1"/>
        <c:tickMarkSkip val="1"/>
      </c:catAx>
      <c:valAx>
        <c:axId val="93429120"/>
        <c:scaling>
          <c:orientation val="minMax"/>
          <c:max val="4.0000000000000022E-2"/>
          <c:min val="-2.0000000000000011E-2"/>
        </c:scaling>
        <c:axPos val="l"/>
        <c:title>
          <c:tx>
            <c:rich>
              <a:bodyPr/>
              <a:lstStyle/>
              <a:p>
                <a:pPr>
                  <a:defRPr lang="en-GB" sz="1525" b="1" i="0" u="none" strike="noStrike" baseline="0">
                    <a:solidFill>
                      <a:schemeClr val="tx1"/>
                    </a:solidFill>
                    <a:latin typeface="Arial"/>
                    <a:ea typeface="Arial"/>
                    <a:cs typeface="Arial"/>
                  </a:defRPr>
                </a:pPr>
                <a:r>
                  <a:rPr lang="en-GB" dirty="0">
                    <a:solidFill>
                      <a:schemeClr val="tx1"/>
                    </a:solidFill>
                  </a:rPr>
                  <a:t>Average annual income gain (%)</a:t>
                </a:r>
              </a:p>
            </c:rich>
          </c:tx>
          <c:layout>
            <c:manualLayout>
              <c:xMode val="edge"/>
              <c:yMode val="edge"/>
              <c:x val="1.8382352941176471E-2"/>
              <c:y val="0.12662337662337617"/>
            </c:manualLayout>
          </c:layout>
          <c:spPr>
            <a:noFill/>
            <a:ln w="35219">
              <a:noFill/>
            </a:ln>
          </c:spPr>
        </c:title>
        <c:numFmt formatCode="0%" sourceLinked="0"/>
        <c:tickLblPos val="nextTo"/>
        <c:spPr>
          <a:ln w="17610">
            <a:solidFill>
              <a:srgbClr val="000000"/>
            </a:solidFill>
            <a:prstDash val="solid"/>
          </a:ln>
        </c:spPr>
        <c:txPr>
          <a:bodyPr rot="0" vert="horz"/>
          <a:lstStyle/>
          <a:p>
            <a:pPr>
              <a:defRPr lang="en-GB" sz="1525" b="1" i="0" u="none" strike="noStrike" baseline="0">
                <a:solidFill>
                  <a:schemeClr val="tx1"/>
                </a:solidFill>
                <a:latin typeface="Arial"/>
                <a:ea typeface="Arial"/>
                <a:cs typeface="Arial"/>
              </a:defRPr>
            </a:pPr>
            <a:endParaRPr lang="en-US"/>
          </a:p>
        </c:txPr>
        <c:crossAx val="93427584"/>
        <c:crosses val="autoZero"/>
        <c:crossBetween val="between"/>
        <c:majorUnit val="1.0000000000000005E-2"/>
        <c:minorUnit val="2.0000000000000052E-3"/>
      </c:valAx>
      <c:spPr>
        <a:noFill/>
        <a:ln w="35219">
          <a:noFill/>
        </a:ln>
      </c:spPr>
    </c:plotArea>
    <c:plotVisOnly val="1"/>
    <c:dispBlanksAs val="gap"/>
  </c:chart>
  <c:spPr>
    <a:noFill/>
    <a:ln>
      <a:noFill/>
    </a:ln>
  </c:spPr>
  <c:txPr>
    <a:bodyPr/>
    <a:lstStyle/>
    <a:p>
      <a:pPr>
        <a:defRPr sz="1664" b="1" i="0" u="none" strike="noStrike" baseline="0">
          <a:solidFill>
            <a:srgbClr val="000000"/>
          </a:solidFill>
          <a:latin typeface="Arial"/>
          <a:ea typeface="Arial"/>
          <a:cs typeface="Arial"/>
        </a:defRPr>
      </a:pPr>
      <a:endParaRPr lang="en-US"/>
    </a:p>
  </c:txPr>
  <c:externalData r:id="rId1"/>
  <c:userShapes r:id="rId2"/>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GB"/>
  <c:chart>
    <c:autoTitleDeleted val="1"/>
    <c:plotArea>
      <c:layout>
        <c:manualLayout>
          <c:layoutTarget val="inner"/>
          <c:xMode val="edge"/>
          <c:yMode val="edge"/>
          <c:x val="0.31680971416070935"/>
          <c:y val="9.0855604878990262E-2"/>
          <c:w val="0.63584662380121382"/>
          <c:h val="0.64108910891089488"/>
        </c:manualLayout>
      </c:layout>
      <c:barChart>
        <c:barDir val="col"/>
        <c:grouping val="clustered"/>
        <c:ser>
          <c:idx val="0"/>
          <c:order val="0"/>
          <c:tx>
            <c:strRef>
              <c:f>Sheet1!$D$1</c:f>
              <c:strCache>
                <c:ptCount val="1"/>
                <c:pt idx="0">
                  <c:v>France</c:v>
                </c:pt>
              </c:strCache>
            </c:strRef>
          </c:tx>
          <c:spPr>
            <a:solidFill>
              <a:srgbClr val="187A2E">
                <a:lumMod val="75000"/>
              </a:srgbClr>
            </a:solidFill>
          </c:spPr>
          <c:cat>
            <c:strRef>
              <c:f>Sheet1!$A$2:$A$10</c:f>
              <c:strCache>
                <c:ptCount val="9"/>
                <c:pt idx="0">
                  <c:v> P10</c:v>
                </c:pt>
                <c:pt idx="1">
                  <c:v> P20</c:v>
                </c:pt>
                <c:pt idx="2">
                  <c:v> P30</c:v>
                </c:pt>
                <c:pt idx="3">
                  <c:v> P40</c:v>
                </c:pt>
                <c:pt idx="4">
                  <c:v> P50</c:v>
                </c:pt>
                <c:pt idx="5">
                  <c:v> P60</c:v>
                </c:pt>
                <c:pt idx="6">
                  <c:v> P70</c:v>
                </c:pt>
                <c:pt idx="7">
                  <c:v> P80</c:v>
                </c:pt>
                <c:pt idx="8">
                  <c:v> P90</c:v>
                </c:pt>
              </c:strCache>
            </c:strRef>
          </c:cat>
          <c:val>
            <c:numRef>
              <c:f>Sheet1!$D$2:$D$10</c:f>
              <c:numCache>
                <c:formatCode>0.00</c:formatCode>
                <c:ptCount val="9"/>
                <c:pt idx="0">
                  <c:v>1.018973019523806</c:v>
                </c:pt>
                <c:pt idx="1">
                  <c:v>0.71331170392701049</c:v>
                </c:pt>
                <c:pt idx="2">
                  <c:v>0.52041480044613397</c:v>
                </c:pt>
                <c:pt idx="3">
                  <c:v>0.37684817626384798</c:v>
                </c:pt>
                <c:pt idx="4">
                  <c:v>0.19212518219393626</c:v>
                </c:pt>
                <c:pt idx="5">
                  <c:v>9.8697864122533355E-2</c:v>
                </c:pt>
                <c:pt idx="6">
                  <c:v>5.6684814955976423E-2</c:v>
                </c:pt>
                <c:pt idx="7">
                  <c:v>6.8726190249512903E-2</c:v>
                </c:pt>
                <c:pt idx="8">
                  <c:v>8.8555704657134027E-2</c:v>
                </c:pt>
              </c:numCache>
            </c:numRef>
          </c:val>
        </c:ser>
        <c:axId val="94121984"/>
        <c:axId val="94123520"/>
      </c:barChart>
      <c:catAx>
        <c:axId val="94121984"/>
        <c:scaling>
          <c:orientation val="minMax"/>
        </c:scaling>
        <c:axPos val="b"/>
        <c:numFmt formatCode="0.00" sourceLinked="1"/>
        <c:tickLblPos val="low"/>
        <c:spPr>
          <a:ln w="3241">
            <a:solidFill>
              <a:schemeClr val="tx1"/>
            </a:solidFill>
            <a:prstDash val="solid"/>
          </a:ln>
        </c:spPr>
        <c:txPr>
          <a:bodyPr rot="-2700000" vert="horz"/>
          <a:lstStyle/>
          <a:p>
            <a:pPr>
              <a:defRPr lang="en-GB" sz="1021" b="1" i="0" u="none" strike="noStrike" baseline="0">
                <a:solidFill>
                  <a:schemeClr val="tx1"/>
                </a:solidFill>
                <a:latin typeface="Arial"/>
                <a:ea typeface="Arial"/>
                <a:cs typeface="Arial"/>
              </a:defRPr>
            </a:pPr>
            <a:endParaRPr lang="en-US"/>
          </a:p>
        </c:txPr>
        <c:crossAx val="94123520"/>
        <c:crossesAt val="0"/>
        <c:auto val="1"/>
        <c:lblAlgn val="ctr"/>
        <c:lblOffset val="100"/>
        <c:tickLblSkip val="1"/>
        <c:tickMarkSkip val="1"/>
      </c:catAx>
      <c:valAx>
        <c:axId val="94123520"/>
        <c:scaling>
          <c:orientation val="minMax"/>
          <c:max val="3"/>
          <c:min val="-1"/>
        </c:scaling>
        <c:axPos val="l"/>
        <c:title>
          <c:tx>
            <c:rich>
              <a:bodyPr/>
              <a:lstStyle/>
              <a:p>
                <a:pPr>
                  <a:defRPr lang="en-GB" sz="1838" b="1" i="0" u="none" strike="noStrike" baseline="0">
                    <a:solidFill>
                      <a:schemeClr val="tx1"/>
                    </a:solidFill>
                    <a:latin typeface="Arial"/>
                    <a:ea typeface="Arial"/>
                    <a:cs typeface="Arial"/>
                  </a:defRPr>
                </a:pPr>
                <a:r>
                  <a:rPr lang="en-GB" sz="1200" b="0" dirty="0" err="1" smtClean="0"/>
                  <a:t>Avg</a:t>
                </a:r>
                <a:r>
                  <a:rPr lang="en-GB" sz="1200" b="0" baseline="0" dirty="0" smtClean="0"/>
                  <a:t> annual</a:t>
                </a:r>
              </a:p>
              <a:p>
                <a:pPr>
                  <a:defRPr lang="en-GB" sz="1838" b="1" i="0" u="none" strike="noStrike" baseline="0">
                    <a:solidFill>
                      <a:schemeClr val="tx1"/>
                    </a:solidFill>
                    <a:latin typeface="Arial"/>
                    <a:ea typeface="Arial"/>
                    <a:cs typeface="Arial"/>
                  </a:defRPr>
                </a:pPr>
                <a:r>
                  <a:rPr lang="en-GB" sz="1200" b="0" baseline="0" dirty="0" smtClean="0"/>
                  <a:t> earnings growth</a:t>
                </a:r>
                <a:endParaRPr lang="en-GB" sz="1200" b="0" dirty="0"/>
              </a:p>
            </c:rich>
          </c:tx>
          <c:layout>
            <c:manualLayout>
              <c:xMode val="edge"/>
              <c:yMode val="edge"/>
              <c:x val="7.4868801476367861E-2"/>
              <c:y val="0.12920161784636441"/>
            </c:manualLayout>
          </c:layout>
          <c:spPr>
            <a:noFill/>
            <a:ln w="25932">
              <a:noFill/>
            </a:ln>
          </c:spPr>
        </c:title>
        <c:numFmt formatCode="0.0" sourceLinked="0"/>
        <c:majorTickMark val="cross"/>
        <c:tickLblPos val="nextTo"/>
        <c:spPr>
          <a:ln w="12966">
            <a:solidFill>
              <a:schemeClr val="tx1"/>
            </a:solidFill>
            <a:prstDash val="solid"/>
          </a:ln>
        </c:spPr>
        <c:txPr>
          <a:bodyPr rot="0" vert="horz"/>
          <a:lstStyle/>
          <a:p>
            <a:pPr>
              <a:defRPr lang="en-GB" sz="1200" b="1" i="0" u="none" strike="noStrike" baseline="0">
                <a:solidFill>
                  <a:schemeClr val="tx1"/>
                </a:solidFill>
                <a:latin typeface="Arial"/>
                <a:ea typeface="Arial"/>
                <a:cs typeface="Arial"/>
              </a:defRPr>
            </a:pPr>
            <a:endParaRPr lang="en-US"/>
          </a:p>
        </c:txPr>
        <c:crossAx val="94121984"/>
        <c:crosses val="autoZero"/>
        <c:crossBetween val="between"/>
      </c:valAx>
      <c:spPr>
        <a:noFill/>
        <a:ln w="25932">
          <a:noFill/>
        </a:ln>
      </c:spPr>
    </c:plotArea>
    <c:plotVisOnly val="1"/>
    <c:dispBlanksAs val="gap"/>
  </c:chart>
  <c:spPr>
    <a:noFill/>
    <a:ln>
      <a:noFill/>
    </a:ln>
  </c:spPr>
  <c:txPr>
    <a:bodyPr/>
    <a:lstStyle/>
    <a:p>
      <a:pPr>
        <a:defRPr sz="1838" b="1" i="0" u="none" strike="noStrike" baseline="0">
          <a:solidFill>
            <a:schemeClr val="tx1"/>
          </a:solidFill>
          <a:latin typeface="Arial"/>
          <a:ea typeface="Arial"/>
          <a:cs typeface="Arial"/>
        </a:defRPr>
      </a:pPr>
      <a:endParaRPr lang="en-US"/>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GB"/>
  <c:chart>
    <c:autoTitleDeleted val="1"/>
    <c:plotArea>
      <c:layout>
        <c:manualLayout>
          <c:layoutTarget val="inner"/>
          <c:xMode val="edge"/>
          <c:yMode val="edge"/>
          <c:x val="0.32883681576254548"/>
          <c:y val="6.9306930693069424E-2"/>
          <c:w val="0.63584662380121382"/>
          <c:h val="0.64108910891089488"/>
        </c:manualLayout>
      </c:layout>
      <c:barChart>
        <c:barDir val="col"/>
        <c:grouping val="clustered"/>
        <c:ser>
          <c:idx val="0"/>
          <c:order val="0"/>
          <c:tx>
            <c:strRef>
              <c:f>Sheet1!$E$1</c:f>
              <c:strCache>
                <c:ptCount val="1"/>
                <c:pt idx="0">
                  <c:v>Sweden</c:v>
                </c:pt>
              </c:strCache>
            </c:strRef>
          </c:tx>
          <c:spPr>
            <a:solidFill>
              <a:srgbClr val="187A2E">
                <a:lumMod val="75000"/>
              </a:srgbClr>
            </a:solidFill>
          </c:spPr>
          <c:cat>
            <c:strRef>
              <c:f>Sheet1!$A$2:$A$10</c:f>
              <c:strCache>
                <c:ptCount val="9"/>
                <c:pt idx="0">
                  <c:v> P10</c:v>
                </c:pt>
                <c:pt idx="1">
                  <c:v> P20</c:v>
                </c:pt>
                <c:pt idx="2">
                  <c:v> P30</c:v>
                </c:pt>
                <c:pt idx="3">
                  <c:v> P40</c:v>
                </c:pt>
                <c:pt idx="4">
                  <c:v> P50</c:v>
                </c:pt>
                <c:pt idx="5">
                  <c:v> P60</c:v>
                </c:pt>
                <c:pt idx="6">
                  <c:v> P70</c:v>
                </c:pt>
                <c:pt idx="7">
                  <c:v> P80</c:v>
                </c:pt>
                <c:pt idx="8">
                  <c:v> P90</c:v>
                </c:pt>
              </c:strCache>
            </c:strRef>
          </c:cat>
          <c:val>
            <c:numRef>
              <c:f>Sheet1!$E$2:$E$10</c:f>
              <c:numCache>
                <c:formatCode>0.00</c:formatCode>
                <c:ptCount val="9"/>
                <c:pt idx="0">
                  <c:v>0.84782209403744269</c:v>
                </c:pt>
                <c:pt idx="1">
                  <c:v>1.0207890287177841</c:v>
                </c:pt>
                <c:pt idx="2">
                  <c:v>1.0304417811169975</c:v>
                </c:pt>
                <c:pt idx="3">
                  <c:v>1.0457090044858839</c:v>
                </c:pt>
                <c:pt idx="4">
                  <c:v>1.1205201880930327</c:v>
                </c:pt>
                <c:pt idx="5">
                  <c:v>1.1511142284047926</c:v>
                </c:pt>
                <c:pt idx="6">
                  <c:v>1.2246559254967759</c:v>
                </c:pt>
                <c:pt idx="7">
                  <c:v>1.2586246716640375</c:v>
                </c:pt>
                <c:pt idx="8">
                  <c:v>1.4141383944536119</c:v>
                </c:pt>
              </c:numCache>
            </c:numRef>
          </c:val>
        </c:ser>
        <c:axId val="94130944"/>
        <c:axId val="94132480"/>
      </c:barChart>
      <c:catAx>
        <c:axId val="94130944"/>
        <c:scaling>
          <c:orientation val="minMax"/>
        </c:scaling>
        <c:axPos val="b"/>
        <c:numFmt formatCode="0.00" sourceLinked="1"/>
        <c:tickLblPos val="low"/>
        <c:spPr>
          <a:ln w="3241">
            <a:solidFill>
              <a:schemeClr val="tx1"/>
            </a:solidFill>
            <a:prstDash val="solid"/>
          </a:ln>
        </c:spPr>
        <c:txPr>
          <a:bodyPr rot="-2700000" vert="horz"/>
          <a:lstStyle/>
          <a:p>
            <a:pPr>
              <a:defRPr lang="en-GB" sz="1021" b="1" i="0" u="none" strike="noStrike" baseline="0">
                <a:solidFill>
                  <a:schemeClr val="tx1"/>
                </a:solidFill>
                <a:latin typeface="Arial"/>
                <a:ea typeface="Arial"/>
                <a:cs typeface="Arial"/>
              </a:defRPr>
            </a:pPr>
            <a:endParaRPr lang="en-US"/>
          </a:p>
        </c:txPr>
        <c:crossAx val="94132480"/>
        <c:crossesAt val="0"/>
        <c:auto val="1"/>
        <c:lblAlgn val="ctr"/>
        <c:lblOffset val="100"/>
        <c:tickLblSkip val="1"/>
        <c:tickMarkSkip val="1"/>
      </c:catAx>
      <c:valAx>
        <c:axId val="94132480"/>
        <c:scaling>
          <c:orientation val="minMax"/>
          <c:max val="3"/>
          <c:min val="-1"/>
        </c:scaling>
        <c:axPos val="l"/>
        <c:title>
          <c:tx>
            <c:rich>
              <a:bodyPr/>
              <a:lstStyle/>
              <a:p>
                <a:pPr>
                  <a:defRPr lang="en-GB" sz="1838" b="1" i="0" u="none" strike="noStrike" baseline="0">
                    <a:solidFill>
                      <a:schemeClr val="tx1"/>
                    </a:solidFill>
                    <a:latin typeface="Arial"/>
                    <a:ea typeface="Arial"/>
                    <a:cs typeface="Arial"/>
                  </a:defRPr>
                </a:pPr>
                <a:r>
                  <a:rPr lang="en-GB" sz="1200" b="0" dirty="0" err="1" smtClean="0"/>
                  <a:t>Avg</a:t>
                </a:r>
                <a:r>
                  <a:rPr lang="en-GB" sz="1200" b="0" baseline="0" dirty="0" smtClean="0"/>
                  <a:t> annual</a:t>
                </a:r>
              </a:p>
              <a:p>
                <a:pPr>
                  <a:defRPr lang="en-GB" sz="1838" b="1" i="0" u="none" strike="noStrike" baseline="0">
                    <a:solidFill>
                      <a:schemeClr val="tx1"/>
                    </a:solidFill>
                    <a:latin typeface="Arial"/>
                    <a:ea typeface="Arial"/>
                    <a:cs typeface="Arial"/>
                  </a:defRPr>
                </a:pPr>
                <a:r>
                  <a:rPr lang="en-GB" sz="1200" b="0" baseline="0" dirty="0" smtClean="0"/>
                  <a:t> earnings growth</a:t>
                </a:r>
                <a:endParaRPr lang="en-GB" sz="1200" b="0" dirty="0"/>
              </a:p>
            </c:rich>
          </c:tx>
          <c:layout>
            <c:manualLayout>
              <c:xMode val="edge"/>
              <c:yMode val="edge"/>
              <c:x val="8.7582400661574189E-2"/>
              <c:y val="0.12920161784636441"/>
            </c:manualLayout>
          </c:layout>
          <c:spPr>
            <a:noFill/>
            <a:ln w="25932">
              <a:noFill/>
            </a:ln>
          </c:spPr>
        </c:title>
        <c:numFmt formatCode="0.0" sourceLinked="0"/>
        <c:majorTickMark val="cross"/>
        <c:tickLblPos val="nextTo"/>
        <c:spPr>
          <a:ln w="12966">
            <a:solidFill>
              <a:schemeClr val="tx1"/>
            </a:solidFill>
            <a:prstDash val="solid"/>
          </a:ln>
        </c:spPr>
        <c:txPr>
          <a:bodyPr rot="0" vert="horz"/>
          <a:lstStyle/>
          <a:p>
            <a:pPr>
              <a:defRPr lang="en-GB" sz="1200" b="1" i="0" u="none" strike="noStrike" baseline="0">
                <a:solidFill>
                  <a:schemeClr val="tx1"/>
                </a:solidFill>
                <a:latin typeface="Arial"/>
                <a:ea typeface="Arial"/>
                <a:cs typeface="Arial"/>
              </a:defRPr>
            </a:pPr>
            <a:endParaRPr lang="en-US"/>
          </a:p>
        </c:txPr>
        <c:crossAx val="94130944"/>
        <c:crosses val="autoZero"/>
        <c:crossBetween val="between"/>
      </c:valAx>
      <c:spPr>
        <a:noFill/>
        <a:ln w="25932">
          <a:noFill/>
        </a:ln>
      </c:spPr>
    </c:plotArea>
    <c:plotVisOnly val="1"/>
    <c:dispBlanksAs val="gap"/>
  </c:chart>
  <c:spPr>
    <a:noFill/>
    <a:ln>
      <a:noFill/>
    </a:ln>
  </c:spPr>
  <c:txPr>
    <a:bodyPr/>
    <a:lstStyle/>
    <a:p>
      <a:pPr>
        <a:defRPr sz="1838" b="1" i="0" u="none" strike="noStrike" baseline="0">
          <a:solidFill>
            <a:schemeClr val="tx1"/>
          </a:solidFill>
          <a:latin typeface="Arial"/>
          <a:ea typeface="Arial"/>
          <a:cs typeface="Arial"/>
        </a:defRPr>
      </a:pPr>
      <a:endParaRPr lang="en-US"/>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GB"/>
  <c:chart>
    <c:autoTitleDeleted val="1"/>
    <c:plotArea>
      <c:layout>
        <c:manualLayout>
          <c:layoutTarget val="inner"/>
          <c:xMode val="edge"/>
          <c:yMode val="edge"/>
          <c:x val="0.3288368157625452"/>
          <c:y val="6.9306930693069424E-2"/>
          <c:w val="0.63584662380121382"/>
          <c:h val="0.64108910891089466"/>
        </c:manualLayout>
      </c:layout>
      <c:barChart>
        <c:barDir val="col"/>
        <c:grouping val="clustered"/>
        <c:ser>
          <c:idx val="0"/>
          <c:order val="0"/>
          <c:tx>
            <c:strRef>
              <c:f>Sheet1!$B$1</c:f>
              <c:strCache>
                <c:ptCount val="1"/>
                <c:pt idx="0">
                  <c:v>UK</c:v>
                </c:pt>
              </c:strCache>
            </c:strRef>
          </c:tx>
          <c:spPr>
            <a:solidFill>
              <a:schemeClr val="tx2">
                <a:lumMod val="75000"/>
              </a:schemeClr>
            </a:solidFill>
          </c:spPr>
          <c:cat>
            <c:strRef>
              <c:f>Sheet1!$A$2:$A$10</c:f>
              <c:strCache>
                <c:ptCount val="9"/>
                <c:pt idx="0">
                  <c:v> P10</c:v>
                </c:pt>
                <c:pt idx="1">
                  <c:v> P20</c:v>
                </c:pt>
                <c:pt idx="2">
                  <c:v> P30</c:v>
                </c:pt>
                <c:pt idx="3">
                  <c:v> P40</c:v>
                </c:pt>
                <c:pt idx="4">
                  <c:v> P50</c:v>
                </c:pt>
                <c:pt idx="5">
                  <c:v> P60</c:v>
                </c:pt>
                <c:pt idx="6">
                  <c:v> P70</c:v>
                </c:pt>
                <c:pt idx="7">
                  <c:v> P80</c:v>
                </c:pt>
                <c:pt idx="8">
                  <c:v> P90</c:v>
                </c:pt>
              </c:strCache>
            </c:strRef>
          </c:cat>
          <c:val>
            <c:numRef>
              <c:f>Sheet1!$B$2:$B$10</c:f>
              <c:numCache>
                <c:formatCode>0.00</c:formatCode>
                <c:ptCount val="9"/>
                <c:pt idx="0">
                  <c:v>1.2424499176346637</c:v>
                </c:pt>
                <c:pt idx="1">
                  <c:v>1.2359337003229676</c:v>
                </c:pt>
                <c:pt idx="2">
                  <c:v>1.3505422375039489</c:v>
                </c:pt>
                <c:pt idx="3">
                  <c:v>1.4956469361229408</c:v>
                </c:pt>
                <c:pt idx="4">
                  <c:v>1.6748670453794239</c:v>
                </c:pt>
                <c:pt idx="5">
                  <c:v>1.8202153376593919</c:v>
                </c:pt>
                <c:pt idx="6">
                  <c:v>1.9874096648003547</c:v>
                </c:pt>
                <c:pt idx="7">
                  <c:v>2.1898836814065792</c:v>
                </c:pt>
                <c:pt idx="8">
                  <c:v>2.5445143997499882</c:v>
                </c:pt>
              </c:numCache>
            </c:numRef>
          </c:val>
        </c:ser>
        <c:axId val="94142848"/>
        <c:axId val="94075904"/>
      </c:barChart>
      <c:catAx>
        <c:axId val="94142848"/>
        <c:scaling>
          <c:orientation val="minMax"/>
        </c:scaling>
        <c:axPos val="b"/>
        <c:numFmt formatCode="0.00" sourceLinked="1"/>
        <c:tickLblPos val="low"/>
        <c:spPr>
          <a:ln w="3241">
            <a:solidFill>
              <a:schemeClr val="tx1"/>
            </a:solidFill>
            <a:prstDash val="solid"/>
          </a:ln>
        </c:spPr>
        <c:txPr>
          <a:bodyPr rot="-2700000" vert="horz"/>
          <a:lstStyle/>
          <a:p>
            <a:pPr>
              <a:defRPr lang="en-GB" sz="1021" b="1" i="0" u="none" strike="noStrike" baseline="0">
                <a:solidFill>
                  <a:schemeClr val="tx1"/>
                </a:solidFill>
                <a:latin typeface="Arial"/>
                <a:ea typeface="Arial"/>
                <a:cs typeface="Arial"/>
              </a:defRPr>
            </a:pPr>
            <a:endParaRPr lang="en-US"/>
          </a:p>
        </c:txPr>
        <c:crossAx val="94075904"/>
        <c:crossesAt val="0"/>
        <c:auto val="1"/>
        <c:lblAlgn val="ctr"/>
        <c:lblOffset val="100"/>
        <c:tickLblSkip val="1"/>
        <c:tickMarkSkip val="1"/>
      </c:catAx>
      <c:valAx>
        <c:axId val="94075904"/>
        <c:scaling>
          <c:orientation val="minMax"/>
          <c:max val="3"/>
          <c:min val="-1"/>
        </c:scaling>
        <c:axPos val="l"/>
        <c:title>
          <c:tx>
            <c:rich>
              <a:bodyPr/>
              <a:lstStyle/>
              <a:p>
                <a:pPr>
                  <a:defRPr lang="en-GB" sz="1838" b="1" i="0" u="none" strike="noStrike" baseline="0">
                    <a:solidFill>
                      <a:schemeClr val="tx1"/>
                    </a:solidFill>
                    <a:latin typeface="Arial"/>
                    <a:ea typeface="Arial"/>
                    <a:cs typeface="Arial"/>
                  </a:defRPr>
                </a:pPr>
                <a:r>
                  <a:rPr lang="en-GB" sz="1200" b="0" dirty="0" err="1" smtClean="0"/>
                  <a:t>Avg</a:t>
                </a:r>
                <a:r>
                  <a:rPr lang="en-GB" sz="1200" b="0" baseline="0" dirty="0" smtClean="0"/>
                  <a:t> annual</a:t>
                </a:r>
              </a:p>
              <a:p>
                <a:pPr>
                  <a:defRPr lang="en-GB" sz="1838" b="1" i="0" u="none" strike="noStrike" baseline="0">
                    <a:solidFill>
                      <a:schemeClr val="tx1"/>
                    </a:solidFill>
                    <a:latin typeface="Arial"/>
                    <a:ea typeface="Arial"/>
                    <a:cs typeface="Arial"/>
                  </a:defRPr>
                </a:pPr>
                <a:r>
                  <a:rPr lang="en-GB" sz="1200" b="0" baseline="0" dirty="0" smtClean="0"/>
                  <a:t> earnings growth</a:t>
                </a:r>
                <a:endParaRPr lang="en-GB" sz="1200" b="0" dirty="0"/>
              </a:p>
            </c:rich>
          </c:tx>
          <c:layout>
            <c:manualLayout>
              <c:xMode val="edge"/>
              <c:yMode val="edge"/>
              <c:x val="9.1001180151912234E-2"/>
              <c:y val="0.12381445244978166"/>
            </c:manualLayout>
          </c:layout>
          <c:spPr>
            <a:noFill/>
            <a:ln w="25932">
              <a:noFill/>
            </a:ln>
          </c:spPr>
        </c:title>
        <c:numFmt formatCode="0.0" sourceLinked="0"/>
        <c:majorTickMark val="cross"/>
        <c:tickLblPos val="nextTo"/>
        <c:spPr>
          <a:ln w="12966">
            <a:solidFill>
              <a:schemeClr val="tx1"/>
            </a:solidFill>
            <a:prstDash val="solid"/>
          </a:ln>
        </c:spPr>
        <c:txPr>
          <a:bodyPr rot="0" vert="horz"/>
          <a:lstStyle/>
          <a:p>
            <a:pPr>
              <a:defRPr lang="en-GB" sz="1200" b="1" i="0" u="none" strike="noStrike" baseline="0">
                <a:solidFill>
                  <a:schemeClr val="tx1"/>
                </a:solidFill>
                <a:latin typeface="Arial"/>
                <a:ea typeface="Arial"/>
                <a:cs typeface="Arial"/>
              </a:defRPr>
            </a:pPr>
            <a:endParaRPr lang="en-US"/>
          </a:p>
        </c:txPr>
        <c:crossAx val="94142848"/>
        <c:crosses val="autoZero"/>
        <c:crossBetween val="between"/>
      </c:valAx>
      <c:spPr>
        <a:noFill/>
        <a:ln w="25932">
          <a:noFill/>
        </a:ln>
      </c:spPr>
    </c:plotArea>
    <c:plotVisOnly val="1"/>
    <c:dispBlanksAs val="gap"/>
  </c:chart>
  <c:spPr>
    <a:noFill/>
    <a:ln>
      <a:noFill/>
    </a:ln>
  </c:spPr>
  <c:txPr>
    <a:bodyPr/>
    <a:lstStyle/>
    <a:p>
      <a:pPr>
        <a:defRPr sz="1838" b="1" i="0" u="none" strike="noStrike" baseline="0">
          <a:solidFill>
            <a:schemeClr val="tx1"/>
          </a:solidFill>
          <a:latin typeface="Arial"/>
          <a:ea typeface="Arial"/>
          <a:cs typeface="Arial"/>
        </a:defRPr>
      </a:pPr>
      <a:endParaRPr lang="en-US"/>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GB"/>
  <c:chart>
    <c:autoTitleDeleted val="1"/>
    <c:plotArea>
      <c:layout>
        <c:manualLayout>
          <c:layoutTarget val="inner"/>
          <c:xMode val="edge"/>
          <c:yMode val="edge"/>
          <c:x val="0.32883681576254575"/>
          <c:y val="6.9306930693069424E-2"/>
          <c:w val="0.63584662380121382"/>
          <c:h val="0.6410891089108951"/>
        </c:manualLayout>
      </c:layout>
      <c:barChart>
        <c:barDir val="col"/>
        <c:grouping val="clustered"/>
        <c:ser>
          <c:idx val="0"/>
          <c:order val="0"/>
          <c:tx>
            <c:strRef>
              <c:f>Sheet1!$F$1</c:f>
              <c:strCache>
                <c:ptCount val="1"/>
                <c:pt idx="0">
                  <c:v>USA</c:v>
                </c:pt>
              </c:strCache>
            </c:strRef>
          </c:tx>
          <c:spPr>
            <a:solidFill>
              <a:srgbClr val="187A2E">
                <a:lumMod val="75000"/>
              </a:srgbClr>
            </a:solidFill>
          </c:spPr>
          <c:cat>
            <c:strRef>
              <c:f>Sheet1!$A$2:$A$10</c:f>
              <c:strCache>
                <c:ptCount val="9"/>
                <c:pt idx="0">
                  <c:v> P10</c:v>
                </c:pt>
                <c:pt idx="1">
                  <c:v> P20</c:v>
                </c:pt>
                <c:pt idx="2">
                  <c:v> P30</c:v>
                </c:pt>
                <c:pt idx="3">
                  <c:v> P40</c:v>
                </c:pt>
                <c:pt idx="4">
                  <c:v> P50</c:v>
                </c:pt>
                <c:pt idx="5">
                  <c:v> P60</c:v>
                </c:pt>
                <c:pt idx="6">
                  <c:v> P70</c:v>
                </c:pt>
                <c:pt idx="7">
                  <c:v> P80</c:v>
                </c:pt>
                <c:pt idx="8">
                  <c:v> P90</c:v>
                </c:pt>
              </c:strCache>
            </c:strRef>
          </c:cat>
          <c:val>
            <c:numRef>
              <c:f>Sheet1!$F$2:$F$10</c:f>
              <c:numCache>
                <c:formatCode>0.00</c:formatCode>
                <c:ptCount val="9"/>
                <c:pt idx="0">
                  <c:v>-0.64795552270541545</c:v>
                </c:pt>
                <c:pt idx="1">
                  <c:v>-0.51881116473962618</c:v>
                </c:pt>
                <c:pt idx="2">
                  <c:v>-0.423229955435378</c:v>
                </c:pt>
                <c:pt idx="3">
                  <c:v>-0.2976156197614504</c:v>
                </c:pt>
                <c:pt idx="4">
                  <c:v>-0.23523110095010624</c:v>
                </c:pt>
                <c:pt idx="5">
                  <c:v>6.5902928822980933E-2</c:v>
                </c:pt>
                <c:pt idx="6">
                  <c:v>0.21207024465321742</c:v>
                </c:pt>
                <c:pt idx="7">
                  <c:v>0.49308493014508442</c:v>
                </c:pt>
                <c:pt idx="8">
                  <c:v>0.77666385676229688</c:v>
                </c:pt>
              </c:numCache>
            </c:numRef>
          </c:val>
        </c:ser>
        <c:axId val="94329088"/>
        <c:axId val="94347264"/>
      </c:barChart>
      <c:catAx>
        <c:axId val="94329088"/>
        <c:scaling>
          <c:orientation val="minMax"/>
        </c:scaling>
        <c:axPos val="b"/>
        <c:numFmt formatCode="0.00" sourceLinked="1"/>
        <c:tickLblPos val="low"/>
        <c:spPr>
          <a:ln w="3241">
            <a:solidFill>
              <a:schemeClr val="tx1"/>
            </a:solidFill>
            <a:prstDash val="solid"/>
          </a:ln>
        </c:spPr>
        <c:txPr>
          <a:bodyPr rot="-2700000" vert="horz"/>
          <a:lstStyle/>
          <a:p>
            <a:pPr>
              <a:defRPr lang="en-GB" sz="1021" b="1" i="0" u="none" strike="noStrike" baseline="0">
                <a:solidFill>
                  <a:schemeClr val="tx1"/>
                </a:solidFill>
                <a:latin typeface="Arial"/>
                <a:ea typeface="Arial"/>
                <a:cs typeface="Arial"/>
              </a:defRPr>
            </a:pPr>
            <a:endParaRPr lang="en-US"/>
          </a:p>
        </c:txPr>
        <c:crossAx val="94347264"/>
        <c:crossesAt val="0"/>
        <c:auto val="1"/>
        <c:lblAlgn val="ctr"/>
        <c:lblOffset val="100"/>
        <c:tickLblSkip val="1"/>
        <c:tickMarkSkip val="1"/>
      </c:catAx>
      <c:valAx>
        <c:axId val="94347264"/>
        <c:scaling>
          <c:orientation val="minMax"/>
          <c:max val="3"/>
          <c:min val="-1"/>
        </c:scaling>
        <c:axPos val="l"/>
        <c:title>
          <c:tx>
            <c:rich>
              <a:bodyPr/>
              <a:lstStyle/>
              <a:p>
                <a:pPr>
                  <a:defRPr lang="en-GB" sz="1838" b="1" i="0" u="none" strike="noStrike" baseline="0">
                    <a:solidFill>
                      <a:schemeClr val="tx1"/>
                    </a:solidFill>
                    <a:latin typeface="Arial"/>
                    <a:ea typeface="Arial"/>
                    <a:cs typeface="Arial"/>
                  </a:defRPr>
                </a:pPr>
                <a:r>
                  <a:rPr lang="en-GB" sz="1200" b="0" dirty="0" err="1" smtClean="0"/>
                  <a:t>Avg</a:t>
                </a:r>
                <a:r>
                  <a:rPr lang="en-GB" sz="1200" b="0" baseline="0" dirty="0" smtClean="0"/>
                  <a:t> annual</a:t>
                </a:r>
              </a:p>
              <a:p>
                <a:pPr>
                  <a:defRPr lang="en-GB" sz="1838" b="1" i="0" u="none" strike="noStrike" baseline="0">
                    <a:solidFill>
                      <a:schemeClr val="tx1"/>
                    </a:solidFill>
                    <a:latin typeface="Arial"/>
                    <a:ea typeface="Arial"/>
                    <a:cs typeface="Arial"/>
                  </a:defRPr>
                </a:pPr>
                <a:r>
                  <a:rPr lang="en-GB" sz="1200" b="0" baseline="0" dirty="0" smtClean="0"/>
                  <a:t> earnings growth</a:t>
                </a:r>
                <a:endParaRPr lang="en-GB" sz="1200" b="0" dirty="0"/>
              </a:p>
            </c:rich>
          </c:tx>
          <c:layout>
            <c:manualLayout>
              <c:xMode val="edge"/>
              <c:yMode val="edge"/>
              <c:x val="9.0900512133358466E-2"/>
              <c:y val="0.12920161784636441"/>
            </c:manualLayout>
          </c:layout>
          <c:spPr>
            <a:noFill/>
            <a:ln w="25932">
              <a:noFill/>
            </a:ln>
          </c:spPr>
        </c:title>
        <c:numFmt formatCode="0.0" sourceLinked="0"/>
        <c:majorTickMark val="cross"/>
        <c:tickLblPos val="nextTo"/>
        <c:spPr>
          <a:ln w="12966">
            <a:solidFill>
              <a:schemeClr val="tx1"/>
            </a:solidFill>
            <a:prstDash val="solid"/>
          </a:ln>
        </c:spPr>
        <c:txPr>
          <a:bodyPr rot="0" vert="horz"/>
          <a:lstStyle/>
          <a:p>
            <a:pPr>
              <a:defRPr lang="en-GB" sz="1200" b="1" i="0" u="none" strike="noStrike" baseline="0">
                <a:solidFill>
                  <a:schemeClr val="tx1"/>
                </a:solidFill>
                <a:latin typeface="Arial"/>
                <a:ea typeface="Arial"/>
                <a:cs typeface="Arial"/>
              </a:defRPr>
            </a:pPr>
            <a:endParaRPr lang="en-US"/>
          </a:p>
        </c:txPr>
        <c:crossAx val="94329088"/>
        <c:crosses val="autoZero"/>
        <c:crossBetween val="between"/>
      </c:valAx>
      <c:spPr>
        <a:noFill/>
        <a:ln w="25932">
          <a:noFill/>
        </a:ln>
      </c:spPr>
    </c:plotArea>
    <c:plotVisOnly val="1"/>
    <c:dispBlanksAs val="gap"/>
  </c:chart>
  <c:spPr>
    <a:noFill/>
    <a:ln>
      <a:noFill/>
    </a:ln>
  </c:spPr>
  <c:txPr>
    <a:bodyPr/>
    <a:lstStyle/>
    <a:p>
      <a:pPr>
        <a:defRPr sz="1838" b="1" i="0" u="none" strike="noStrike" baseline="0">
          <a:solidFill>
            <a:schemeClr val="tx1"/>
          </a:solidFill>
          <a:latin typeface="Arial"/>
          <a:ea typeface="Arial"/>
          <a:cs typeface="Arial"/>
        </a:defRPr>
      </a:pPr>
      <a:endParaRPr lang="en-US"/>
    </a:p>
  </c:txPr>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emf"/></Relationships>
</file>

<file path=ppt/drawings/drawing1.xml><?xml version="1.0" encoding="utf-8"?>
<c:userShapes xmlns:c="http://schemas.openxmlformats.org/drawingml/2006/chart">
  <cdr:relSizeAnchor xmlns:cdr="http://schemas.openxmlformats.org/drawingml/2006/chartDrawing">
    <cdr:from>
      <cdr:x>0.156</cdr:x>
      <cdr:y>0.65625</cdr:y>
    </cdr:from>
    <cdr:to>
      <cdr:x>0.50041</cdr:x>
      <cdr:y>0.7745</cdr:y>
    </cdr:to>
    <cdr:sp macro="" textlink="">
      <cdr:nvSpPr>
        <cdr:cNvPr id="1025" name="Text Box 1"/>
        <cdr:cNvSpPr txBox="1">
          <a:spLocks xmlns:a="http://schemas.openxmlformats.org/drawingml/2006/main" noChangeArrowheads="1"/>
        </cdr:cNvSpPr>
      </cdr:nvSpPr>
      <cdr:spPr bwMode="auto">
        <a:xfrm xmlns:a="http://schemas.openxmlformats.org/drawingml/2006/main">
          <a:off x="1211999" y="2641997"/>
          <a:ext cx="2675788" cy="476063"/>
        </a:xfrm>
        <a:prstGeom xmlns:a="http://schemas.openxmlformats.org/drawingml/2006/main" prst="rect">
          <a:avLst/>
        </a:prstGeom>
        <a:solidFill xmlns:a="http://schemas.openxmlformats.org/drawingml/2006/main">
          <a:srgbClr val="0070C0"/>
        </a:solidFill>
        <a:ln xmlns:a="http://schemas.openxmlformats.org/drawingml/2006/main" w="9525">
          <a:solidFill>
            <a:srgbClr val="000000"/>
          </a:solidFill>
          <a:miter lim="800000"/>
          <a:headEnd/>
          <a:tailEnd/>
        </a:ln>
      </cdr:spPr>
      <cdr:txBody>
        <a:bodyPr xmlns:a="http://schemas.openxmlformats.org/drawingml/2006/main" vertOverflow="clip" wrap="square" lIns="45720" tIns="36576" rIns="45720" bIns="36576" anchor="ctr" upright="1"/>
        <a:lstStyle xmlns:a="http://schemas.openxmlformats.org/drawingml/2006/main"/>
        <a:p xmlns:a="http://schemas.openxmlformats.org/drawingml/2006/main">
          <a:pPr algn="ctr" rtl="0">
            <a:defRPr sz="1000"/>
          </a:pPr>
          <a:r>
            <a:rPr lang="en-GB" sz="1800" b="1" i="0" strike="noStrike">
              <a:solidFill>
                <a:srgbClr val="000000"/>
              </a:solidFill>
              <a:latin typeface="Arial"/>
              <a:cs typeface="Arial"/>
            </a:rPr>
            <a:t>Thatcher</a:t>
          </a:r>
        </a:p>
      </cdr:txBody>
    </cdr:sp>
  </cdr:relSizeAnchor>
  <cdr:relSizeAnchor xmlns:cdr="http://schemas.openxmlformats.org/drawingml/2006/chartDrawing">
    <cdr:from>
      <cdr:x>0.47814</cdr:x>
      <cdr:y>0.65625</cdr:y>
    </cdr:from>
    <cdr:to>
      <cdr:x>0.66592</cdr:x>
      <cdr:y>0.7745</cdr:y>
    </cdr:to>
    <cdr:sp macro="" textlink="">
      <cdr:nvSpPr>
        <cdr:cNvPr id="1026" name="Text Box 2"/>
        <cdr:cNvSpPr txBox="1">
          <a:spLocks xmlns:a="http://schemas.openxmlformats.org/drawingml/2006/main" noChangeArrowheads="1"/>
        </cdr:cNvSpPr>
      </cdr:nvSpPr>
      <cdr:spPr bwMode="auto">
        <a:xfrm xmlns:a="http://schemas.openxmlformats.org/drawingml/2006/main">
          <a:off x="3714777" y="2641997"/>
          <a:ext cx="1458906" cy="476063"/>
        </a:xfrm>
        <a:prstGeom xmlns:a="http://schemas.openxmlformats.org/drawingml/2006/main" prst="rect">
          <a:avLst/>
        </a:prstGeom>
        <a:solidFill xmlns:a="http://schemas.openxmlformats.org/drawingml/2006/main">
          <a:srgbClr val="00B0F0"/>
        </a:solidFill>
        <a:ln xmlns:a="http://schemas.openxmlformats.org/drawingml/2006/main" w="9525">
          <a:solidFill>
            <a:srgbClr val="000000"/>
          </a:solidFill>
          <a:miter lim="800000"/>
          <a:headEnd/>
          <a:tailEnd/>
        </a:ln>
      </cdr:spPr>
      <cdr:txBody>
        <a:bodyPr xmlns:a="http://schemas.openxmlformats.org/drawingml/2006/main" vertOverflow="clip" wrap="square" lIns="45720" tIns="36576" rIns="45720" bIns="36576" anchor="ctr" upright="1"/>
        <a:lstStyle xmlns:a="http://schemas.openxmlformats.org/drawingml/2006/main"/>
        <a:p xmlns:a="http://schemas.openxmlformats.org/drawingml/2006/main">
          <a:pPr algn="ctr" rtl="0">
            <a:defRPr sz="1000"/>
          </a:pPr>
          <a:r>
            <a:rPr lang="en-GB" sz="1800" b="1" i="0" strike="noStrike" dirty="0">
              <a:solidFill>
                <a:srgbClr val="000000"/>
              </a:solidFill>
              <a:latin typeface="Arial"/>
              <a:cs typeface="Arial"/>
            </a:rPr>
            <a:t>Major</a:t>
          </a:r>
        </a:p>
      </cdr:txBody>
    </cdr:sp>
  </cdr:relSizeAnchor>
  <cdr:relSizeAnchor xmlns:cdr="http://schemas.openxmlformats.org/drawingml/2006/chartDrawing">
    <cdr:from>
      <cdr:x>0.65284</cdr:x>
      <cdr:y>0.65655</cdr:y>
    </cdr:from>
    <cdr:to>
      <cdr:x>0.9745</cdr:x>
      <cdr:y>0.77465</cdr:y>
    </cdr:to>
    <cdr:sp macro="" textlink="">
      <cdr:nvSpPr>
        <cdr:cNvPr id="1027" name="Text Box 3"/>
        <cdr:cNvSpPr txBox="1">
          <a:spLocks xmlns:a="http://schemas.openxmlformats.org/drawingml/2006/main" noChangeArrowheads="1"/>
        </cdr:cNvSpPr>
      </cdr:nvSpPr>
      <cdr:spPr bwMode="auto">
        <a:xfrm xmlns:a="http://schemas.openxmlformats.org/drawingml/2006/main">
          <a:off x="5689785" y="3330086"/>
          <a:ext cx="2803407" cy="599004"/>
        </a:xfrm>
        <a:prstGeom xmlns:a="http://schemas.openxmlformats.org/drawingml/2006/main" prst="rect">
          <a:avLst/>
        </a:prstGeom>
        <a:solidFill xmlns:a="http://schemas.openxmlformats.org/drawingml/2006/main">
          <a:srgbClr val="FF0000"/>
        </a:solidFill>
        <a:ln xmlns:a="http://schemas.openxmlformats.org/drawingml/2006/main" w="9525">
          <a:solidFill>
            <a:srgbClr val="000000"/>
          </a:solidFill>
          <a:miter lim="800000"/>
          <a:headEnd/>
          <a:tailEnd/>
        </a:ln>
      </cdr:spPr>
      <cdr:txBody>
        <a:bodyPr xmlns:a="http://schemas.openxmlformats.org/drawingml/2006/main" vertOverflow="clip" wrap="square" lIns="45720" tIns="36576" rIns="45720" bIns="36576" anchor="ctr" upright="1"/>
        <a:lstStyle xmlns:a="http://schemas.openxmlformats.org/drawingml/2006/main"/>
        <a:p xmlns:a="http://schemas.openxmlformats.org/drawingml/2006/main">
          <a:pPr algn="ctr" rtl="0">
            <a:defRPr sz="1000"/>
          </a:pPr>
          <a:r>
            <a:rPr lang="en-GB" sz="1800" b="1" i="0" strike="noStrike" dirty="0" smtClean="0">
              <a:solidFill>
                <a:srgbClr val="000000"/>
              </a:solidFill>
              <a:latin typeface="Arial"/>
              <a:cs typeface="Arial"/>
            </a:rPr>
            <a:t>Blair/Brown</a:t>
          </a:r>
          <a:endParaRPr lang="en-GB" sz="1800" b="1" i="0" strike="noStrike" dirty="0">
            <a:solidFill>
              <a:srgbClr val="000000"/>
            </a:solidFill>
            <a:latin typeface="Arial"/>
            <a:cs typeface="Arial"/>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0.45468</cdr:x>
      <cdr:y>0.75641</cdr:y>
    </cdr:from>
    <cdr:to>
      <cdr:x>0.65193</cdr:x>
      <cdr:y>0.83391</cdr:y>
    </cdr:to>
    <cdr:sp macro="" textlink="">
      <cdr:nvSpPr>
        <cdr:cNvPr id="3" name="Text Box 1"/>
        <cdr:cNvSpPr txBox="1">
          <a:spLocks xmlns:a="http://schemas.openxmlformats.org/drawingml/2006/main" noChangeArrowheads="1"/>
        </cdr:cNvSpPr>
      </cdr:nvSpPr>
      <cdr:spPr bwMode="auto">
        <a:xfrm xmlns:a="http://schemas.openxmlformats.org/drawingml/2006/main">
          <a:off x="3891929" y="4214842"/>
          <a:ext cx="1688409" cy="4318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0" anchor="t" upright="1"/>
        <a:lstStyle xmlns:a="http://schemas.openxmlformats.org/drawingml/2006/main">
          <a:lvl1pPr marL="0" indent="0">
            <a:defRPr sz="1100">
              <a:latin typeface="Cisalpin LT Std"/>
            </a:defRPr>
          </a:lvl1pPr>
          <a:lvl2pPr marL="457200" indent="0">
            <a:defRPr sz="1100">
              <a:latin typeface="Cisalpin LT Std"/>
            </a:defRPr>
          </a:lvl2pPr>
          <a:lvl3pPr marL="914400" indent="0">
            <a:defRPr sz="1100">
              <a:latin typeface="Cisalpin LT Std"/>
            </a:defRPr>
          </a:lvl3pPr>
          <a:lvl4pPr marL="1371600" indent="0">
            <a:defRPr sz="1100">
              <a:latin typeface="Cisalpin LT Std"/>
            </a:defRPr>
          </a:lvl4pPr>
          <a:lvl5pPr marL="1828800" indent="0">
            <a:defRPr sz="1100">
              <a:latin typeface="Cisalpin LT Std"/>
            </a:defRPr>
          </a:lvl5pPr>
          <a:lvl6pPr marL="2286000" indent="0">
            <a:defRPr sz="1100">
              <a:latin typeface="Cisalpin LT Std"/>
            </a:defRPr>
          </a:lvl6pPr>
          <a:lvl7pPr marL="2743200" indent="0">
            <a:defRPr sz="1100">
              <a:latin typeface="Cisalpin LT Std"/>
            </a:defRPr>
          </a:lvl7pPr>
          <a:lvl8pPr marL="3200400" indent="0">
            <a:defRPr sz="1100">
              <a:latin typeface="Cisalpin LT Std"/>
            </a:defRPr>
          </a:lvl8pPr>
          <a:lvl9pPr marL="3657600" indent="0">
            <a:defRPr sz="1100">
              <a:latin typeface="Cisalpin LT Std"/>
            </a:defRPr>
          </a:lvl9pPr>
        </a:lstStyle>
        <a:p xmlns:a="http://schemas.openxmlformats.org/drawingml/2006/main">
          <a:pPr algn="ctr" rtl="0">
            <a:defRPr sz="1000"/>
          </a:pPr>
          <a:r>
            <a:rPr lang="en-GB" sz="1600" b="1" i="0" strike="noStrike" dirty="0">
              <a:solidFill>
                <a:srgbClr val="587299"/>
              </a:solidFill>
              <a:latin typeface="Arial"/>
              <a:cs typeface="Arial"/>
            </a:rPr>
            <a:t>Percentile point</a:t>
          </a:r>
        </a:p>
      </cdr:txBody>
    </cdr:sp>
  </cdr:relSizeAnchor>
</c:userShapes>
</file>

<file path=ppt/drawings/drawing3.xml><?xml version="1.0" encoding="utf-8"?>
<c:userShapes xmlns:c="http://schemas.openxmlformats.org/drawingml/2006/chart">
  <cdr:relSizeAnchor xmlns:cdr="http://schemas.openxmlformats.org/drawingml/2006/chartDrawing">
    <cdr:from>
      <cdr:x>0.45468</cdr:x>
      <cdr:y>0.75641</cdr:y>
    </cdr:from>
    <cdr:to>
      <cdr:x>0.65193</cdr:x>
      <cdr:y>0.83391</cdr:y>
    </cdr:to>
    <cdr:sp macro="" textlink="">
      <cdr:nvSpPr>
        <cdr:cNvPr id="1025" name="Text Box 1"/>
        <cdr:cNvSpPr txBox="1">
          <a:spLocks xmlns:a="http://schemas.openxmlformats.org/drawingml/2006/main" noChangeArrowheads="1"/>
        </cdr:cNvSpPr>
      </cdr:nvSpPr>
      <cdr:spPr bwMode="auto">
        <a:xfrm xmlns:a="http://schemas.openxmlformats.org/drawingml/2006/main">
          <a:off x="3891929" y="4214842"/>
          <a:ext cx="1688409" cy="4318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7432" rIns="27432" bIns="0" anchor="t" upright="1"/>
        <a:lstStyle xmlns:a="http://schemas.openxmlformats.org/drawingml/2006/main"/>
        <a:p xmlns:a="http://schemas.openxmlformats.org/drawingml/2006/main">
          <a:pPr algn="ctr" rtl="0">
            <a:defRPr sz="1000"/>
          </a:pPr>
          <a:r>
            <a:rPr lang="en-GB" sz="1600" b="1" i="0" strike="noStrike" dirty="0">
              <a:solidFill>
                <a:schemeClr val="tx1"/>
              </a:solidFill>
              <a:latin typeface="Arial"/>
              <a:cs typeface="Arial"/>
            </a:rPr>
            <a:t>Percentile point</a:t>
          </a:r>
        </a:p>
      </cdr:txBody>
    </cdr:sp>
  </cdr:relSizeAnchor>
</c:userShapes>
</file>

<file path=ppt/drawings/drawing4.xml><?xml version="1.0" encoding="utf-8"?>
<c:userShapes xmlns:c="http://schemas.openxmlformats.org/drawingml/2006/chart">
  <cdr:relSizeAnchor xmlns:cdr="http://schemas.openxmlformats.org/drawingml/2006/chartDrawing">
    <cdr:from>
      <cdr:x>0.43799</cdr:x>
      <cdr:y>0.75641</cdr:y>
    </cdr:from>
    <cdr:to>
      <cdr:x>0.67167</cdr:x>
      <cdr:y>0.83391</cdr:y>
    </cdr:to>
    <cdr:sp macro="" textlink="">
      <cdr:nvSpPr>
        <cdr:cNvPr id="1025" name="Text Box 1"/>
        <cdr:cNvSpPr txBox="1">
          <a:spLocks xmlns:a="http://schemas.openxmlformats.org/drawingml/2006/main" noChangeArrowheads="1"/>
        </cdr:cNvSpPr>
      </cdr:nvSpPr>
      <cdr:spPr bwMode="auto">
        <a:xfrm xmlns:a="http://schemas.openxmlformats.org/drawingml/2006/main">
          <a:off x="3749053" y="4214842"/>
          <a:ext cx="2000264" cy="4318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7432" rIns="27432" bIns="0" anchor="t" upright="1"/>
        <a:lstStyle xmlns:a="http://schemas.openxmlformats.org/drawingml/2006/main"/>
        <a:p xmlns:a="http://schemas.openxmlformats.org/drawingml/2006/main">
          <a:pPr algn="ctr" rtl="0">
            <a:defRPr sz="1000"/>
          </a:pPr>
          <a:r>
            <a:rPr lang="en-GB" sz="1600" b="1" i="0" strike="noStrike" dirty="0">
              <a:solidFill>
                <a:schemeClr val="tx1"/>
              </a:solidFill>
              <a:latin typeface="Arial" pitchFamily="34" charset="0"/>
              <a:cs typeface="Arial" pitchFamily="34" charset="0"/>
            </a:rPr>
            <a:t>Percentile point</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aseline="0"/>
            </a:lvl1pPr>
          </a:lstStyle>
          <a:p>
            <a:endParaRPr lang="en-GB"/>
          </a:p>
        </p:txBody>
      </p:sp>
      <p:sp>
        <p:nvSpPr>
          <p:cNvPr id="717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aseline="0"/>
            </a:lvl1pPr>
          </a:lstStyle>
          <a:p>
            <a:endParaRPr lang="en-GB"/>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717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717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aseline="0"/>
            </a:lvl1pPr>
          </a:lstStyle>
          <a:p>
            <a:endParaRPr lang="en-GB"/>
          </a:p>
        </p:txBody>
      </p:sp>
      <p:sp>
        <p:nvSpPr>
          <p:cNvPr id="717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aseline="0"/>
            </a:lvl1pPr>
          </a:lstStyle>
          <a:p>
            <a:fld id="{3B406B38-242B-468D-9CB9-674C93DAACBF}" type="slidenum">
              <a:rPr lang="en-GB"/>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74D45F-8CD9-4705-A21C-D01A16B462B5}" type="slidenum">
              <a:rPr lang="en-GB"/>
              <a:pPr/>
              <a:t>1</a:t>
            </a:fld>
            <a:endParaRPr lang="en-GB" dirty="0"/>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2</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3</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D308958-8A0C-4914-A512-CB971716A6F4}" type="slidenum">
              <a:rPr lang="en-GB"/>
              <a:pPr/>
              <a:t>4</a:t>
            </a:fld>
            <a:endParaRPr lang="en-GB" dirty="0"/>
          </a:p>
        </p:txBody>
      </p:sp>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F5681B-5D03-458E-9417-1DBE655FDD67}" type="slidenum">
              <a:rPr lang="en-GB"/>
              <a:pPr/>
              <a:t>5</a:t>
            </a:fld>
            <a:endParaRPr lang="en-GB"/>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33F1C5-37ED-4D3C-82C0-E1846A374F1F}" type="slidenum">
              <a:rPr lang="en-GB"/>
              <a:pPr/>
              <a:t>6</a:t>
            </a:fld>
            <a:endParaRPr lang="en-GB"/>
          </a:p>
        </p:txBody>
      </p:sp>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7</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C759D0-9704-4153-8DAB-D85595426194}" type="slidenum">
              <a:rPr lang="en-GB"/>
              <a:pPr/>
              <a:t>8</a:t>
            </a:fld>
            <a:endParaRPr lang="en-GB"/>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312A52-4261-40DB-BC55-865203AC92E6}" type="slidenum">
              <a:rPr lang="en-GB"/>
              <a:pPr/>
              <a:t>9</a:t>
            </a:fld>
            <a:endParaRPr lang="en-GB"/>
          </a:p>
        </p:txBody>
      </p:sp>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12</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13</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14</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15</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8C3AE6-26AE-4BC9-BF99-685B14A6BF60}" type="slidenum">
              <a:rPr lang="en-GB"/>
              <a:pPr/>
              <a:t>16</a:t>
            </a:fld>
            <a:endParaRPr lang="en-GB"/>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8C3AE6-26AE-4BC9-BF99-685B14A6BF60}" type="slidenum">
              <a:rPr lang="en-GB"/>
              <a:pPr/>
              <a:t>17</a:t>
            </a:fld>
            <a:endParaRPr lang="en-GB"/>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8C3AE6-26AE-4BC9-BF99-685B14A6BF60}" type="slidenum">
              <a:rPr lang="en-GB"/>
              <a:pPr/>
              <a:t>18</a:t>
            </a:fld>
            <a:endParaRPr lang="en-GB"/>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8C3AE6-26AE-4BC9-BF99-685B14A6BF60}" type="slidenum">
              <a:rPr lang="en-GB"/>
              <a:pPr/>
              <a:t>19</a:t>
            </a:fld>
            <a:endParaRPr lang="en-GB"/>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312A52-4261-40DB-BC55-865203AC92E6}" type="slidenum">
              <a:rPr lang="en-GB"/>
              <a:pPr/>
              <a:t>20</a:t>
            </a:fld>
            <a:endParaRPr lang="en-GB"/>
          </a:p>
        </p:txBody>
      </p:sp>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21</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8C3AE6-26AE-4BC9-BF99-685B14A6BF60}" type="slidenum">
              <a:rPr lang="en-GB"/>
              <a:pPr/>
              <a:t>23</a:t>
            </a:fld>
            <a:endParaRPr lang="en-GB"/>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24</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8C3AE6-26AE-4BC9-BF99-685B14A6BF60}" type="slidenum">
              <a:rPr lang="en-GB"/>
              <a:pPr/>
              <a:t>25</a:t>
            </a:fld>
            <a:endParaRPr lang="en-GB"/>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7DB4A2-325C-47B7-B435-A9F2CD311FB1}" type="slidenum">
              <a:rPr lang="en-GB"/>
              <a:pPr/>
              <a:t>26</a:t>
            </a:fld>
            <a:endParaRPr lang="en-GB"/>
          </a:p>
        </p:txBody>
      </p:sp>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E415B1-03F8-4026-B283-FDB8E4D2C600}" type="slidenum">
              <a:rPr lang="en-GB"/>
              <a:pPr/>
              <a:t>27</a:t>
            </a:fld>
            <a:endParaRPr lang="en-GB"/>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28</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C759D0-9704-4153-8DAB-D85595426194}" type="slidenum">
              <a:rPr lang="en-GB"/>
              <a:pPr/>
              <a:t>29</a:t>
            </a:fld>
            <a:endParaRPr lang="en-GB"/>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C759D0-9704-4153-8DAB-D85595426194}" type="slidenum">
              <a:rPr lang="en-GB"/>
              <a:pPr/>
              <a:t>30</a:t>
            </a:fld>
            <a:endParaRPr lang="en-GB"/>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C759D0-9704-4153-8DAB-D85595426194}" type="slidenum">
              <a:rPr lang="en-GB"/>
              <a:pPr/>
              <a:t>31</a:t>
            </a:fld>
            <a:endParaRPr lang="en-GB"/>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32</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E415B1-03F8-4026-B283-FDB8E4D2C600}" type="slidenum">
              <a:rPr lang="en-GB"/>
              <a:pPr/>
              <a:t>33</a:t>
            </a:fld>
            <a:endParaRPr lang="en-GB"/>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E415B1-03F8-4026-B283-FDB8E4D2C600}" type="slidenum">
              <a:rPr lang="en-GB"/>
              <a:pPr/>
              <a:t>34</a:t>
            </a:fld>
            <a:endParaRPr lang="en-GB"/>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35</a:t>
            </a:fld>
            <a:endParaRPr lang="en-GB" dirty="0"/>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36</a:t>
            </a:fld>
            <a:endParaRPr lang="en-GB" dirty="0"/>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37</a:t>
            </a:fld>
            <a:endParaRPr lang="en-GB" dirty="0"/>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38</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339ACD-8DAC-4A54-A2C3-EC23C3B5DE60}" type="slidenum">
              <a:rPr lang="en-GB"/>
              <a:pPr/>
              <a:t>39</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136" name="Rectangle 16"/>
          <p:cNvSpPr>
            <a:spLocks noChangeArrowheads="1"/>
          </p:cNvSpPr>
          <p:nvPr/>
        </p:nvSpPr>
        <p:spPr bwMode="auto">
          <a:xfrm>
            <a:off x="0" y="3657600"/>
            <a:ext cx="9144000" cy="3200400"/>
          </a:xfrm>
          <a:prstGeom prst="rect">
            <a:avLst/>
          </a:prstGeom>
          <a:gradFill rotWithShape="0">
            <a:gsLst>
              <a:gs pos="0">
                <a:srgbClr val="CCDDE6">
                  <a:gamma/>
                  <a:tint val="0"/>
                  <a:invGamma/>
                </a:srgbClr>
              </a:gs>
              <a:gs pos="100000">
                <a:srgbClr val="CCDDE6"/>
              </a:gs>
            </a:gsLst>
            <a:lin ang="5400000" scaled="1"/>
          </a:gradFill>
          <a:ln w="9525">
            <a:noFill/>
            <a:miter lim="800000"/>
            <a:headEnd/>
            <a:tailEnd/>
          </a:ln>
          <a:effectLst/>
        </p:spPr>
        <p:txBody>
          <a:bodyPr wrap="none" anchor="ctr"/>
          <a:lstStyle/>
          <a:p>
            <a:endParaRPr lang="en-GB"/>
          </a:p>
        </p:txBody>
      </p:sp>
      <p:sp>
        <p:nvSpPr>
          <p:cNvPr id="5137" name="Rectangle 17"/>
          <p:cNvSpPr>
            <a:spLocks noChangeArrowheads="1"/>
          </p:cNvSpPr>
          <p:nvPr/>
        </p:nvSpPr>
        <p:spPr bwMode="auto">
          <a:xfrm>
            <a:off x="0" y="0"/>
            <a:ext cx="9144000" cy="457200"/>
          </a:xfrm>
          <a:prstGeom prst="rect">
            <a:avLst/>
          </a:prstGeom>
          <a:gradFill rotWithShape="0">
            <a:gsLst>
              <a:gs pos="0">
                <a:srgbClr val="CADBE4"/>
              </a:gs>
              <a:gs pos="100000">
                <a:srgbClr val="CADBE4">
                  <a:gamma/>
                  <a:tint val="0"/>
                  <a:invGamma/>
                </a:srgbClr>
              </a:gs>
            </a:gsLst>
            <a:lin ang="5400000" scaled="1"/>
          </a:gradFill>
          <a:ln w="9525">
            <a:noFill/>
            <a:miter lim="800000"/>
            <a:headEnd/>
            <a:tailEnd/>
          </a:ln>
          <a:effectLst/>
        </p:spPr>
        <p:txBody>
          <a:bodyPr wrap="none" anchor="ctr"/>
          <a:lstStyle/>
          <a:p>
            <a:endParaRPr lang="en-GB"/>
          </a:p>
        </p:txBody>
      </p:sp>
      <p:sp>
        <p:nvSpPr>
          <p:cNvPr id="5130" name="Rectangle 10"/>
          <p:cNvSpPr>
            <a:spLocks noGrp="1" noChangeArrowheads="1"/>
          </p:cNvSpPr>
          <p:nvPr>
            <p:ph type="ctrTitle" sz="quarter"/>
          </p:nvPr>
        </p:nvSpPr>
        <p:spPr>
          <a:xfrm>
            <a:off x="1828800" y="2362200"/>
            <a:ext cx="6248400" cy="990600"/>
          </a:xfrm>
        </p:spPr>
        <p:txBody>
          <a:bodyPr/>
          <a:lstStyle>
            <a:lvl1pPr>
              <a:defRPr sz="2600">
                <a:solidFill>
                  <a:srgbClr val="526D7F"/>
                </a:solidFill>
              </a:defRPr>
            </a:lvl1pPr>
          </a:lstStyle>
          <a:p>
            <a:r>
              <a:rPr lang="en-US" smtClean="0"/>
              <a:t>Click to edit Master title style</a:t>
            </a:r>
            <a:endParaRPr lang="en-GB"/>
          </a:p>
        </p:txBody>
      </p:sp>
      <p:sp>
        <p:nvSpPr>
          <p:cNvPr id="5131" name="Rectangle 11"/>
          <p:cNvSpPr>
            <a:spLocks noGrp="1" noChangeArrowheads="1"/>
          </p:cNvSpPr>
          <p:nvPr>
            <p:ph type="subTitle" sz="quarter" idx="1"/>
          </p:nvPr>
        </p:nvSpPr>
        <p:spPr>
          <a:xfrm>
            <a:off x="1828800" y="3429000"/>
            <a:ext cx="6400800" cy="1752600"/>
          </a:xfrm>
        </p:spPr>
        <p:txBody>
          <a:bodyPr/>
          <a:lstStyle>
            <a:lvl1pPr marL="0" indent="0">
              <a:buFontTx/>
              <a:buNone/>
              <a:defRPr sz="1600">
                <a:solidFill>
                  <a:srgbClr val="97B32C"/>
                </a:solidFill>
              </a:defRPr>
            </a:lvl1pPr>
          </a:lstStyle>
          <a:p>
            <a:r>
              <a:rPr lang="en-US" smtClean="0"/>
              <a:t>Click to edit Master subtitle style</a:t>
            </a:r>
            <a:endParaRPr lang="en-GB"/>
          </a:p>
        </p:txBody>
      </p:sp>
      <p:sp>
        <p:nvSpPr>
          <p:cNvPr id="5132" name="Rectangle 12"/>
          <p:cNvSpPr>
            <a:spLocks noGrp="1" noChangeArrowheads="1"/>
          </p:cNvSpPr>
          <p:nvPr>
            <p:ph type="dt" sz="quarter" idx="2"/>
          </p:nvPr>
        </p:nvSpPr>
        <p:spPr>
          <a:xfrm>
            <a:off x="1828800" y="6400800"/>
            <a:ext cx="2362200" cy="304800"/>
          </a:xfrm>
        </p:spPr>
        <p:txBody>
          <a:bodyPr/>
          <a:lstStyle>
            <a:lvl1pPr>
              <a:defRPr sz="1400" baseline="-25000">
                <a:latin typeface="Arial" charset="0"/>
              </a:defRPr>
            </a:lvl1pPr>
          </a:lstStyle>
          <a:p>
            <a:r>
              <a:rPr lang="en-GB"/>
              <a:t>© Institute for Fiscal Studies  </a:t>
            </a:r>
          </a:p>
          <a:p>
            <a:endParaRPr lang="en-GB"/>
          </a:p>
        </p:txBody>
      </p:sp>
      <p:pic>
        <p:nvPicPr>
          <p:cNvPr id="5135" name="Picture 15" descr="IFS-office-grey"/>
          <p:cNvPicPr>
            <a:picLocks noChangeAspect="1" noChangeArrowheads="1"/>
          </p:cNvPicPr>
          <p:nvPr/>
        </p:nvPicPr>
        <p:blipFill>
          <a:blip r:embed="rId2" cstate="print"/>
          <a:srcRect/>
          <a:stretch>
            <a:fillRect/>
          </a:stretch>
        </p:blipFill>
        <p:spPr bwMode="auto">
          <a:xfrm>
            <a:off x="838200" y="1074738"/>
            <a:ext cx="3200400" cy="960437"/>
          </a:xfrm>
          <a:prstGeom prst="rect">
            <a:avLst/>
          </a:prstGeom>
          <a:noFill/>
        </p:spPr>
      </p:pic>
    </p:spTree>
  </p:cSld>
  <p:clrMapOvr>
    <a:masterClrMapping/>
  </p:clrMapOvr>
  <p:transition>
    <p:cu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Footer Placeholder 3"/>
          <p:cNvSpPr>
            <a:spLocks noGrp="1"/>
          </p:cNvSpPr>
          <p:nvPr>
            <p:ph type="ftr" sz="quarter" idx="10"/>
          </p:nvPr>
        </p:nvSpPr>
        <p:spPr/>
        <p:txBody>
          <a:bodyPr/>
          <a:lstStyle>
            <a:lvl1pPr>
              <a:defRPr/>
            </a:lvl1pPr>
          </a:lstStyle>
          <a:p>
            <a:endParaRPr lang="en-GB"/>
          </a:p>
        </p:txBody>
      </p:sp>
      <p:sp>
        <p:nvSpPr>
          <p:cNvPr id="5" name="Date Placeholder 4"/>
          <p:cNvSpPr>
            <a:spLocks noGrp="1"/>
          </p:cNvSpPr>
          <p:nvPr>
            <p:ph type="dt" sz="half" idx="11"/>
          </p:nvPr>
        </p:nvSpPr>
        <p:spPr/>
        <p:txBody>
          <a:bodyPr/>
          <a:lstStyle>
            <a:lvl1pPr>
              <a:defRPr/>
            </a:lvl1pPr>
          </a:lstStyle>
          <a:p>
            <a:r>
              <a:rPr lang="en-GB"/>
              <a:t>© Institute for Fiscal Studies  </a:t>
            </a:r>
            <a:endParaRPr lang="en-GB" baseline="-25000"/>
          </a:p>
        </p:txBody>
      </p:sp>
    </p:spTree>
  </p:cSld>
  <p:clrMapOvr>
    <a:masterClrMapping/>
  </p:clrMapOvr>
  <p:transition>
    <p:cu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endParaRPr lang="en-GB"/>
          </a:p>
        </p:txBody>
      </p:sp>
      <p:sp>
        <p:nvSpPr>
          <p:cNvPr id="5" name="Date Placeholder 4"/>
          <p:cNvSpPr>
            <a:spLocks noGrp="1"/>
          </p:cNvSpPr>
          <p:nvPr>
            <p:ph type="dt" sz="half" idx="11"/>
          </p:nvPr>
        </p:nvSpPr>
        <p:spPr/>
        <p:txBody>
          <a:bodyPr/>
          <a:lstStyle>
            <a:lvl1pPr>
              <a:defRPr/>
            </a:lvl1pPr>
          </a:lstStyle>
          <a:p>
            <a:r>
              <a:rPr lang="en-GB"/>
              <a:t>© Institute for Fiscal Studies  </a:t>
            </a:r>
            <a:endParaRPr lang="en-GB" baseline="-25000"/>
          </a:p>
        </p:txBody>
      </p:sp>
    </p:spTree>
  </p:cSld>
  <p:clrMapOvr>
    <a:masterClrMapping/>
  </p:clrMapOvr>
  <p:transition>
    <p:cu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0"/>
            <a:ext cx="3848100" cy="167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10100" y="1600200"/>
            <a:ext cx="3848100" cy="1674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Footer Placeholder 4"/>
          <p:cNvSpPr>
            <a:spLocks noGrp="1"/>
          </p:cNvSpPr>
          <p:nvPr>
            <p:ph type="ftr" sz="quarter" idx="10"/>
          </p:nvPr>
        </p:nvSpPr>
        <p:spPr/>
        <p:txBody>
          <a:bodyPr/>
          <a:lstStyle>
            <a:lvl1pPr>
              <a:defRPr/>
            </a:lvl1pPr>
          </a:lstStyle>
          <a:p>
            <a:endParaRPr lang="en-GB"/>
          </a:p>
        </p:txBody>
      </p:sp>
      <p:sp>
        <p:nvSpPr>
          <p:cNvPr id="6" name="Date Placeholder 5"/>
          <p:cNvSpPr>
            <a:spLocks noGrp="1"/>
          </p:cNvSpPr>
          <p:nvPr>
            <p:ph type="dt" sz="half" idx="11"/>
          </p:nvPr>
        </p:nvSpPr>
        <p:spPr/>
        <p:txBody>
          <a:bodyPr/>
          <a:lstStyle>
            <a:lvl1pPr>
              <a:defRPr/>
            </a:lvl1pPr>
          </a:lstStyle>
          <a:p>
            <a:r>
              <a:rPr lang="en-GB"/>
              <a:t>© Institute for Fiscal Studies  </a:t>
            </a:r>
            <a:endParaRPr lang="en-GB" baseline="-25000"/>
          </a:p>
        </p:txBody>
      </p:sp>
    </p:spTree>
  </p:cSld>
  <p:clrMapOvr>
    <a:masterClrMapping/>
  </p:clrMapOvr>
  <p:transition>
    <p:cu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Footer Placeholder 6"/>
          <p:cNvSpPr>
            <a:spLocks noGrp="1"/>
          </p:cNvSpPr>
          <p:nvPr>
            <p:ph type="ftr" sz="quarter" idx="10"/>
          </p:nvPr>
        </p:nvSpPr>
        <p:spPr/>
        <p:txBody>
          <a:bodyPr/>
          <a:lstStyle>
            <a:lvl1pPr>
              <a:defRPr/>
            </a:lvl1pPr>
          </a:lstStyle>
          <a:p>
            <a:endParaRPr lang="en-GB"/>
          </a:p>
        </p:txBody>
      </p:sp>
      <p:sp>
        <p:nvSpPr>
          <p:cNvPr id="8" name="Date Placeholder 7"/>
          <p:cNvSpPr>
            <a:spLocks noGrp="1"/>
          </p:cNvSpPr>
          <p:nvPr>
            <p:ph type="dt" sz="half" idx="11"/>
          </p:nvPr>
        </p:nvSpPr>
        <p:spPr/>
        <p:txBody>
          <a:bodyPr/>
          <a:lstStyle>
            <a:lvl1pPr>
              <a:defRPr/>
            </a:lvl1pPr>
          </a:lstStyle>
          <a:p>
            <a:r>
              <a:rPr lang="en-GB"/>
              <a:t>© Institute for Fiscal Studies  </a:t>
            </a:r>
            <a:endParaRPr lang="en-GB" baseline="-25000"/>
          </a:p>
        </p:txBody>
      </p:sp>
    </p:spTree>
  </p:cSld>
  <p:clrMapOvr>
    <a:masterClrMapping/>
  </p:clrMapOvr>
  <p:transition>
    <p:cu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Footer Placeholder 2"/>
          <p:cNvSpPr>
            <a:spLocks noGrp="1"/>
          </p:cNvSpPr>
          <p:nvPr>
            <p:ph type="ftr" sz="quarter" idx="10"/>
          </p:nvPr>
        </p:nvSpPr>
        <p:spPr/>
        <p:txBody>
          <a:bodyPr/>
          <a:lstStyle>
            <a:lvl1pPr>
              <a:defRPr/>
            </a:lvl1pPr>
          </a:lstStyle>
          <a:p>
            <a:endParaRPr lang="en-GB"/>
          </a:p>
        </p:txBody>
      </p:sp>
      <p:sp>
        <p:nvSpPr>
          <p:cNvPr id="4" name="Date Placeholder 3"/>
          <p:cNvSpPr>
            <a:spLocks noGrp="1"/>
          </p:cNvSpPr>
          <p:nvPr>
            <p:ph type="dt" sz="half" idx="11"/>
          </p:nvPr>
        </p:nvSpPr>
        <p:spPr/>
        <p:txBody>
          <a:bodyPr/>
          <a:lstStyle>
            <a:lvl1pPr>
              <a:defRPr/>
            </a:lvl1pPr>
          </a:lstStyle>
          <a:p>
            <a:r>
              <a:rPr lang="en-GB"/>
              <a:t>© Institute for Fiscal Studies  </a:t>
            </a:r>
            <a:endParaRPr lang="en-GB" baseline="-25000"/>
          </a:p>
        </p:txBody>
      </p:sp>
    </p:spTree>
  </p:cSld>
  <p:clrMapOvr>
    <a:masterClrMapping/>
  </p:clrMapOvr>
  <p:transition>
    <p:cu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endParaRPr lang="en-GB"/>
          </a:p>
        </p:txBody>
      </p:sp>
      <p:sp>
        <p:nvSpPr>
          <p:cNvPr id="3" name="Date Placeholder 2"/>
          <p:cNvSpPr>
            <a:spLocks noGrp="1"/>
          </p:cNvSpPr>
          <p:nvPr>
            <p:ph type="dt" sz="half" idx="11"/>
          </p:nvPr>
        </p:nvSpPr>
        <p:spPr/>
        <p:txBody>
          <a:bodyPr/>
          <a:lstStyle>
            <a:lvl1pPr>
              <a:defRPr/>
            </a:lvl1pPr>
          </a:lstStyle>
          <a:p>
            <a:r>
              <a:rPr lang="en-GB"/>
              <a:t>© Institute for Fiscal Studies  </a:t>
            </a:r>
            <a:endParaRPr lang="en-GB" baseline="-25000"/>
          </a:p>
        </p:txBody>
      </p:sp>
    </p:spTree>
  </p:cSld>
  <p:clrMapOvr>
    <a:masterClrMapping/>
  </p:clrMapOvr>
  <p:transition>
    <p:cu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GB"/>
          </a:p>
        </p:txBody>
      </p:sp>
      <p:sp>
        <p:nvSpPr>
          <p:cNvPr id="6" name="Date Placeholder 5"/>
          <p:cNvSpPr>
            <a:spLocks noGrp="1"/>
          </p:cNvSpPr>
          <p:nvPr>
            <p:ph type="dt" sz="half" idx="11"/>
          </p:nvPr>
        </p:nvSpPr>
        <p:spPr/>
        <p:txBody>
          <a:bodyPr/>
          <a:lstStyle>
            <a:lvl1pPr>
              <a:defRPr/>
            </a:lvl1pPr>
          </a:lstStyle>
          <a:p>
            <a:r>
              <a:rPr lang="en-GB"/>
              <a:t>© Institute for Fiscal Studies  </a:t>
            </a:r>
            <a:endParaRPr lang="en-GB" baseline="-25000"/>
          </a:p>
        </p:txBody>
      </p:sp>
    </p:spTree>
  </p:cSld>
  <p:clrMapOvr>
    <a:masterClrMapping/>
  </p:clrMapOvr>
  <p:transition>
    <p:cu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GB"/>
          </a:p>
        </p:txBody>
      </p:sp>
      <p:sp>
        <p:nvSpPr>
          <p:cNvPr id="6" name="Date Placeholder 5"/>
          <p:cNvSpPr>
            <a:spLocks noGrp="1"/>
          </p:cNvSpPr>
          <p:nvPr>
            <p:ph type="dt" sz="half" idx="11"/>
          </p:nvPr>
        </p:nvSpPr>
        <p:spPr/>
        <p:txBody>
          <a:bodyPr/>
          <a:lstStyle>
            <a:lvl1pPr>
              <a:defRPr/>
            </a:lvl1pPr>
          </a:lstStyle>
          <a:p>
            <a:r>
              <a:rPr lang="en-GB"/>
              <a:t>© Institute for Fiscal Studies  </a:t>
            </a:r>
            <a:endParaRPr lang="en-GB" baseline="-25000"/>
          </a:p>
        </p:txBody>
      </p:sp>
    </p:spTree>
  </p:cSld>
  <p:clrMapOvr>
    <a:masterClrMapping/>
  </p:clrMapOvr>
  <p:transition>
    <p:cu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Footer Placeholder 3"/>
          <p:cNvSpPr>
            <a:spLocks noGrp="1"/>
          </p:cNvSpPr>
          <p:nvPr>
            <p:ph type="ftr" sz="quarter" idx="10"/>
          </p:nvPr>
        </p:nvSpPr>
        <p:spPr/>
        <p:txBody>
          <a:bodyPr/>
          <a:lstStyle>
            <a:lvl1pPr>
              <a:defRPr/>
            </a:lvl1pPr>
          </a:lstStyle>
          <a:p>
            <a:endParaRPr lang="en-GB"/>
          </a:p>
        </p:txBody>
      </p:sp>
      <p:sp>
        <p:nvSpPr>
          <p:cNvPr id="5" name="Date Placeholder 4"/>
          <p:cNvSpPr>
            <a:spLocks noGrp="1"/>
          </p:cNvSpPr>
          <p:nvPr>
            <p:ph type="dt" sz="half" idx="11"/>
          </p:nvPr>
        </p:nvSpPr>
        <p:spPr/>
        <p:txBody>
          <a:bodyPr/>
          <a:lstStyle>
            <a:lvl1pPr>
              <a:defRPr/>
            </a:lvl1pPr>
          </a:lstStyle>
          <a:p>
            <a:r>
              <a:rPr lang="en-GB"/>
              <a:t>© Institute for Fiscal Studies  </a:t>
            </a:r>
            <a:endParaRPr lang="en-GB" baseline="-25000"/>
          </a:p>
        </p:txBody>
      </p:sp>
    </p:spTree>
  </p:cSld>
  <p:clrMapOvr>
    <a:masterClrMapping/>
  </p:clrMapOvr>
  <p:transition>
    <p:cu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96050" y="228600"/>
            <a:ext cx="1962150" cy="304641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28600"/>
            <a:ext cx="5734050" cy="30464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Footer Placeholder 3"/>
          <p:cNvSpPr>
            <a:spLocks noGrp="1"/>
          </p:cNvSpPr>
          <p:nvPr>
            <p:ph type="ftr" sz="quarter" idx="10"/>
          </p:nvPr>
        </p:nvSpPr>
        <p:spPr/>
        <p:txBody>
          <a:bodyPr/>
          <a:lstStyle>
            <a:lvl1pPr>
              <a:defRPr/>
            </a:lvl1pPr>
          </a:lstStyle>
          <a:p>
            <a:endParaRPr lang="en-GB"/>
          </a:p>
        </p:txBody>
      </p:sp>
      <p:sp>
        <p:nvSpPr>
          <p:cNvPr id="5" name="Date Placeholder 4"/>
          <p:cNvSpPr>
            <a:spLocks noGrp="1"/>
          </p:cNvSpPr>
          <p:nvPr>
            <p:ph type="dt" sz="half" idx="11"/>
          </p:nvPr>
        </p:nvSpPr>
        <p:spPr/>
        <p:txBody>
          <a:bodyPr/>
          <a:lstStyle>
            <a:lvl1pPr>
              <a:defRPr/>
            </a:lvl1pPr>
          </a:lstStyle>
          <a:p>
            <a:r>
              <a:rPr lang="en-GB"/>
              <a:t>© Institute for Fiscal Studies  </a:t>
            </a:r>
            <a:endParaRPr lang="en-GB" baseline="-25000"/>
          </a:p>
        </p:txBody>
      </p:sp>
    </p:spTree>
  </p:cSld>
  <p:clrMapOvr>
    <a:masterClrMapping/>
  </p:clrMapOvr>
  <p:transition>
    <p:cu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848600" cy="9906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09600" y="1600200"/>
            <a:ext cx="3848100" cy="16748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hart Placeholder 3"/>
          <p:cNvSpPr>
            <a:spLocks noGrp="1"/>
          </p:cNvSpPr>
          <p:nvPr>
            <p:ph type="chart" sz="half" idx="2"/>
          </p:nvPr>
        </p:nvSpPr>
        <p:spPr>
          <a:xfrm>
            <a:off x="4610100" y="1600200"/>
            <a:ext cx="3848100" cy="1674813"/>
          </a:xfrm>
        </p:spPr>
        <p:txBody>
          <a:bodyPr/>
          <a:lstStyle/>
          <a:p>
            <a:r>
              <a:rPr lang="en-US" smtClean="0"/>
              <a:t>Click icon to add chart</a:t>
            </a:r>
            <a:endParaRPr lang="en-GB"/>
          </a:p>
        </p:txBody>
      </p:sp>
      <p:sp>
        <p:nvSpPr>
          <p:cNvPr id="5" name="Footer Placeholder 4"/>
          <p:cNvSpPr>
            <a:spLocks noGrp="1"/>
          </p:cNvSpPr>
          <p:nvPr>
            <p:ph type="ftr" sz="quarter" idx="10"/>
          </p:nvPr>
        </p:nvSpPr>
        <p:spPr>
          <a:xfrm>
            <a:off x="2971800" y="6477000"/>
            <a:ext cx="2895600" cy="228600"/>
          </a:xfrm>
        </p:spPr>
        <p:txBody>
          <a:bodyPr/>
          <a:lstStyle>
            <a:lvl1pPr>
              <a:defRPr/>
            </a:lvl1pPr>
          </a:lstStyle>
          <a:p>
            <a:endParaRPr lang="en-GB"/>
          </a:p>
        </p:txBody>
      </p:sp>
      <p:sp>
        <p:nvSpPr>
          <p:cNvPr id="6" name="Date Placeholder 5"/>
          <p:cNvSpPr>
            <a:spLocks noGrp="1"/>
          </p:cNvSpPr>
          <p:nvPr>
            <p:ph type="dt" sz="half" idx="11"/>
          </p:nvPr>
        </p:nvSpPr>
        <p:spPr>
          <a:xfrm>
            <a:off x="152400" y="6477000"/>
            <a:ext cx="2514600" cy="228600"/>
          </a:xfrm>
        </p:spPr>
        <p:txBody>
          <a:bodyPr/>
          <a:lstStyle>
            <a:lvl1pPr>
              <a:defRPr/>
            </a:lvl1pPr>
          </a:lstStyle>
          <a:p>
            <a:r>
              <a:rPr lang="en-GB"/>
              <a:t>© Institute for Fiscal Studies  </a:t>
            </a:r>
            <a:endParaRPr lang="en-GB" baseline="-25000"/>
          </a:p>
        </p:txBody>
      </p:sp>
    </p:spTree>
  </p:cSld>
  <p:clrMapOvr>
    <a:masterClrMapping/>
  </p:clrMapOvr>
  <p:transition>
    <p:cu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4" name="Rectangle 30"/>
          <p:cNvSpPr>
            <a:spLocks noChangeArrowheads="1"/>
          </p:cNvSpPr>
          <p:nvPr/>
        </p:nvSpPr>
        <p:spPr bwMode="auto">
          <a:xfrm>
            <a:off x="0" y="0"/>
            <a:ext cx="9144000" cy="609600"/>
          </a:xfrm>
          <a:prstGeom prst="rect">
            <a:avLst/>
          </a:prstGeom>
          <a:gradFill rotWithShape="0">
            <a:gsLst>
              <a:gs pos="0">
                <a:srgbClr val="CCDDE6"/>
              </a:gs>
              <a:gs pos="100000">
                <a:srgbClr val="CCDDE6">
                  <a:gamma/>
                  <a:tint val="0"/>
                  <a:invGamma/>
                </a:srgbClr>
              </a:gs>
            </a:gsLst>
            <a:lin ang="5400000" scaled="1"/>
          </a:gradFill>
          <a:ln w="9525">
            <a:noFill/>
            <a:miter lim="800000"/>
            <a:headEnd/>
            <a:tailEnd/>
          </a:ln>
          <a:effectLst/>
        </p:spPr>
        <p:txBody>
          <a:bodyPr wrap="none" anchor="ctr"/>
          <a:lstStyle/>
          <a:p>
            <a:endParaRPr lang="en-GB"/>
          </a:p>
        </p:txBody>
      </p:sp>
      <p:sp>
        <p:nvSpPr>
          <p:cNvPr id="1026" name="Rectangle 2"/>
          <p:cNvSpPr>
            <a:spLocks noGrp="1" noChangeArrowheads="1"/>
          </p:cNvSpPr>
          <p:nvPr>
            <p:ph type="title"/>
          </p:nvPr>
        </p:nvSpPr>
        <p:spPr bwMode="auto">
          <a:xfrm>
            <a:off x="609600" y="228600"/>
            <a:ext cx="7848600" cy="9906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609600" y="1600200"/>
            <a:ext cx="7848600" cy="1674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1029" name="Rectangle 5"/>
          <p:cNvSpPr>
            <a:spLocks noGrp="1" noChangeArrowheads="1"/>
          </p:cNvSpPr>
          <p:nvPr>
            <p:ph type="ftr" sz="quarter" idx="3"/>
          </p:nvPr>
        </p:nvSpPr>
        <p:spPr bwMode="auto">
          <a:xfrm>
            <a:off x="2971800" y="6477000"/>
            <a:ext cx="2895600" cy="228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a:defRPr sz="1000" baseline="0">
                <a:solidFill>
                  <a:srgbClr val="526D7F"/>
                </a:solidFill>
                <a:latin typeface="+mn-lt"/>
              </a:defRPr>
            </a:lvl1pPr>
          </a:lstStyle>
          <a:p>
            <a:endParaRPr lang="en-GB"/>
          </a:p>
        </p:txBody>
      </p:sp>
      <p:sp>
        <p:nvSpPr>
          <p:cNvPr id="1050" name="Rectangle 26"/>
          <p:cNvSpPr>
            <a:spLocks noGrp="1" noChangeArrowheads="1"/>
          </p:cNvSpPr>
          <p:nvPr>
            <p:ph type="dt" sz="half" idx="2"/>
          </p:nvPr>
        </p:nvSpPr>
        <p:spPr bwMode="auto">
          <a:xfrm>
            <a:off x="152400" y="6477000"/>
            <a:ext cx="2514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800" baseline="0">
                <a:solidFill>
                  <a:srgbClr val="526D7F"/>
                </a:solidFill>
                <a:latin typeface="+mn-lt"/>
                <a:cs typeface="Arial" charset="0"/>
              </a:defRPr>
            </a:lvl1pPr>
          </a:lstStyle>
          <a:p>
            <a:r>
              <a:rPr lang="en-GB"/>
              <a:t>© Institute for Fiscal Studies  </a:t>
            </a:r>
          </a:p>
        </p:txBody>
      </p:sp>
      <p:pic>
        <p:nvPicPr>
          <p:cNvPr id="1053" name="Picture 29" descr="IFS-office-grey"/>
          <p:cNvPicPr>
            <a:picLocks noChangeAspect="1" noChangeArrowheads="1"/>
          </p:cNvPicPr>
          <p:nvPr/>
        </p:nvPicPr>
        <p:blipFill>
          <a:blip r:embed="rId14" cstate="print"/>
          <a:srcRect/>
          <a:stretch>
            <a:fillRect/>
          </a:stretch>
        </p:blipFill>
        <p:spPr bwMode="auto">
          <a:xfrm>
            <a:off x="7315200" y="6224588"/>
            <a:ext cx="1600200" cy="481012"/>
          </a:xfrm>
          <a:prstGeom prst="rect">
            <a:avLst/>
          </a:prstGeom>
          <a:noFill/>
        </p:spPr>
      </p:pic>
      <p:sp>
        <p:nvSpPr>
          <p:cNvPr id="1057" name="Rectangle 33"/>
          <p:cNvSpPr>
            <a:spLocks noChangeArrowheads="1"/>
          </p:cNvSpPr>
          <p:nvPr/>
        </p:nvSpPr>
        <p:spPr bwMode="auto">
          <a:xfrm>
            <a:off x="0" y="6781800"/>
            <a:ext cx="9144000" cy="76200"/>
          </a:xfrm>
          <a:prstGeom prst="rect">
            <a:avLst/>
          </a:prstGeom>
          <a:solidFill>
            <a:srgbClr val="97B32C"/>
          </a:solidFill>
          <a:ln w="9525">
            <a:noFill/>
            <a:miter lim="800000"/>
            <a:headEnd/>
            <a:tailEnd/>
          </a:ln>
          <a:effectLst/>
        </p:spPr>
        <p:txBody>
          <a:bodyPr wrap="none" anchor="ctr"/>
          <a:lstStyle/>
          <a:p>
            <a:endParaRPr lang="en-GB"/>
          </a:p>
        </p:txBody>
      </p:sp>
      <p:sp>
        <p:nvSpPr>
          <p:cNvPr id="1063" name="Rectangle 39"/>
          <p:cNvSpPr>
            <a:spLocks noChangeArrowheads="1"/>
          </p:cNvSpPr>
          <p:nvPr/>
        </p:nvSpPr>
        <p:spPr bwMode="auto">
          <a:xfrm>
            <a:off x="5300663" y="4373563"/>
            <a:ext cx="184150" cy="381000"/>
          </a:xfrm>
          <a:prstGeom prst="rect">
            <a:avLst/>
          </a:prstGeom>
          <a:noFill/>
          <a:ln w="9525">
            <a:noFill/>
            <a:miter lim="800000"/>
            <a:headEnd/>
            <a:tailEnd/>
          </a:ln>
          <a:effectLst/>
        </p:spPr>
        <p:txBody>
          <a:bodyPr wrap="none">
            <a:spAutoFit/>
          </a:bodyP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cut/>
  </p:transition>
  <p:hf sldNum="0" hdr="0" ftr="0"/>
  <p:txStyles>
    <p:titleStyle>
      <a:lvl1pPr algn="l" rtl="0" eaLnBrk="1" fontAlgn="base" hangingPunct="1">
        <a:lnSpc>
          <a:spcPct val="90000"/>
        </a:lnSpc>
        <a:spcBef>
          <a:spcPct val="0"/>
        </a:spcBef>
        <a:spcAft>
          <a:spcPct val="0"/>
        </a:spcAft>
        <a:defRPr sz="2800">
          <a:solidFill>
            <a:schemeClr val="tx2"/>
          </a:solidFill>
          <a:latin typeface="+mj-lt"/>
          <a:ea typeface="+mj-ea"/>
          <a:cs typeface="+mj-cs"/>
        </a:defRPr>
      </a:lvl1pPr>
      <a:lvl2pPr algn="l" rtl="0" eaLnBrk="1" fontAlgn="base" hangingPunct="1">
        <a:lnSpc>
          <a:spcPct val="90000"/>
        </a:lnSpc>
        <a:spcBef>
          <a:spcPct val="0"/>
        </a:spcBef>
        <a:spcAft>
          <a:spcPct val="0"/>
        </a:spcAft>
        <a:defRPr sz="2800">
          <a:solidFill>
            <a:schemeClr val="tx2"/>
          </a:solidFill>
          <a:latin typeface="Cisalpin LT Std" pitchFamily="1" charset="0"/>
        </a:defRPr>
      </a:lvl2pPr>
      <a:lvl3pPr algn="l" rtl="0" eaLnBrk="1" fontAlgn="base" hangingPunct="1">
        <a:lnSpc>
          <a:spcPct val="90000"/>
        </a:lnSpc>
        <a:spcBef>
          <a:spcPct val="0"/>
        </a:spcBef>
        <a:spcAft>
          <a:spcPct val="0"/>
        </a:spcAft>
        <a:defRPr sz="2800">
          <a:solidFill>
            <a:schemeClr val="tx2"/>
          </a:solidFill>
          <a:latin typeface="Cisalpin LT Std" pitchFamily="1" charset="0"/>
        </a:defRPr>
      </a:lvl3pPr>
      <a:lvl4pPr algn="l" rtl="0" eaLnBrk="1" fontAlgn="base" hangingPunct="1">
        <a:lnSpc>
          <a:spcPct val="90000"/>
        </a:lnSpc>
        <a:spcBef>
          <a:spcPct val="0"/>
        </a:spcBef>
        <a:spcAft>
          <a:spcPct val="0"/>
        </a:spcAft>
        <a:defRPr sz="2800">
          <a:solidFill>
            <a:schemeClr val="tx2"/>
          </a:solidFill>
          <a:latin typeface="Cisalpin LT Std" pitchFamily="1" charset="0"/>
        </a:defRPr>
      </a:lvl4pPr>
      <a:lvl5pPr algn="l" rtl="0" eaLnBrk="1" fontAlgn="base" hangingPunct="1">
        <a:lnSpc>
          <a:spcPct val="90000"/>
        </a:lnSpc>
        <a:spcBef>
          <a:spcPct val="0"/>
        </a:spcBef>
        <a:spcAft>
          <a:spcPct val="0"/>
        </a:spcAft>
        <a:defRPr sz="2800">
          <a:solidFill>
            <a:schemeClr val="tx2"/>
          </a:solidFill>
          <a:latin typeface="Cisalpin LT Std" pitchFamily="1" charset="0"/>
        </a:defRPr>
      </a:lvl5pPr>
      <a:lvl6pPr marL="457200" algn="l" rtl="0" eaLnBrk="1" fontAlgn="base" hangingPunct="1">
        <a:lnSpc>
          <a:spcPct val="90000"/>
        </a:lnSpc>
        <a:spcBef>
          <a:spcPct val="0"/>
        </a:spcBef>
        <a:spcAft>
          <a:spcPct val="0"/>
        </a:spcAft>
        <a:defRPr sz="2800">
          <a:solidFill>
            <a:schemeClr val="tx2"/>
          </a:solidFill>
          <a:latin typeface="Cisalpin LT Std" pitchFamily="1" charset="0"/>
        </a:defRPr>
      </a:lvl6pPr>
      <a:lvl7pPr marL="914400" algn="l" rtl="0" eaLnBrk="1" fontAlgn="base" hangingPunct="1">
        <a:lnSpc>
          <a:spcPct val="90000"/>
        </a:lnSpc>
        <a:spcBef>
          <a:spcPct val="0"/>
        </a:spcBef>
        <a:spcAft>
          <a:spcPct val="0"/>
        </a:spcAft>
        <a:defRPr sz="2800">
          <a:solidFill>
            <a:schemeClr val="tx2"/>
          </a:solidFill>
          <a:latin typeface="Cisalpin LT Std" pitchFamily="1" charset="0"/>
        </a:defRPr>
      </a:lvl7pPr>
      <a:lvl8pPr marL="1371600" algn="l" rtl="0" eaLnBrk="1" fontAlgn="base" hangingPunct="1">
        <a:lnSpc>
          <a:spcPct val="90000"/>
        </a:lnSpc>
        <a:spcBef>
          <a:spcPct val="0"/>
        </a:spcBef>
        <a:spcAft>
          <a:spcPct val="0"/>
        </a:spcAft>
        <a:defRPr sz="2800">
          <a:solidFill>
            <a:schemeClr val="tx2"/>
          </a:solidFill>
          <a:latin typeface="Cisalpin LT Std" pitchFamily="1" charset="0"/>
        </a:defRPr>
      </a:lvl8pPr>
      <a:lvl9pPr marL="1828800" algn="l" rtl="0" eaLnBrk="1" fontAlgn="base" hangingPunct="1">
        <a:lnSpc>
          <a:spcPct val="90000"/>
        </a:lnSpc>
        <a:spcBef>
          <a:spcPct val="0"/>
        </a:spcBef>
        <a:spcAft>
          <a:spcPct val="0"/>
        </a:spcAft>
        <a:defRPr sz="2800">
          <a:solidFill>
            <a:schemeClr val="tx2"/>
          </a:solidFill>
          <a:latin typeface="Cisalpin LT Std" pitchFamily="1" charset="0"/>
        </a:defRPr>
      </a:lvl9pPr>
    </p:titleStyle>
    <p:bodyStyle>
      <a:lvl1pPr marL="342900" indent="-342900" algn="l" rtl="0" eaLnBrk="1" fontAlgn="base" hangingPunct="1">
        <a:lnSpc>
          <a:spcPct val="95000"/>
        </a:lnSpc>
        <a:spcBef>
          <a:spcPct val="20000"/>
        </a:spcBef>
        <a:spcAft>
          <a:spcPct val="20000"/>
        </a:spcAft>
        <a:buClr>
          <a:srgbClr val="BFCC22"/>
        </a:buClr>
        <a:buChar char="•"/>
        <a:defRPr sz="2000">
          <a:solidFill>
            <a:srgbClr val="31546D"/>
          </a:solidFill>
          <a:latin typeface="+mn-lt"/>
          <a:ea typeface="+mn-ea"/>
          <a:cs typeface="+mn-cs"/>
        </a:defRPr>
      </a:lvl1pPr>
      <a:lvl2pPr marL="742950" indent="-285750" algn="l" rtl="0" eaLnBrk="1" fontAlgn="base" hangingPunct="1">
        <a:lnSpc>
          <a:spcPct val="95000"/>
        </a:lnSpc>
        <a:spcBef>
          <a:spcPct val="20000"/>
        </a:spcBef>
        <a:spcAft>
          <a:spcPct val="20000"/>
        </a:spcAft>
        <a:buClr>
          <a:srgbClr val="BFCC22"/>
        </a:buClr>
        <a:buChar char="–"/>
        <a:defRPr>
          <a:solidFill>
            <a:srgbClr val="31546D"/>
          </a:solidFill>
          <a:latin typeface="+mn-lt"/>
        </a:defRPr>
      </a:lvl2pPr>
      <a:lvl3pPr marL="1143000" indent="-228600" algn="l" rtl="0" eaLnBrk="1" fontAlgn="base" hangingPunct="1">
        <a:lnSpc>
          <a:spcPct val="95000"/>
        </a:lnSpc>
        <a:spcBef>
          <a:spcPct val="20000"/>
        </a:spcBef>
        <a:spcAft>
          <a:spcPct val="20000"/>
        </a:spcAft>
        <a:buClr>
          <a:srgbClr val="BFCC22"/>
        </a:buClr>
        <a:buChar char="•"/>
        <a:defRPr sz="1400">
          <a:solidFill>
            <a:srgbClr val="31546D"/>
          </a:solidFill>
          <a:latin typeface="+mn-lt"/>
        </a:defRPr>
      </a:lvl3pPr>
      <a:lvl4pPr marL="1600200" indent="-228600" algn="l" rtl="0" eaLnBrk="1" fontAlgn="base" hangingPunct="1">
        <a:lnSpc>
          <a:spcPct val="95000"/>
        </a:lnSpc>
        <a:spcBef>
          <a:spcPct val="20000"/>
        </a:spcBef>
        <a:spcAft>
          <a:spcPct val="20000"/>
        </a:spcAft>
        <a:buClr>
          <a:srgbClr val="BFCC22"/>
        </a:buClr>
        <a:buChar char="–"/>
        <a:defRPr sz="1400">
          <a:solidFill>
            <a:srgbClr val="31546D"/>
          </a:solidFill>
          <a:latin typeface="+mn-lt"/>
        </a:defRPr>
      </a:lvl4pPr>
      <a:lvl5pPr marL="2057400" indent="-228600" algn="l" rtl="0" eaLnBrk="1" fontAlgn="base" hangingPunct="1">
        <a:lnSpc>
          <a:spcPct val="95000"/>
        </a:lnSpc>
        <a:spcBef>
          <a:spcPct val="20000"/>
        </a:spcBef>
        <a:spcAft>
          <a:spcPct val="20000"/>
        </a:spcAft>
        <a:buClr>
          <a:srgbClr val="BFCC22"/>
        </a:buClr>
        <a:buChar char="»"/>
        <a:defRPr sz="1400">
          <a:solidFill>
            <a:srgbClr val="31546D"/>
          </a:solidFill>
          <a:latin typeface="+mn-lt"/>
        </a:defRPr>
      </a:lvl5pPr>
      <a:lvl6pPr marL="2514600" indent="-228600" algn="l" rtl="0" eaLnBrk="1" fontAlgn="base" hangingPunct="1">
        <a:lnSpc>
          <a:spcPct val="95000"/>
        </a:lnSpc>
        <a:spcBef>
          <a:spcPct val="20000"/>
        </a:spcBef>
        <a:spcAft>
          <a:spcPct val="20000"/>
        </a:spcAft>
        <a:buClr>
          <a:srgbClr val="BFCC22"/>
        </a:buClr>
        <a:buChar char="»"/>
        <a:defRPr sz="1400">
          <a:solidFill>
            <a:srgbClr val="31546D"/>
          </a:solidFill>
          <a:latin typeface="+mn-lt"/>
        </a:defRPr>
      </a:lvl6pPr>
      <a:lvl7pPr marL="2971800" indent="-228600" algn="l" rtl="0" eaLnBrk="1" fontAlgn="base" hangingPunct="1">
        <a:lnSpc>
          <a:spcPct val="95000"/>
        </a:lnSpc>
        <a:spcBef>
          <a:spcPct val="20000"/>
        </a:spcBef>
        <a:spcAft>
          <a:spcPct val="20000"/>
        </a:spcAft>
        <a:buClr>
          <a:srgbClr val="BFCC22"/>
        </a:buClr>
        <a:buChar char="»"/>
        <a:defRPr sz="1400">
          <a:solidFill>
            <a:srgbClr val="31546D"/>
          </a:solidFill>
          <a:latin typeface="+mn-lt"/>
        </a:defRPr>
      </a:lvl7pPr>
      <a:lvl8pPr marL="3429000" indent="-228600" algn="l" rtl="0" eaLnBrk="1" fontAlgn="base" hangingPunct="1">
        <a:lnSpc>
          <a:spcPct val="95000"/>
        </a:lnSpc>
        <a:spcBef>
          <a:spcPct val="20000"/>
        </a:spcBef>
        <a:spcAft>
          <a:spcPct val="20000"/>
        </a:spcAft>
        <a:buClr>
          <a:srgbClr val="BFCC22"/>
        </a:buClr>
        <a:buChar char="»"/>
        <a:defRPr sz="1400">
          <a:solidFill>
            <a:srgbClr val="31546D"/>
          </a:solidFill>
          <a:latin typeface="+mn-lt"/>
        </a:defRPr>
      </a:lvl8pPr>
      <a:lvl9pPr marL="3886200" indent="-228600" algn="l" rtl="0" eaLnBrk="1" fontAlgn="base" hangingPunct="1">
        <a:lnSpc>
          <a:spcPct val="95000"/>
        </a:lnSpc>
        <a:spcBef>
          <a:spcPct val="20000"/>
        </a:spcBef>
        <a:spcAft>
          <a:spcPct val="20000"/>
        </a:spcAft>
        <a:buClr>
          <a:srgbClr val="BFCC22"/>
        </a:buClr>
        <a:buChar char="»"/>
        <a:defRPr sz="1400">
          <a:solidFill>
            <a:srgbClr val="31546D"/>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6.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6.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6.xml"/><Relationship Id="rId1" Type="http://schemas.openxmlformats.org/officeDocument/2006/relationships/vmlDrawing" Target="../drawings/vmlDrawing4.vml"/><Relationship Id="rId4" Type="http://schemas.openxmlformats.org/officeDocument/2006/relationships/oleObject" Target="../embeddings/oleObject4.bin"/></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vmlDrawing" Target="../drawings/vmlDrawing5.vml"/><Relationship Id="rId4" Type="http://schemas.openxmlformats.org/officeDocument/2006/relationships/oleObject" Target="../embeddings/oleObject5.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6.xml"/><Relationship Id="rId1" Type="http://schemas.openxmlformats.org/officeDocument/2006/relationships/vmlDrawing" Target="../drawings/vmlDrawing6.vml"/><Relationship Id="rId4" Type="http://schemas.openxmlformats.org/officeDocument/2006/relationships/oleObject" Target="../embeddings/oleObject6.bin"/></Relationships>
</file>

<file path=ppt/slides/_rels/slide2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6.xml"/><Relationship Id="rId1" Type="http://schemas.openxmlformats.org/officeDocument/2006/relationships/vmlDrawing" Target="../drawings/vmlDrawing7.vml"/><Relationship Id="rId4" Type="http://schemas.openxmlformats.org/officeDocument/2006/relationships/oleObject" Target="../embeddings/oleObject7.bin"/></Relationships>
</file>

<file path=ppt/slides/_rels/slide34.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31.xml"/><Relationship Id="rId1" Type="http://schemas.openxmlformats.org/officeDocument/2006/relationships/slideLayout" Target="../slideLayouts/slideLayout6.xml"/><Relationship Id="rId6" Type="http://schemas.openxmlformats.org/officeDocument/2006/relationships/chart" Target="../charts/chart9.xml"/><Relationship Id="rId5" Type="http://schemas.openxmlformats.org/officeDocument/2006/relationships/chart" Target="../charts/chart8.xml"/><Relationship Id="rId4" Type="http://schemas.openxmlformats.org/officeDocument/2006/relationships/chart" Target="../charts/char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hyperlink" Target="http://www.ifs.org.uk/mirrleesreview/reports/uktax.pdf" TargetMode="External"/><Relationship Id="rId7" Type="http://schemas.openxmlformats.org/officeDocument/2006/relationships/hyperlink" Target="http://www.ifs.org.uk/publications/4525" TargetMode="External"/><Relationship Id="rId2" Type="http://schemas.openxmlformats.org/officeDocument/2006/relationships/notesSlide" Target="../notesSlides/notesSlide36.xml"/><Relationship Id="rId1" Type="http://schemas.openxmlformats.org/officeDocument/2006/relationships/slideLayout" Target="../slideLayouts/slideLayout12.xml"/><Relationship Id="rId6" Type="http://schemas.openxmlformats.org/officeDocument/2006/relationships/hyperlink" Target="http://www.ifs.org.uk/publications/4434" TargetMode="External"/><Relationship Id="rId5" Type="http://schemas.openxmlformats.org/officeDocument/2006/relationships/hyperlink" Target="http://www.ifs.org.uk/publications/4523" TargetMode="External"/><Relationship Id="rId4" Type="http://schemas.openxmlformats.org/officeDocument/2006/relationships/hyperlink" Target="http://www.ifs.org.uk/publications/452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2"/>
          <p:cNvSpPr>
            <a:spLocks noGrp="1" noChangeArrowheads="1"/>
          </p:cNvSpPr>
          <p:nvPr>
            <p:ph type="dt" sz="quarter" idx="2"/>
          </p:nvPr>
        </p:nvSpPr>
        <p:spPr/>
        <p:txBody>
          <a:bodyPr/>
          <a:lstStyle/>
          <a:p>
            <a:r>
              <a:rPr lang="en-GB" sz="800" baseline="0" dirty="0">
                <a:latin typeface="Cisalpin LT Std" pitchFamily="1" charset="0"/>
              </a:rPr>
              <a:t>© Institute for Fiscal Studies  </a:t>
            </a:r>
            <a:endParaRPr lang="en-GB" sz="800" dirty="0">
              <a:latin typeface="Cisalpin LT Std" pitchFamily="1" charset="0"/>
            </a:endParaRPr>
          </a:p>
          <a:p>
            <a:endParaRPr lang="en-GB" dirty="0"/>
          </a:p>
        </p:txBody>
      </p:sp>
      <p:sp>
        <p:nvSpPr>
          <p:cNvPr id="25602" name="Rectangle 2"/>
          <p:cNvSpPr>
            <a:spLocks noGrp="1" noChangeArrowheads="1"/>
          </p:cNvSpPr>
          <p:nvPr>
            <p:ph type="ctrTitle"/>
          </p:nvPr>
        </p:nvSpPr>
        <p:spPr>
          <a:xfrm>
            <a:off x="1828800" y="2438400"/>
            <a:ext cx="6248400" cy="990600"/>
          </a:xfrm>
        </p:spPr>
        <p:txBody>
          <a:bodyPr/>
          <a:lstStyle/>
          <a:p>
            <a:r>
              <a:rPr lang="en-GB" dirty="0" smtClean="0">
                <a:latin typeface="Arial" pitchFamily="34" charset="0"/>
                <a:cs typeface="Arial" pitchFamily="34" charset="0"/>
              </a:rPr>
              <a:t>Poverty and Inequality in the UK</a:t>
            </a:r>
            <a:endParaRPr lang="en-GB" dirty="0">
              <a:latin typeface="Arial" pitchFamily="34" charset="0"/>
              <a:cs typeface="Arial" pitchFamily="34" charset="0"/>
            </a:endParaRPr>
          </a:p>
        </p:txBody>
      </p:sp>
      <p:sp>
        <p:nvSpPr>
          <p:cNvPr id="25603" name="Rectangle 3"/>
          <p:cNvSpPr>
            <a:spLocks noGrp="1" noChangeArrowheads="1"/>
          </p:cNvSpPr>
          <p:nvPr>
            <p:ph type="subTitle" idx="1"/>
          </p:nvPr>
        </p:nvSpPr>
        <p:spPr>
          <a:xfrm>
            <a:off x="1828800" y="3505200"/>
            <a:ext cx="6400800" cy="326243"/>
          </a:xfrm>
        </p:spPr>
        <p:txBody>
          <a:bodyPr/>
          <a:lstStyle/>
          <a:p>
            <a:r>
              <a:rPr lang="en-GB" dirty="0" smtClean="0"/>
              <a:t>Rob </a:t>
            </a:r>
            <a:r>
              <a:rPr lang="en-GB" dirty="0" smtClean="0">
                <a:latin typeface="Arial" pitchFamily="34" charset="0"/>
                <a:cs typeface="Arial" pitchFamily="34" charset="0"/>
              </a:rPr>
              <a:t>Joyce</a:t>
            </a:r>
            <a:endParaRPr lang="en-GB" dirty="0">
              <a:latin typeface="Arial" pitchFamily="34" charset="0"/>
              <a:cs typeface="Arial" pitchFamily="34" charset="0"/>
            </a:endParaRPr>
          </a:p>
        </p:txBody>
      </p:sp>
      <p:sp>
        <p:nvSpPr>
          <p:cNvPr id="25604" name="Line 4"/>
          <p:cNvSpPr>
            <a:spLocks noChangeShapeType="1"/>
          </p:cNvSpPr>
          <p:nvPr/>
        </p:nvSpPr>
        <p:spPr bwMode="auto">
          <a:xfrm>
            <a:off x="1905000" y="2819400"/>
            <a:ext cx="5486400" cy="0"/>
          </a:xfrm>
          <a:prstGeom prst="line">
            <a:avLst/>
          </a:prstGeom>
          <a:noFill/>
          <a:ln w="9525">
            <a:solidFill>
              <a:schemeClr val="tx2"/>
            </a:solidFill>
            <a:round/>
            <a:headEnd/>
            <a:tailEnd/>
          </a:ln>
          <a:effectLst/>
        </p:spPr>
        <p:txBody>
          <a:bodyPr wrap="none" anchor="ctr"/>
          <a:lstStyle/>
          <a:p>
            <a:endParaRPr lang="en-GB" dirty="0"/>
          </a:p>
        </p:txBody>
      </p:sp>
    </p:spTree>
  </p:cSld>
  <p:clrMapOvr>
    <a:masterClrMapping/>
  </p:clrMapOvr>
  <p:transition>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a:xfrm>
            <a:off x="642910" y="0"/>
            <a:ext cx="8072494" cy="990600"/>
          </a:xfrm>
        </p:spPr>
        <p:txBody>
          <a:bodyPr/>
          <a:lstStyle/>
          <a:p>
            <a:r>
              <a:rPr lang="en-GB" dirty="0" smtClean="0">
                <a:latin typeface="Arial" pitchFamily="34" charset="0"/>
                <a:cs typeface="Arial" pitchFamily="34" charset="0"/>
              </a:rPr>
              <a:t>David Cameron, 8</a:t>
            </a:r>
            <a:r>
              <a:rPr lang="en-GB" baseline="30000" dirty="0" smtClean="0">
                <a:latin typeface="Arial" pitchFamily="34" charset="0"/>
                <a:cs typeface="Arial" pitchFamily="34" charset="0"/>
              </a:rPr>
              <a:t>th</a:t>
            </a:r>
            <a:r>
              <a:rPr lang="en-GB" dirty="0" smtClean="0">
                <a:latin typeface="Arial" pitchFamily="34" charset="0"/>
                <a:cs typeface="Arial" pitchFamily="34" charset="0"/>
              </a:rPr>
              <a:t> October 2009...</a:t>
            </a:r>
            <a:endParaRPr lang="en-GB" dirty="0">
              <a:latin typeface="Arial" pitchFamily="34" charset="0"/>
              <a:cs typeface="Arial" pitchFamily="34" charset="0"/>
            </a:endParaRPr>
          </a:p>
        </p:txBody>
      </p:sp>
      <p:sp>
        <p:nvSpPr>
          <p:cNvPr id="5" name="Rounded Rectangular Callout 4"/>
          <p:cNvSpPr/>
          <p:nvPr/>
        </p:nvSpPr>
        <p:spPr bwMode="auto">
          <a:xfrm>
            <a:off x="642910" y="4000504"/>
            <a:ext cx="7858180" cy="1643074"/>
          </a:xfrm>
          <a:prstGeom prst="wedgeRoundRectCallout">
            <a:avLst>
              <a:gd name="adj1" fmla="val 142"/>
              <a:gd name="adj2" fmla="val -97703"/>
              <a:gd name="adj3" fmla="val 16667"/>
            </a:avLst>
          </a:prstGeom>
          <a:gradFill flip="none" rotWithShape="1">
            <a:gsLst>
              <a:gs pos="0">
                <a:srgbClr val="03D4A8"/>
              </a:gs>
              <a:gs pos="25000">
                <a:srgbClr val="21D6E0"/>
              </a:gs>
              <a:gs pos="75000">
                <a:srgbClr val="0087E6"/>
              </a:gs>
              <a:gs pos="100000">
                <a:srgbClr val="005CBF"/>
              </a:gs>
            </a:gsLst>
            <a:path path="circle">
              <a:fillToRect t="100000" r="100000"/>
            </a:path>
            <a:tileRect l="-100000" b="-100000"/>
          </a:gradFill>
          <a:ln w="9525" cap="flat" cmpd="sng" algn="ctr">
            <a:solidFill>
              <a:srgbClr val="0070C0"/>
            </a:solidFill>
            <a:prstDash val="solid"/>
            <a:round/>
            <a:headEnd type="none" w="med" len="med"/>
            <a:tailEnd type="none" w="med" len="med"/>
          </a:ln>
          <a:effectLst/>
          <a:scene3d>
            <a:camera prst="orthographicFront"/>
            <a:lightRig rig="threePt" dir="t"/>
          </a:scene3d>
          <a:sp3d extrusionH="76200">
            <a:bevelT w="114300" prst="artDeco"/>
            <a:extrusionClr>
              <a:schemeClr val="accent1">
                <a:lumMod val="75000"/>
              </a:schemeClr>
            </a:extrusionClr>
          </a:sp3d>
        </p:spPr>
        <p:txBody>
          <a:bodyPr vert="horz" wrap="square" lIns="91440" tIns="45720" rIns="91440" bIns="45720" numCol="1" rtlCol="0" anchor="t" anchorCtr="0" compatLnSpc="1">
            <a:prstTxWarp prst="textNoShape">
              <a:avLst/>
            </a:prstTxWarp>
          </a:bodyPr>
          <a:lstStyle/>
          <a:p>
            <a:r>
              <a:rPr lang="en-GB" sz="1800" baseline="0" dirty="0" smtClean="0">
                <a:solidFill>
                  <a:srgbClr val="000000"/>
                </a:solidFill>
              </a:rPr>
              <a:t>“Who made the poorest poorer? Who left youth unemployment higher? Who made inequality greater? No, not the wicked Tories… you, Labour: you’re the ones that did this to our society. So don’t you dare lecture us about poverty. You have failed and it falls to us, the modern Conservative Party to fight for the poorest who you have let down."</a:t>
            </a:r>
          </a:p>
          <a:p>
            <a:endParaRPr lang="en-GB" sz="1400" baseline="0" dirty="0" smtClean="0"/>
          </a:p>
          <a:p>
            <a:endParaRPr lang="en-GB" sz="1400" dirty="0"/>
          </a:p>
        </p:txBody>
      </p:sp>
      <p:pic>
        <p:nvPicPr>
          <p:cNvPr id="93186" name="Picture 2" descr="http://cornerstonegroup.files.wordpress.com/2007/05/david_cameron_speaking_m.jpg"/>
          <p:cNvPicPr>
            <a:picLocks noChangeAspect="1" noChangeArrowheads="1"/>
          </p:cNvPicPr>
          <p:nvPr/>
        </p:nvPicPr>
        <p:blipFill>
          <a:blip r:embed="rId3" cstate="print"/>
          <a:srcRect/>
          <a:stretch>
            <a:fillRect/>
          </a:stretch>
        </p:blipFill>
        <p:spPr bwMode="auto">
          <a:xfrm>
            <a:off x="2643174" y="1214422"/>
            <a:ext cx="1841554" cy="2630790"/>
          </a:xfrm>
          <a:prstGeom prst="rect">
            <a:avLst/>
          </a:prstGeom>
          <a:noFill/>
          <a:ln>
            <a:solidFill>
              <a:srgbClr val="000000"/>
            </a:solidFill>
          </a:ln>
        </p:spPr>
      </p:pic>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318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a:xfrm>
            <a:off x="571472" y="0"/>
            <a:ext cx="7848600" cy="990600"/>
          </a:xfrm>
        </p:spPr>
        <p:txBody>
          <a:bodyPr/>
          <a:lstStyle/>
          <a:p>
            <a:r>
              <a:rPr lang="en-GB" smtClean="0">
                <a:latin typeface="Arial" pitchFamily="34" charset="0"/>
                <a:cs typeface="Arial" pitchFamily="34" charset="0"/>
              </a:rPr>
              <a:t>Outline of what’s to come</a:t>
            </a:r>
            <a:endParaRPr lang="en-GB" dirty="0">
              <a:latin typeface="Arial" pitchFamily="34" charset="0"/>
              <a:cs typeface="Arial" pitchFamily="34" charset="0"/>
            </a:endParaRPr>
          </a:p>
        </p:txBody>
      </p:sp>
      <p:sp>
        <p:nvSpPr>
          <p:cNvPr id="9" name="TextBox 8"/>
          <p:cNvSpPr txBox="1"/>
          <p:nvPr/>
        </p:nvSpPr>
        <p:spPr>
          <a:xfrm>
            <a:off x="642910" y="1285860"/>
            <a:ext cx="7858180" cy="6412012"/>
          </a:xfrm>
          <a:prstGeom prst="rect">
            <a:avLst/>
          </a:prstGeom>
          <a:noFill/>
        </p:spPr>
        <p:txBody>
          <a:bodyPr wrap="square" rtlCol="0">
            <a:spAutoFit/>
          </a:bodyPr>
          <a:lstStyle/>
          <a:p>
            <a:pPr marL="457200" indent="-457200">
              <a:buFont typeface="+mj-lt"/>
              <a:buAutoNum type="arabicPeriod"/>
            </a:pPr>
            <a:r>
              <a:rPr lang="en-GB" sz="2000" b="1" baseline="0" dirty="0" smtClean="0"/>
              <a:t> Measuring Living Standards</a:t>
            </a:r>
          </a:p>
          <a:p>
            <a:pPr marL="342900" indent="-342900">
              <a:buFont typeface="+mj-lt"/>
              <a:buAutoNum type="arabicPeriod"/>
            </a:pPr>
            <a:endParaRPr lang="en-GB" sz="2000" baseline="0" dirty="0" smtClean="0"/>
          </a:p>
          <a:p>
            <a:pPr marL="857250" lvl="1" indent="-400050">
              <a:buFont typeface="+mj-lt"/>
              <a:buAutoNum type="romanLcPeriod"/>
            </a:pPr>
            <a:r>
              <a:rPr lang="en-GB" sz="2000" baseline="0" dirty="0" smtClean="0"/>
              <a:t>How should we do it?</a:t>
            </a:r>
          </a:p>
          <a:p>
            <a:pPr marL="857250" lvl="1" indent="-400050">
              <a:buFont typeface="+mj-lt"/>
              <a:buAutoNum type="romanLcPeriod"/>
            </a:pPr>
            <a:r>
              <a:rPr lang="en-GB" sz="2000" baseline="0" dirty="0" smtClean="0"/>
              <a:t>How do we do it?</a:t>
            </a:r>
          </a:p>
          <a:p>
            <a:pPr marL="342900" indent="-342900">
              <a:buFont typeface="+mj-lt"/>
              <a:buAutoNum type="arabicPeriod"/>
            </a:pPr>
            <a:endParaRPr lang="en-GB" sz="2000" baseline="0" dirty="0" smtClean="0"/>
          </a:p>
          <a:p>
            <a:pPr marL="342900" indent="-342900">
              <a:buFont typeface="+mj-lt"/>
              <a:buAutoNum type="arabicPeriod"/>
            </a:pPr>
            <a:r>
              <a:rPr lang="en-GB" sz="2000" b="1" baseline="0" dirty="0" smtClean="0"/>
              <a:t>  Poverty</a:t>
            </a:r>
          </a:p>
          <a:p>
            <a:pPr marL="342900" indent="-342900">
              <a:buFont typeface="+mj-lt"/>
              <a:buAutoNum type="arabicPeriod"/>
            </a:pPr>
            <a:endParaRPr lang="en-GB" sz="2000" baseline="0" dirty="0" smtClean="0"/>
          </a:p>
          <a:p>
            <a:pPr marL="857250" lvl="1" indent="-400050">
              <a:buFont typeface="+mj-lt"/>
              <a:buAutoNum type="romanLcPeriod"/>
            </a:pPr>
            <a:r>
              <a:rPr lang="en-GB" sz="2000" baseline="0" dirty="0" smtClean="0"/>
              <a:t> Definitions</a:t>
            </a:r>
          </a:p>
          <a:p>
            <a:pPr marL="857250" lvl="1" indent="-400050">
              <a:buFont typeface="+mj-lt"/>
              <a:buAutoNum type="romanLcPeriod"/>
            </a:pPr>
            <a:r>
              <a:rPr lang="en-GB" sz="2000" baseline="0" dirty="0" smtClean="0"/>
              <a:t> What’s been happening over the last 3 decades, and why?</a:t>
            </a:r>
          </a:p>
          <a:p>
            <a:pPr marL="342900" indent="-342900">
              <a:buFont typeface="+mj-lt"/>
              <a:buAutoNum type="arabicPeriod"/>
            </a:pPr>
            <a:endParaRPr lang="en-GB" sz="2000" baseline="0" dirty="0" smtClean="0"/>
          </a:p>
          <a:p>
            <a:pPr marL="342900" indent="-342900">
              <a:buFont typeface="+mj-lt"/>
              <a:buAutoNum type="arabicPeriod"/>
            </a:pPr>
            <a:r>
              <a:rPr lang="en-GB" sz="2000" b="1" baseline="0" dirty="0" smtClean="0"/>
              <a:t> Inequality</a:t>
            </a:r>
          </a:p>
          <a:p>
            <a:pPr marL="342900" indent="-342900">
              <a:buFont typeface="+mj-lt"/>
              <a:buAutoNum type="arabicPeriod"/>
            </a:pPr>
            <a:endParaRPr lang="en-GB" sz="2000" baseline="0" dirty="0" smtClean="0"/>
          </a:p>
          <a:p>
            <a:pPr marL="857250" lvl="1" indent="-400050">
              <a:buFont typeface="+mj-lt"/>
              <a:buAutoNum type="romanLcPeriod"/>
            </a:pPr>
            <a:r>
              <a:rPr lang="en-GB" sz="2000" baseline="0" dirty="0" smtClean="0"/>
              <a:t> Definitions</a:t>
            </a:r>
          </a:p>
          <a:p>
            <a:pPr marL="857250" lvl="1" indent="-400050">
              <a:buFont typeface="+mj-lt"/>
              <a:buAutoNum type="romanLcPeriod"/>
            </a:pPr>
            <a:r>
              <a:rPr lang="en-GB" sz="2000" baseline="0" dirty="0" smtClean="0"/>
              <a:t> What’s been happening over the last 3 decades, and why?</a:t>
            </a:r>
          </a:p>
          <a:p>
            <a:pPr marL="342900" indent="-342900">
              <a:buFont typeface="+mj-lt"/>
              <a:buAutoNum type="arabicPeriod"/>
            </a:pPr>
            <a:endParaRPr lang="en-GB" sz="2000" baseline="0" dirty="0" smtClean="0"/>
          </a:p>
          <a:p>
            <a:pPr marL="342900" indent="-342900">
              <a:buFont typeface="+mj-lt"/>
              <a:buAutoNum type="arabicPeriod"/>
            </a:pPr>
            <a:r>
              <a:rPr lang="en-GB" sz="2000" baseline="0" dirty="0" smtClean="0"/>
              <a:t> </a:t>
            </a:r>
            <a:r>
              <a:rPr lang="en-GB" sz="2000" b="1" baseline="0" dirty="0" smtClean="0"/>
              <a:t>Summary and final thoughts</a:t>
            </a:r>
          </a:p>
          <a:p>
            <a:pPr>
              <a:buFont typeface="Wingdings" pitchFamily="2" charset="2"/>
              <a:buChar char="Ø"/>
            </a:pPr>
            <a:endParaRPr lang="en-GB" sz="1600" baseline="0" dirty="0" smtClean="0"/>
          </a:p>
          <a:p>
            <a:pPr>
              <a:buFont typeface="Wingdings" pitchFamily="2" charset="2"/>
              <a:buChar char="Ø"/>
            </a:pPr>
            <a:endParaRPr lang="en-GB" sz="1600" baseline="0" dirty="0" smtClean="0"/>
          </a:p>
          <a:p>
            <a:pPr>
              <a:buFont typeface="Wingdings" pitchFamily="2" charset="2"/>
              <a:buChar char="Ø"/>
            </a:pPr>
            <a:endParaRPr lang="en-GB" sz="1600" baseline="0" dirty="0" smtClean="0"/>
          </a:p>
          <a:p>
            <a:pPr>
              <a:buFont typeface="Wingdings" pitchFamily="2" charset="2"/>
              <a:buChar char="Ø"/>
            </a:pPr>
            <a:endParaRPr lang="en-GB" sz="1600" baseline="0" dirty="0" smtClean="0"/>
          </a:p>
          <a:p>
            <a:endParaRPr lang="en-GB" sz="1600" baseline="0" dirty="0" smtClean="0"/>
          </a:p>
          <a:p>
            <a:endParaRPr lang="en-GB" sz="1600" dirty="0"/>
          </a:p>
        </p:txBody>
      </p:sp>
    </p:spTree>
  </p:cSld>
  <p:clrMapOvr>
    <a:masterClrMapping/>
  </p:clrMapOvr>
  <p:transition>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loud 19"/>
          <p:cNvSpPr/>
          <p:nvPr/>
        </p:nvSpPr>
        <p:spPr bwMode="auto">
          <a:xfrm>
            <a:off x="2357422" y="2571744"/>
            <a:ext cx="4357718" cy="2143140"/>
          </a:xfrm>
          <a:prstGeom prst="cloud">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25000" smtClean="0">
              <a:ln>
                <a:noFill/>
              </a:ln>
              <a:solidFill>
                <a:schemeClr val="tx1"/>
              </a:solidFill>
              <a:effectLst/>
              <a:latin typeface="Arial" charset="0"/>
            </a:endParaRPr>
          </a:p>
        </p:txBody>
      </p:sp>
      <p:sp>
        <p:nvSpPr>
          <p:cNvPr id="5" name="Date Placeholder 4"/>
          <p:cNvSpPr>
            <a:spLocks noGrp="1"/>
          </p:cNvSpPr>
          <p:nvPr>
            <p:ph type="dt" sz="half" idx="11"/>
          </p:nvPr>
        </p:nvSpPr>
        <p:spPr/>
        <p:txBody>
          <a:bodyPr/>
          <a:lstStyle/>
          <a:p>
            <a:r>
              <a:rPr lang="en-GB" dirty="0"/>
              <a:t>© Institute for Fiscal Studies  </a:t>
            </a:r>
            <a:endParaRPr lang="en-GB" baseline="-25000" dirty="0"/>
          </a:p>
        </p:txBody>
      </p:sp>
      <p:sp>
        <p:nvSpPr>
          <p:cNvPr id="8" name="Rectangle 6"/>
          <p:cNvSpPr>
            <a:spLocks noChangeArrowheads="1"/>
          </p:cNvSpPr>
          <p:nvPr/>
        </p:nvSpPr>
        <p:spPr bwMode="auto">
          <a:xfrm>
            <a:off x="3929058" y="1428736"/>
            <a:ext cx="1249060" cy="379591"/>
          </a:xfrm>
          <a:prstGeom prst="rect">
            <a:avLst/>
          </a:prstGeom>
          <a:solidFill>
            <a:schemeClr val="bg1">
              <a:alpha val="45000"/>
            </a:schemeClr>
          </a:solidFill>
          <a:ln w="9525">
            <a:noFill/>
            <a:miter lim="800000"/>
            <a:headEnd/>
            <a:tailEnd/>
          </a:ln>
          <a:effectLst/>
        </p:spPr>
        <p:txBody>
          <a:bodyPr wrap="none">
            <a:spAutoFit/>
          </a:bodyPr>
          <a:lstStyle/>
          <a:p>
            <a:pPr eaLnBrk="1" hangingPunct="1"/>
            <a:r>
              <a:rPr lang="en-GB" dirty="0" smtClean="0"/>
              <a:t>Education</a:t>
            </a:r>
            <a:endParaRPr lang="en-GB" dirty="0"/>
          </a:p>
        </p:txBody>
      </p:sp>
      <p:sp>
        <p:nvSpPr>
          <p:cNvPr id="9" name="Rectangle 7"/>
          <p:cNvSpPr>
            <a:spLocks noChangeArrowheads="1"/>
          </p:cNvSpPr>
          <p:nvPr/>
        </p:nvSpPr>
        <p:spPr bwMode="auto">
          <a:xfrm>
            <a:off x="2214546" y="2000240"/>
            <a:ext cx="875561" cy="379591"/>
          </a:xfrm>
          <a:prstGeom prst="rect">
            <a:avLst/>
          </a:prstGeom>
          <a:solidFill>
            <a:schemeClr val="bg1">
              <a:alpha val="45000"/>
            </a:schemeClr>
          </a:solidFill>
          <a:ln w="9525">
            <a:noFill/>
            <a:miter lim="800000"/>
            <a:headEnd/>
            <a:tailEnd/>
          </a:ln>
          <a:effectLst/>
        </p:spPr>
        <p:txBody>
          <a:bodyPr wrap="none">
            <a:spAutoFit/>
          </a:bodyPr>
          <a:lstStyle/>
          <a:p>
            <a:pPr eaLnBrk="1" hangingPunct="1"/>
            <a:r>
              <a:rPr lang="en-GB" dirty="0" smtClean="0"/>
              <a:t>Health</a:t>
            </a:r>
            <a:endParaRPr lang="en-GB" dirty="0"/>
          </a:p>
        </p:txBody>
      </p:sp>
      <p:sp>
        <p:nvSpPr>
          <p:cNvPr id="10" name="Rectangle 8"/>
          <p:cNvSpPr>
            <a:spLocks noChangeArrowheads="1"/>
          </p:cNvSpPr>
          <p:nvPr/>
        </p:nvSpPr>
        <p:spPr bwMode="auto">
          <a:xfrm>
            <a:off x="6842107" y="2886065"/>
            <a:ext cx="1952779" cy="379591"/>
          </a:xfrm>
          <a:prstGeom prst="rect">
            <a:avLst/>
          </a:prstGeom>
          <a:solidFill>
            <a:schemeClr val="bg1">
              <a:alpha val="45000"/>
            </a:schemeClr>
          </a:solidFill>
          <a:ln w="9525">
            <a:noFill/>
            <a:miter lim="800000"/>
            <a:headEnd/>
            <a:tailEnd/>
          </a:ln>
          <a:effectLst/>
        </p:spPr>
        <p:txBody>
          <a:bodyPr wrap="none">
            <a:spAutoFit/>
          </a:bodyPr>
          <a:lstStyle/>
          <a:p>
            <a:pPr eaLnBrk="1" hangingPunct="1"/>
            <a:r>
              <a:rPr lang="en-GB" dirty="0" smtClean="0"/>
              <a:t>(Un)employment</a:t>
            </a:r>
            <a:endParaRPr lang="en-GB" dirty="0"/>
          </a:p>
        </p:txBody>
      </p:sp>
      <p:sp>
        <p:nvSpPr>
          <p:cNvPr id="11" name="Rectangle 9"/>
          <p:cNvSpPr>
            <a:spLocks noChangeArrowheads="1"/>
          </p:cNvSpPr>
          <p:nvPr/>
        </p:nvSpPr>
        <p:spPr bwMode="auto">
          <a:xfrm>
            <a:off x="1711307" y="4689465"/>
            <a:ext cx="1478995" cy="379591"/>
          </a:xfrm>
          <a:prstGeom prst="rect">
            <a:avLst/>
          </a:prstGeom>
          <a:solidFill>
            <a:schemeClr val="bg1">
              <a:alpha val="45000"/>
            </a:schemeClr>
          </a:solidFill>
          <a:ln w="9525">
            <a:noFill/>
            <a:miter lim="800000"/>
            <a:headEnd/>
            <a:tailEnd/>
          </a:ln>
          <a:effectLst/>
        </p:spPr>
        <p:txBody>
          <a:bodyPr wrap="none">
            <a:spAutoFit/>
          </a:bodyPr>
          <a:lstStyle/>
          <a:p>
            <a:pPr eaLnBrk="1" hangingPunct="1"/>
            <a:r>
              <a:rPr lang="en-GB" dirty="0"/>
              <a:t>Vulnerability</a:t>
            </a:r>
          </a:p>
        </p:txBody>
      </p:sp>
      <p:sp>
        <p:nvSpPr>
          <p:cNvPr id="12" name="Rectangle 10"/>
          <p:cNvSpPr>
            <a:spLocks noChangeArrowheads="1"/>
          </p:cNvSpPr>
          <p:nvPr/>
        </p:nvSpPr>
        <p:spPr bwMode="auto">
          <a:xfrm>
            <a:off x="857224" y="2857496"/>
            <a:ext cx="1061509" cy="379591"/>
          </a:xfrm>
          <a:prstGeom prst="rect">
            <a:avLst/>
          </a:prstGeom>
          <a:solidFill>
            <a:schemeClr val="bg1">
              <a:alpha val="45000"/>
            </a:schemeClr>
          </a:solidFill>
          <a:ln w="9525">
            <a:noFill/>
            <a:miter lim="800000"/>
            <a:headEnd/>
            <a:tailEnd/>
          </a:ln>
          <a:effectLst/>
        </p:spPr>
        <p:txBody>
          <a:bodyPr wrap="none">
            <a:spAutoFit/>
          </a:bodyPr>
          <a:lstStyle/>
          <a:p>
            <a:pPr eaLnBrk="1" hangingPunct="1"/>
            <a:r>
              <a:rPr lang="en-GB" dirty="0" smtClean="0"/>
              <a:t>Clothing</a:t>
            </a:r>
            <a:endParaRPr lang="en-GB" dirty="0"/>
          </a:p>
        </p:txBody>
      </p:sp>
      <p:sp>
        <p:nvSpPr>
          <p:cNvPr id="13" name="Rectangle 11"/>
          <p:cNvSpPr>
            <a:spLocks noChangeArrowheads="1"/>
          </p:cNvSpPr>
          <p:nvPr/>
        </p:nvSpPr>
        <p:spPr bwMode="auto">
          <a:xfrm>
            <a:off x="5743557" y="2000240"/>
            <a:ext cx="1074333" cy="379591"/>
          </a:xfrm>
          <a:prstGeom prst="rect">
            <a:avLst/>
          </a:prstGeom>
          <a:solidFill>
            <a:schemeClr val="bg1">
              <a:alpha val="45000"/>
            </a:schemeClr>
          </a:solidFill>
          <a:ln w="9525">
            <a:noFill/>
            <a:miter lim="800000"/>
            <a:headEnd/>
            <a:tailEnd/>
          </a:ln>
          <a:effectLst/>
        </p:spPr>
        <p:txBody>
          <a:bodyPr wrap="none">
            <a:spAutoFit/>
          </a:bodyPr>
          <a:lstStyle/>
          <a:p>
            <a:pPr eaLnBrk="1" hangingPunct="1"/>
            <a:r>
              <a:rPr lang="en-GB" dirty="0"/>
              <a:t>N</a:t>
            </a:r>
            <a:r>
              <a:rPr lang="en-GB" dirty="0" smtClean="0"/>
              <a:t>utrition</a:t>
            </a:r>
            <a:endParaRPr lang="en-GB" dirty="0"/>
          </a:p>
        </p:txBody>
      </p:sp>
      <p:sp>
        <p:nvSpPr>
          <p:cNvPr id="14" name="Rectangle 12"/>
          <p:cNvSpPr>
            <a:spLocks noChangeArrowheads="1"/>
          </p:cNvSpPr>
          <p:nvPr/>
        </p:nvSpPr>
        <p:spPr bwMode="auto">
          <a:xfrm>
            <a:off x="928662" y="3786190"/>
            <a:ext cx="1063112" cy="379591"/>
          </a:xfrm>
          <a:prstGeom prst="rect">
            <a:avLst/>
          </a:prstGeom>
          <a:solidFill>
            <a:schemeClr val="bg1">
              <a:alpha val="45000"/>
            </a:schemeClr>
          </a:solidFill>
          <a:ln w="9525">
            <a:noFill/>
            <a:miter lim="800000"/>
            <a:headEnd/>
            <a:tailEnd/>
          </a:ln>
          <a:effectLst/>
        </p:spPr>
        <p:txBody>
          <a:bodyPr wrap="none">
            <a:spAutoFit/>
          </a:bodyPr>
          <a:lstStyle/>
          <a:p>
            <a:pPr eaLnBrk="1" hangingPunct="1"/>
            <a:r>
              <a:rPr lang="en-GB" dirty="0" smtClean="0"/>
              <a:t>Housing</a:t>
            </a:r>
            <a:endParaRPr lang="en-GB" dirty="0"/>
          </a:p>
        </p:txBody>
      </p:sp>
      <p:sp>
        <p:nvSpPr>
          <p:cNvPr id="15" name="Rectangle 13"/>
          <p:cNvSpPr>
            <a:spLocks noChangeArrowheads="1"/>
          </p:cNvSpPr>
          <p:nvPr/>
        </p:nvSpPr>
        <p:spPr bwMode="auto">
          <a:xfrm>
            <a:off x="6103920" y="4689465"/>
            <a:ext cx="1646605" cy="379591"/>
          </a:xfrm>
          <a:prstGeom prst="rect">
            <a:avLst/>
          </a:prstGeom>
          <a:solidFill>
            <a:schemeClr val="bg1">
              <a:alpha val="45000"/>
            </a:schemeClr>
          </a:solidFill>
          <a:ln w="9525">
            <a:noFill/>
            <a:miter lim="800000"/>
            <a:headEnd/>
            <a:tailEnd/>
          </a:ln>
          <a:effectLst/>
        </p:spPr>
        <p:txBody>
          <a:bodyPr wrap="none">
            <a:spAutoFit/>
          </a:bodyPr>
          <a:lstStyle/>
          <a:p>
            <a:pPr eaLnBrk="1" hangingPunct="1"/>
            <a:r>
              <a:rPr lang="en-GB" dirty="0" smtClean="0"/>
              <a:t>Social ‘status’</a:t>
            </a:r>
            <a:endParaRPr lang="en-GB" dirty="0"/>
          </a:p>
        </p:txBody>
      </p:sp>
      <p:sp>
        <p:nvSpPr>
          <p:cNvPr id="16" name="Rectangle 14"/>
          <p:cNvSpPr>
            <a:spLocks noChangeArrowheads="1"/>
          </p:cNvSpPr>
          <p:nvPr/>
        </p:nvSpPr>
        <p:spPr bwMode="auto">
          <a:xfrm>
            <a:off x="3428992" y="5500702"/>
            <a:ext cx="2511841" cy="379591"/>
          </a:xfrm>
          <a:prstGeom prst="rect">
            <a:avLst/>
          </a:prstGeom>
          <a:solidFill>
            <a:schemeClr val="bg1">
              <a:alpha val="45000"/>
            </a:schemeClr>
          </a:solidFill>
          <a:ln w="9525">
            <a:noFill/>
            <a:miter lim="800000"/>
            <a:headEnd/>
            <a:tailEnd/>
          </a:ln>
          <a:effectLst/>
        </p:spPr>
        <p:txBody>
          <a:bodyPr wrap="none">
            <a:spAutoFit/>
          </a:bodyPr>
          <a:lstStyle/>
          <a:p>
            <a:pPr eaLnBrk="1" hangingPunct="1"/>
            <a:r>
              <a:rPr lang="en-GB" dirty="0" smtClean="0"/>
              <a:t>Voice/power/influence</a:t>
            </a:r>
            <a:endParaRPr lang="en-GB" dirty="0"/>
          </a:p>
        </p:txBody>
      </p:sp>
      <p:sp>
        <p:nvSpPr>
          <p:cNvPr id="17" name="Rectangle 17"/>
          <p:cNvSpPr>
            <a:spLocks noChangeArrowheads="1"/>
          </p:cNvSpPr>
          <p:nvPr/>
        </p:nvSpPr>
        <p:spPr bwMode="auto">
          <a:xfrm>
            <a:off x="6896082" y="3752840"/>
            <a:ext cx="968535" cy="379591"/>
          </a:xfrm>
          <a:prstGeom prst="rect">
            <a:avLst/>
          </a:prstGeom>
          <a:solidFill>
            <a:schemeClr val="bg1">
              <a:alpha val="45000"/>
            </a:schemeClr>
          </a:solidFill>
          <a:ln w="9525">
            <a:noFill/>
            <a:miter lim="800000"/>
            <a:headEnd/>
            <a:tailEnd/>
          </a:ln>
          <a:effectLst/>
        </p:spPr>
        <p:txBody>
          <a:bodyPr wrap="none">
            <a:spAutoFit/>
          </a:bodyPr>
          <a:lstStyle/>
          <a:p>
            <a:pPr eaLnBrk="1" hangingPunct="1"/>
            <a:r>
              <a:rPr lang="en-GB" dirty="0" smtClean="0"/>
              <a:t>Income</a:t>
            </a:r>
            <a:endParaRPr lang="en-GB" dirty="0"/>
          </a:p>
        </p:txBody>
      </p:sp>
      <p:sp>
        <p:nvSpPr>
          <p:cNvPr id="18" name="Rectangle 2"/>
          <p:cNvSpPr txBox="1">
            <a:spLocks noChangeArrowheads="1"/>
          </p:cNvSpPr>
          <p:nvPr/>
        </p:nvSpPr>
        <p:spPr bwMode="auto">
          <a:xfrm>
            <a:off x="571472" y="214290"/>
            <a:ext cx="7848600" cy="9906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l" defTabSz="914400" rtl="0" eaLnBrk="1" fontAlgn="base" latinLnBrk="0" hangingPunct="1">
              <a:lnSpc>
                <a:spcPct val="90000"/>
              </a:lnSpc>
              <a:spcBef>
                <a:spcPct val="0"/>
              </a:spcBef>
              <a:spcAft>
                <a:spcPct val="0"/>
              </a:spcAft>
              <a:buClrTx/>
              <a:buSzTx/>
              <a:buFontTx/>
              <a:buNone/>
              <a:tabLst/>
              <a:defRPr/>
            </a:pPr>
            <a:r>
              <a:rPr kumimoji="0" lang="en-GB" sz="3600" b="0" i="0" u="none" strike="noStrike" kern="0" cap="none" spc="0" normalizeH="0" baseline="0" noProof="0" dirty="0" smtClean="0">
                <a:ln>
                  <a:noFill/>
                </a:ln>
                <a:solidFill>
                  <a:schemeClr val="tx2"/>
                </a:solidFill>
                <a:effectLst/>
                <a:uLnTx/>
                <a:uFillTx/>
                <a:latin typeface="Arial" pitchFamily="34" charset="0"/>
                <a:ea typeface="+mj-ea"/>
                <a:cs typeface="Arial" pitchFamily="34" charset="0"/>
              </a:rPr>
              <a:t>Living Standards</a:t>
            </a:r>
            <a:endParaRPr kumimoji="0" lang="en-GB" sz="3600" b="0" i="0" u="none" strike="noStrike" kern="0" cap="none" spc="0" normalizeH="0" baseline="0" noProof="0" dirty="0">
              <a:ln>
                <a:noFill/>
              </a:ln>
              <a:solidFill>
                <a:schemeClr val="tx2"/>
              </a:solidFill>
              <a:effectLst/>
              <a:uLnTx/>
              <a:uFillTx/>
              <a:latin typeface="Arial" pitchFamily="34" charset="0"/>
              <a:ea typeface="+mj-ea"/>
              <a:cs typeface="Arial" pitchFamily="34" charset="0"/>
            </a:endParaRPr>
          </a:p>
        </p:txBody>
      </p:sp>
      <p:sp>
        <p:nvSpPr>
          <p:cNvPr id="23" name="Rectangle 2"/>
          <p:cNvSpPr>
            <a:spLocks noGrp="1" noChangeArrowheads="1"/>
          </p:cNvSpPr>
          <p:nvPr>
            <p:ph type="title"/>
          </p:nvPr>
        </p:nvSpPr>
        <p:spPr>
          <a:xfrm>
            <a:off x="1857356" y="2928934"/>
            <a:ext cx="5500726" cy="990600"/>
          </a:xfrm>
        </p:spPr>
        <p:txBody>
          <a:bodyPr/>
          <a:lstStyle/>
          <a:p>
            <a:pPr algn="ctr"/>
            <a:r>
              <a:rPr lang="en-GB" dirty="0" smtClean="0">
                <a:latin typeface="Arial" pitchFamily="34" charset="0"/>
                <a:cs typeface="Arial" pitchFamily="34" charset="0"/>
              </a:rPr>
              <a:t>Well-being is </a:t>
            </a:r>
            <a:br>
              <a:rPr lang="en-GB" dirty="0" smtClean="0">
                <a:latin typeface="Arial" pitchFamily="34" charset="0"/>
                <a:cs typeface="Arial" pitchFamily="34" charset="0"/>
              </a:rPr>
            </a:br>
            <a:r>
              <a:rPr lang="en-GB" dirty="0" smtClean="0">
                <a:latin typeface="Arial" pitchFamily="34" charset="0"/>
                <a:cs typeface="Arial" pitchFamily="34" charset="0"/>
              </a:rPr>
              <a:t>multidimensional...</a:t>
            </a:r>
            <a:endParaRPr lang="en-GB" dirty="0">
              <a:latin typeface="Arial" pitchFamily="34" charset="0"/>
              <a:cs typeface="Arial" pitchFamily="34"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1"/>
          </p:nvPr>
        </p:nvSpPr>
        <p:spPr/>
        <p:txBody>
          <a:bodyPr/>
          <a:lstStyle/>
          <a:p>
            <a:r>
              <a:rPr lang="en-GB" dirty="0"/>
              <a:t>© Institute for Fiscal Studies  </a:t>
            </a:r>
            <a:endParaRPr lang="en-GB" baseline="-25000" dirty="0"/>
          </a:p>
        </p:txBody>
      </p:sp>
      <p:sp>
        <p:nvSpPr>
          <p:cNvPr id="37894" name="Rectangle 6"/>
          <p:cNvSpPr>
            <a:spLocks noGrp="1" noChangeArrowheads="1"/>
          </p:cNvSpPr>
          <p:nvPr>
            <p:ph type="title"/>
          </p:nvPr>
        </p:nvSpPr>
        <p:spPr>
          <a:xfrm>
            <a:off x="571472" y="714356"/>
            <a:ext cx="7886728" cy="504844"/>
          </a:xfrm>
        </p:spPr>
        <p:txBody>
          <a:bodyPr/>
          <a:lstStyle/>
          <a:p>
            <a:r>
              <a:rPr lang="en-GB" sz="3000" dirty="0" smtClean="0">
                <a:latin typeface="Arial" pitchFamily="34" charset="0"/>
                <a:cs typeface="Arial" pitchFamily="34" charset="0"/>
              </a:rPr>
              <a:t>Material well-being: Income </a:t>
            </a:r>
            <a:r>
              <a:rPr lang="en-GB" sz="3000" dirty="0" err="1" smtClean="0">
                <a:latin typeface="Arial" pitchFamily="34" charset="0"/>
                <a:cs typeface="Arial" pitchFamily="34" charset="0"/>
              </a:rPr>
              <a:t>vs</a:t>
            </a:r>
            <a:r>
              <a:rPr lang="en-GB" sz="3000" dirty="0" smtClean="0">
                <a:latin typeface="Arial" pitchFamily="34" charset="0"/>
                <a:cs typeface="Arial" pitchFamily="34" charset="0"/>
              </a:rPr>
              <a:t> Consumption</a:t>
            </a:r>
            <a:endParaRPr lang="en-GB" sz="3000" dirty="0">
              <a:latin typeface="Arial" pitchFamily="34" charset="0"/>
              <a:cs typeface="Arial" pitchFamily="34" charset="0"/>
            </a:endParaRPr>
          </a:p>
        </p:txBody>
      </p:sp>
      <p:sp>
        <p:nvSpPr>
          <p:cNvPr id="70" name="Freeform 3"/>
          <p:cNvSpPr>
            <a:spLocks/>
          </p:cNvSpPr>
          <p:nvPr/>
        </p:nvSpPr>
        <p:spPr bwMode="auto">
          <a:xfrm>
            <a:off x="1836730" y="2708261"/>
            <a:ext cx="4781550" cy="1828800"/>
          </a:xfrm>
          <a:custGeom>
            <a:avLst/>
            <a:gdLst/>
            <a:ahLst/>
            <a:cxnLst>
              <a:cxn ang="0">
                <a:pos x="0" y="176"/>
              </a:cxn>
              <a:cxn ang="0">
                <a:pos x="10" y="162"/>
              </a:cxn>
              <a:cxn ang="0">
                <a:pos x="23" y="186"/>
              </a:cxn>
              <a:cxn ang="0">
                <a:pos x="42" y="165"/>
              </a:cxn>
              <a:cxn ang="0">
                <a:pos x="61" y="192"/>
              </a:cxn>
              <a:cxn ang="0">
                <a:pos x="79" y="163"/>
              </a:cxn>
              <a:cxn ang="0">
                <a:pos x="96" y="187"/>
              </a:cxn>
              <a:cxn ang="0">
                <a:pos x="109" y="161"/>
              </a:cxn>
              <a:cxn ang="0">
                <a:pos x="124" y="19"/>
              </a:cxn>
              <a:cxn ang="0">
                <a:pos x="141" y="45"/>
              </a:cxn>
              <a:cxn ang="0">
                <a:pos x="158" y="22"/>
              </a:cxn>
              <a:cxn ang="0">
                <a:pos x="172" y="42"/>
              </a:cxn>
              <a:cxn ang="0">
                <a:pos x="182" y="28"/>
              </a:cxn>
              <a:cxn ang="0">
                <a:pos x="195" y="43"/>
              </a:cxn>
              <a:cxn ang="0">
                <a:pos x="205" y="19"/>
              </a:cxn>
              <a:cxn ang="0">
                <a:pos x="215" y="48"/>
              </a:cxn>
              <a:cxn ang="0">
                <a:pos x="229" y="21"/>
              </a:cxn>
              <a:cxn ang="0">
                <a:pos x="240" y="41"/>
              </a:cxn>
              <a:cxn ang="0">
                <a:pos x="252" y="18"/>
              </a:cxn>
              <a:cxn ang="0">
                <a:pos x="268" y="45"/>
              </a:cxn>
              <a:cxn ang="0">
                <a:pos x="280" y="23"/>
              </a:cxn>
              <a:cxn ang="0">
                <a:pos x="291" y="55"/>
              </a:cxn>
              <a:cxn ang="0">
                <a:pos x="307" y="23"/>
              </a:cxn>
              <a:cxn ang="0">
                <a:pos x="321" y="164"/>
              </a:cxn>
              <a:cxn ang="0">
                <a:pos x="335" y="144"/>
              </a:cxn>
              <a:cxn ang="0">
                <a:pos x="350" y="165"/>
              </a:cxn>
              <a:cxn ang="0">
                <a:pos x="365" y="143"/>
              </a:cxn>
              <a:cxn ang="0">
                <a:pos x="383" y="169"/>
              </a:cxn>
              <a:cxn ang="0">
                <a:pos x="396" y="148"/>
              </a:cxn>
              <a:cxn ang="0">
                <a:pos x="402" y="171"/>
              </a:cxn>
              <a:cxn ang="0">
                <a:pos x="416" y="145"/>
              </a:cxn>
              <a:cxn ang="0">
                <a:pos x="432" y="165"/>
              </a:cxn>
              <a:cxn ang="0">
                <a:pos x="445" y="146"/>
              </a:cxn>
              <a:cxn ang="0">
                <a:pos x="459" y="171"/>
              </a:cxn>
              <a:cxn ang="0">
                <a:pos x="470" y="143"/>
              </a:cxn>
              <a:cxn ang="0">
                <a:pos x="492" y="166"/>
              </a:cxn>
              <a:cxn ang="0">
                <a:pos x="502" y="145"/>
              </a:cxn>
            </a:cxnLst>
            <a:rect l="0" t="0" r="r" b="b"/>
            <a:pathLst>
              <a:path w="502" h="192">
                <a:moveTo>
                  <a:pt x="0" y="176"/>
                </a:moveTo>
                <a:cubicBezTo>
                  <a:pt x="3" y="168"/>
                  <a:pt x="6" y="160"/>
                  <a:pt x="10" y="162"/>
                </a:cubicBezTo>
                <a:cubicBezTo>
                  <a:pt x="14" y="164"/>
                  <a:pt x="18" y="186"/>
                  <a:pt x="23" y="186"/>
                </a:cubicBezTo>
                <a:cubicBezTo>
                  <a:pt x="28" y="186"/>
                  <a:pt x="36" y="164"/>
                  <a:pt x="42" y="165"/>
                </a:cubicBezTo>
                <a:cubicBezTo>
                  <a:pt x="48" y="166"/>
                  <a:pt x="55" y="192"/>
                  <a:pt x="61" y="192"/>
                </a:cubicBezTo>
                <a:cubicBezTo>
                  <a:pt x="67" y="192"/>
                  <a:pt x="73" y="164"/>
                  <a:pt x="79" y="163"/>
                </a:cubicBezTo>
                <a:cubicBezTo>
                  <a:pt x="85" y="162"/>
                  <a:pt x="91" y="187"/>
                  <a:pt x="96" y="187"/>
                </a:cubicBezTo>
                <a:cubicBezTo>
                  <a:pt x="101" y="187"/>
                  <a:pt x="104" y="189"/>
                  <a:pt x="109" y="161"/>
                </a:cubicBezTo>
                <a:cubicBezTo>
                  <a:pt x="114" y="133"/>
                  <a:pt x="119" y="38"/>
                  <a:pt x="124" y="19"/>
                </a:cubicBezTo>
                <a:cubicBezTo>
                  <a:pt x="129" y="0"/>
                  <a:pt x="135" y="44"/>
                  <a:pt x="141" y="45"/>
                </a:cubicBezTo>
                <a:cubicBezTo>
                  <a:pt x="147" y="46"/>
                  <a:pt x="153" y="22"/>
                  <a:pt x="158" y="22"/>
                </a:cubicBezTo>
                <a:cubicBezTo>
                  <a:pt x="163" y="22"/>
                  <a:pt x="168" y="41"/>
                  <a:pt x="172" y="42"/>
                </a:cubicBezTo>
                <a:cubicBezTo>
                  <a:pt x="176" y="43"/>
                  <a:pt x="178" y="28"/>
                  <a:pt x="182" y="28"/>
                </a:cubicBezTo>
                <a:cubicBezTo>
                  <a:pt x="186" y="28"/>
                  <a:pt x="191" y="44"/>
                  <a:pt x="195" y="43"/>
                </a:cubicBezTo>
                <a:cubicBezTo>
                  <a:pt x="199" y="42"/>
                  <a:pt x="202" y="18"/>
                  <a:pt x="205" y="19"/>
                </a:cubicBezTo>
                <a:cubicBezTo>
                  <a:pt x="208" y="20"/>
                  <a:pt x="211" y="48"/>
                  <a:pt x="215" y="48"/>
                </a:cubicBezTo>
                <a:cubicBezTo>
                  <a:pt x="219" y="48"/>
                  <a:pt x="225" y="22"/>
                  <a:pt x="229" y="21"/>
                </a:cubicBezTo>
                <a:cubicBezTo>
                  <a:pt x="233" y="20"/>
                  <a:pt x="236" y="41"/>
                  <a:pt x="240" y="41"/>
                </a:cubicBezTo>
                <a:cubicBezTo>
                  <a:pt x="244" y="41"/>
                  <a:pt x="247" y="17"/>
                  <a:pt x="252" y="18"/>
                </a:cubicBezTo>
                <a:cubicBezTo>
                  <a:pt x="257" y="19"/>
                  <a:pt x="263" y="44"/>
                  <a:pt x="268" y="45"/>
                </a:cubicBezTo>
                <a:cubicBezTo>
                  <a:pt x="273" y="46"/>
                  <a:pt x="276" y="21"/>
                  <a:pt x="280" y="23"/>
                </a:cubicBezTo>
                <a:cubicBezTo>
                  <a:pt x="284" y="25"/>
                  <a:pt x="287" y="55"/>
                  <a:pt x="291" y="55"/>
                </a:cubicBezTo>
                <a:cubicBezTo>
                  <a:pt x="295" y="55"/>
                  <a:pt x="302" y="5"/>
                  <a:pt x="307" y="23"/>
                </a:cubicBezTo>
                <a:cubicBezTo>
                  <a:pt x="312" y="41"/>
                  <a:pt x="316" y="144"/>
                  <a:pt x="321" y="164"/>
                </a:cubicBezTo>
                <a:cubicBezTo>
                  <a:pt x="326" y="184"/>
                  <a:pt x="330" y="144"/>
                  <a:pt x="335" y="144"/>
                </a:cubicBezTo>
                <a:cubicBezTo>
                  <a:pt x="340" y="144"/>
                  <a:pt x="345" y="165"/>
                  <a:pt x="350" y="165"/>
                </a:cubicBezTo>
                <a:cubicBezTo>
                  <a:pt x="355" y="165"/>
                  <a:pt x="360" y="142"/>
                  <a:pt x="365" y="143"/>
                </a:cubicBezTo>
                <a:cubicBezTo>
                  <a:pt x="370" y="144"/>
                  <a:pt x="378" y="168"/>
                  <a:pt x="383" y="169"/>
                </a:cubicBezTo>
                <a:cubicBezTo>
                  <a:pt x="388" y="170"/>
                  <a:pt x="393" y="148"/>
                  <a:pt x="396" y="148"/>
                </a:cubicBezTo>
                <a:cubicBezTo>
                  <a:pt x="399" y="148"/>
                  <a:pt x="399" y="172"/>
                  <a:pt x="402" y="171"/>
                </a:cubicBezTo>
                <a:cubicBezTo>
                  <a:pt x="405" y="170"/>
                  <a:pt x="411" y="146"/>
                  <a:pt x="416" y="145"/>
                </a:cubicBezTo>
                <a:cubicBezTo>
                  <a:pt x="421" y="144"/>
                  <a:pt x="427" y="165"/>
                  <a:pt x="432" y="165"/>
                </a:cubicBezTo>
                <a:cubicBezTo>
                  <a:pt x="437" y="165"/>
                  <a:pt x="441" y="145"/>
                  <a:pt x="445" y="146"/>
                </a:cubicBezTo>
                <a:cubicBezTo>
                  <a:pt x="449" y="147"/>
                  <a:pt x="455" y="171"/>
                  <a:pt x="459" y="171"/>
                </a:cubicBezTo>
                <a:cubicBezTo>
                  <a:pt x="463" y="171"/>
                  <a:pt x="465" y="144"/>
                  <a:pt x="470" y="143"/>
                </a:cubicBezTo>
                <a:cubicBezTo>
                  <a:pt x="475" y="142"/>
                  <a:pt x="487" y="166"/>
                  <a:pt x="492" y="166"/>
                </a:cubicBezTo>
                <a:cubicBezTo>
                  <a:pt x="497" y="166"/>
                  <a:pt x="499" y="145"/>
                  <a:pt x="502" y="145"/>
                </a:cubicBezTo>
              </a:path>
            </a:pathLst>
          </a:custGeom>
          <a:noFill/>
          <a:ln w="19050" cap="flat" cmpd="sng">
            <a:solidFill>
              <a:srgbClr val="0070C0"/>
            </a:solidFill>
            <a:prstDash val="solid"/>
            <a:round/>
            <a:headEnd type="none" w="med" len="med"/>
            <a:tailEnd type="none" w="med" len="med"/>
          </a:ln>
        </p:spPr>
        <p:txBody>
          <a:bodyPr/>
          <a:lstStyle/>
          <a:p>
            <a:endParaRPr lang="en-GB"/>
          </a:p>
        </p:txBody>
      </p:sp>
      <p:sp>
        <p:nvSpPr>
          <p:cNvPr id="71" name="Line 5"/>
          <p:cNvSpPr>
            <a:spLocks noChangeShapeType="1"/>
          </p:cNvSpPr>
          <p:nvPr/>
        </p:nvSpPr>
        <p:spPr bwMode="auto">
          <a:xfrm>
            <a:off x="1785918" y="5000636"/>
            <a:ext cx="4824412" cy="0"/>
          </a:xfrm>
          <a:prstGeom prst="line">
            <a:avLst/>
          </a:prstGeom>
          <a:noFill/>
          <a:ln w="9525">
            <a:solidFill>
              <a:srgbClr val="000000"/>
            </a:solidFill>
            <a:round/>
            <a:headEnd/>
            <a:tailEnd/>
          </a:ln>
          <a:effectLst/>
        </p:spPr>
        <p:txBody>
          <a:bodyPr/>
          <a:lstStyle/>
          <a:p>
            <a:endParaRPr lang="en-GB"/>
          </a:p>
        </p:txBody>
      </p:sp>
      <p:sp>
        <p:nvSpPr>
          <p:cNvPr id="77" name="Line 11"/>
          <p:cNvSpPr>
            <a:spLocks noChangeShapeType="1"/>
          </p:cNvSpPr>
          <p:nvPr/>
        </p:nvSpPr>
        <p:spPr bwMode="auto">
          <a:xfrm>
            <a:off x="2276467" y="3228961"/>
            <a:ext cx="0" cy="792163"/>
          </a:xfrm>
          <a:prstGeom prst="line">
            <a:avLst/>
          </a:prstGeom>
          <a:noFill/>
          <a:ln w="9525">
            <a:solidFill>
              <a:schemeClr val="tx1"/>
            </a:solidFill>
            <a:round/>
            <a:headEnd/>
            <a:tailEnd type="triangle" w="med" len="med"/>
          </a:ln>
          <a:effectLst/>
        </p:spPr>
        <p:txBody>
          <a:bodyPr/>
          <a:lstStyle/>
          <a:p>
            <a:endParaRPr lang="en-GB"/>
          </a:p>
        </p:txBody>
      </p:sp>
      <p:sp>
        <p:nvSpPr>
          <p:cNvPr id="78" name="Line 12"/>
          <p:cNvSpPr>
            <a:spLocks noChangeShapeType="1"/>
          </p:cNvSpPr>
          <p:nvPr/>
        </p:nvSpPr>
        <p:spPr bwMode="auto">
          <a:xfrm>
            <a:off x="3929058" y="2071678"/>
            <a:ext cx="0" cy="792163"/>
          </a:xfrm>
          <a:prstGeom prst="line">
            <a:avLst/>
          </a:prstGeom>
          <a:noFill/>
          <a:ln w="9525">
            <a:solidFill>
              <a:schemeClr val="tx1"/>
            </a:solidFill>
            <a:round/>
            <a:headEnd/>
            <a:tailEnd type="triangle" w="med" len="med"/>
          </a:ln>
          <a:effectLst/>
        </p:spPr>
        <p:txBody>
          <a:bodyPr/>
          <a:lstStyle/>
          <a:p>
            <a:endParaRPr lang="en-GB"/>
          </a:p>
        </p:txBody>
      </p:sp>
      <p:sp>
        <p:nvSpPr>
          <p:cNvPr id="79" name="Line 13"/>
          <p:cNvSpPr>
            <a:spLocks noChangeShapeType="1"/>
          </p:cNvSpPr>
          <p:nvPr/>
        </p:nvSpPr>
        <p:spPr bwMode="auto">
          <a:xfrm>
            <a:off x="5715008" y="3214686"/>
            <a:ext cx="0" cy="792162"/>
          </a:xfrm>
          <a:prstGeom prst="line">
            <a:avLst/>
          </a:prstGeom>
          <a:noFill/>
          <a:ln w="9525">
            <a:solidFill>
              <a:schemeClr val="tx1"/>
            </a:solidFill>
            <a:round/>
            <a:headEnd/>
            <a:tailEnd type="triangle" w="med" len="med"/>
          </a:ln>
          <a:effectLst/>
        </p:spPr>
        <p:txBody>
          <a:bodyPr/>
          <a:lstStyle/>
          <a:p>
            <a:endParaRPr lang="en-GB"/>
          </a:p>
        </p:txBody>
      </p:sp>
      <p:sp>
        <p:nvSpPr>
          <p:cNvPr id="80" name="Text Box 14"/>
          <p:cNvSpPr txBox="1">
            <a:spLocks noChangeArrowheads="1"/>
          </p:cNvSpPr>
          <p:nvPr/>
        </p:nvSpPr>
        <p:spPr bwMode="auto">
          <a:xfrm rot="16200000">
            <a:off x="-90671" y="3162449"/>
            <a:ext cx="3071835" cy="461665"/>
          </a:xfrm>
          <a:prstGeom prst="rect">
            <a:avLst/>
          </a:prstGeom>
          <a:noFill/>
          <a:ln w="9525">
            <a:noFill/>
            <a:miter lim="800000"/>
            <a:headEnd/>
            <a:tailEnd/>
          </a:ln>
          <a:effectLst/>
        </p:spPr>
        <p:txBody>
          <a:bodyPr wrap="square">
            <a:spAutoFit/>
          </a:bodyPr>
          <a:lstStyle/>
          <a:p>
            <a:pPr>
              <a:spcBef>
                <a:spcPct val="50000"/>
              </a:spcBef>
            </a:pPr>
            <a:r>
              <a:rPr lang="en-GB" sz="3600" dirty="0">
                <a:solidFill>
                  <a:srgbClr val="000000"/>
                </a:solidFill>
              </a:rPr>
              <a:t>Income/Consumption</a:t>
            </a:r>
          </a:p>
        </p:txBody>
      </p:sp>
      <p:sp>
        <p:nvSpPr>
          <p:cNvPr id="81" name="Text Box 15"/>
          <p:cNvSpPr txBox="1">
            <a:spLocks noChangeArrowheads="1"/>
          </p:cNvSpPr>
          <p:nvPr/>
        </p:nvSpPr>
        <p:spPr bwMode="auto">
          <a:xfrm>
            <a:off x="3929058" y="5072074"/>
            <a:ext cx="1143008" cy="461665"/>
          </a:xfrm>
          <a:prstGeom prst="rect">
            <a:avLst/>
          </a:prstGeom>
          <a:noFill/>
          <a:ln w="9525">
            <a:noFill/>
            <a:miter lim="800000"/>
            <a:headEnd/>
            <a:tailEnd/>
          </a:ln>
          <a:effectLst/>
        </p:spPr>
        <p:txBody>
          <a:bodyPr wrap="square">
            <a:spAutoFit/>
          </a:bodyPr>
          <a:lstStyle/>
          <a:p>
            <a:pPr>
              <a:spcBef>
                <a:spcPct val="50000"/>
              </a:spcBef>
            </a:pPr>
            <a:r>
              <a:rPr lang="en-GB" sz="3600" dirty="0">
                <a:solidFill>
                  <a:srgbClr val="000000"/>
                </a:solidFill>
              </a:rPr>
              <a:t>Age</a:t>
            </a:r>
          </a:p>
        </p:txBody>
      </p:sp>
      <p:sp>
        <p:nvSpPr>
          <p:cNvPr id="82" name="Line 16"/>
          <p:cNvSpPr>
            <a:spLocks noChangeShapeType="1"/>
          </p:cNvSpPr>
          <p:nvPr/>
        </p:nvSpPr>
        <p:spPr bwMode="auto">
          <a:xfrm>
            <a:off x="1774817" y="3805224"/>
            <a:ext cx="4751388" cy="0"/>
          </a:xfrm>
          <a:prstGeom prst="line">
            <a:avLst/>
          </a:prstGeom>
          <a:noFill/>
          <a:ln w="19050">
            <a:solidFill>
              <a:schemeClr val="tx2">
                <a:lumMod val="75000"/>
              </a:schemeClr>
            </a:solidFill>
            <a:prstDash val="dash"/>
            <a:round/>
            <a:headEnd/>
            <a:tailEnd/>
          </a:ln>
          <a:effectLst/>
        </p:spPr>
        <p:txBody>
          <a:bodyPr/>
          <a:lstStyle/>
          <a:p>
            <a:endParaRPr lang="en-GB"/>
          </a:p>
        </p:txBody>
      </p:sp>
      <p:sp>
        <p:nvSpPr>
          <p:cNvPr id="83" name="Text Box 17"/>
          <p:cNvSpPr txBox="1">
            <a:spLocks noChangeArrowheads="1"/>
          </p:cNvSpPr>
          <p:nvPr/>
        </p:nvSpPr>
        <p:spPr bwMode="auto">
          <a:xfrm>
            <a:off x="5286380" y="2857496"/>
            <a:ext cx="1295400" cy="338554"/>
          </a:xfrm>
          <a:prstGeom prst="rect">
            <a:avLst/>
          </a:prstGeom>
          <a:noFill/>
          <a:ln w="9525">
            <a:noFill/>
            <a:miter lim="800000"/>
            <a:headEnd/>
            <a:tailEnd/>
          </a:ln>
          <a:effectLst/>
        </p:spPr>
        <p:txBody>
          <a:bodyPr>
            <a:spAutoFit/>
          </a:bodyPr>
          <a:lstStyle/>
          <a:p>
            <a:pPr>
              <a:spcBef>
                <a:spcPct val="50000"/>
              </a:spcBef>
            </a:pPr>
            <a:r>
              <a:rPr lang="en-GB" sz="2400" dirty="0"/>
              <a:t>Borrowing</a:t>
            </a:r>
          </a:p>
        </p:txBody>
      </p:sp>
      <p:sp>
        <p:nvSpPr>
          <p:cNvPr id="84" name="Text Box 18"/>
          <p:cNvSpPr txBox="1">
            <a:spLocks noChangeArrowheads="1"/>
          </p:cNvSpPr>
          <p:nvPr/>
        </p:nvSpPr>
        <p:spPr bwMode="auto">
          <a:xfrm>
            <a:off x="1785918" y="2857496"/>
            <a:ext cx="1295400" cy="338554"/>
          </a:xfrm>
          <a:prstGeom prst="rect">
            <a:avLst/>
          </a:prstGeom>
          <a:noFill/>
          <a:ln w="9525">
            <a:noFill/>
            <a:miter lim="800000"/>
            <a:headEnd/>
            <a:tailEnd/>
          </a:ln>
          <a:effectLst/>
        </p:spPr>
        <p:txBody>
          <a:bodyPr>
            <a:spAutoFit/>
          </a:bodyPr>
          <a:lstStyle/>
          <a:p>
            <a:pPr>
              <a:spcBef>
                <a:spcPct val="50000"/>
              </a:spcBef>
            </a:pPr>
            <a:r>
              <a:rPr lang="en-GB" sz="2400" dirty="0"/>
              <a:t>Borrowing</a:t>
            </a:r>
          </a:p>
        </p:txBody>
      </p:sp>
      <p:sp>
        <p:nvSpPr>
          <p:cNvPr id="85" name="Text Box 19"/>
          <p:cNvSpPr txBox="1">
            <a:spLocks noChangeArrowheads="1"/>
          </p:cNvSpPr>
          <p:nvPr/>
        </p:nvSpPr>
        <p:spPr bwMode="auto">
          <a:xfrm>
            <a:off x="3571868" y="1714488"/>
            <a:ext cx="1584325" cy="338554"/>
          </a:xfrm>
          <a:prstGeom prst="rect">
            <a:avLst/>
          </a:prstGeom>
          <a:noFill/>
          <a:ln w="9525">
            <a:noFill/>
            <a:miter lim="800000"/>
            <a:headEnd/>
            <a:tailEnd/>
          </a:ln>
          <a:effectLst/>
        </p:spPr>
        <p:txBody>
          <a:bodyPr>
            <a:spAutoFit/>
          </a:bodyPr>
          <a:lstStyle/>
          <a:p>
            <a:pPr>
              <a:spcBef>
                <a:spcPct val="50000"/>
              </a:spcBef>
            </a:pPr>
            <a:r>
              <a:rPr lang="en-GB" sz="2400" dirty="0"/>
              <a:t>Saving</a:t>
            </a:r>
          </a:p>
        </p:txBody>
      </p:sp>
      <p:sp>
        <p:nvSpPr>
          <p:cNvPr id="86" name="Text Box 20"/>
          <p:cNvSpPr txBox="1">
            <a:spLocks noChangeArrowheads="1"/>
          </p:cNvSpPr>
          <p:nvPr/>
        </p:nvSpPr>
        <p:spPr bwMode="auto">
          <a:xfrm>
            <a:off x="6597642" y="3589324"/>
            <a:ext cx="1873250" cy="338554"/>
          </a:xfrm>
          <a:prstGeom prst="rect">
            <a:avLst/>
          </a:prstGeom>
          <a:noFill/>
          <a:ln w="9525">
            <a:noFill/>
            <a:miter lim="800000"/>
            <a:headEnd/>
            <a:tailEnd/>
          </a:ln>
          <a:effectLst/>
        </p:spPr>
        <p:txBody>
          <a:bodyPr>
            <a:spAutoFit/>
          </a:bodyPr>
          <a:lstStyle/>
          <a:p>
            <a:pPr>
              <a:spcBef>
                <a:spcPct val="50000"/>
              </a:spcBef>
            </a:pPr>
            <a:r>
              <a:rPr lang="en-GB" sz="2400" dirty="0">
                <a:solidFill>
                  <a:schemeClr val="tx2">
                    <a:lumMod val="75000"/>
                  </a:schemeClr>
                </a:solidFill>
              </a:rPr>
              <a:t>Consumption</a:t>
            </a:r>
          </a:p>
        </p:txBody>
      </p:sp>
      <p:sp>
        <p:nvSpPr>
          <p:cNvPr id="87" name="Text Box 21"/>
          <p:cNvSpPr txBox="1">
            <a:spLocks noChangeArrowheads="1"/>
          </p:cNvSpPr>
          <p:nvPr/>
        </p:nvSpPr>
        <p:spPr bwMode="auto">
          <a:xfrm>
            <a:off x="6669080" y="4021124"/>
            <a:ext cx="1223962" cy="338554"/>
          </a:xfrm>
          <a:prstGeom prst="rect">
            <a:avLst/>
          </a:prstGeom>
          <a:noFill/>
          <a:ln w="9525">
            <a:noFill/>
            <a:miter lim="800000"/>
            <a:headEnd/>
            <a:tailEnd/>
          </a:ln>
          <a:effectLst/>
        </p:spPr>
        <p:txBody>
          <a:bodyPr>
            <a:spAutoFit/>
          </a:bodyPr>
          <a:lstStyle/>
          <a:p>
            <a:pPr>
              <a:spcBef>
                <a:spcPct val="50000"/>
              </a:spcBef>
            </a:pPr>
            <a:r>
              <a:rPr lang="en-GB" sz="2400" dirty="0">
                <a:solidFill>
                  <a:srgbClr val="0070C0"/>
                </a:solidFill>
              </a:rPr>
              <a:t>Income</a:t>
            </a:r>
          </a:p>
        </p:txBody>
      </p:sp>
      <p:sp>
        <p:nvSpPr>
          <p:cNvPr id="88" name="Line 4"/>
          <p:cNvSpPr>
            <a:spLocks noChangeShapeType="1"/>
          </p:cNvSpPr>
          <p:nvPr/>
        </p:nvSpPr>
        <p:spPr bwMode="auto">
          <a:xfrm>
            <a:off x="1785918" y="1928802"/>
            <a:ext cx="0" cy="3095625"/>
          </a:xfrm>
          <a:prstGeom prst="line">
            <a:avLst/>
          </a:prstGeom>
          <a:noFill/>
          <a:ln w="9525">
            <a:solidFill>
              <a:srgbClr val="000000"/>
            </a:solidFill>
            <a:round/>
            <a:headEnd/>
            <a:tailEnd/>
          </a:ln>
          <a:effectLst/>
        </p:spPr>
        <p:txBody>
          <a:bodyPr/>
          <a:lstStyle/>
          <a:p>
            <a:endParaRPr lang="en-GB"/>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789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7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8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7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p:bldP spid="70" grpId="0" animBg="1"/>
      <p:bldP spid="71" grpId="0" animBg="1"/>
      <p:bldP spid="77" grpId="0" animBg="1"/>
      <p:bldP spid="78" grpId="0" animBg="1"/>
      <p:bldP spid="79" grpId="0" animBg="1"/>
      <p:bldP spid="80" grpId="0"/>
      <p:bldP spid="81" grpId="0"/>
      <p:bldP spid="82" grpId="0" animBg="1"/>
      <p:bldP spid="83" grpId="0"/>
      <p:bldP spid="84" grpId="0"/>
      <p:bldP spid="85" grpId="0"/>
      <p:bldP spid="86" grpId="0"/>
      <p:bldP spid="87" grpId="0"/>
      <p:bldP spid="8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0966" name="Rectangle 6"/>
          <p:cNvSpPr>
            <a:spLocks noGrp="1" noChangeArrowheads="1"/>
          </p:cNvSpPr>
          <p:nvPr>
            <p:ph type="body" sz="half" idx="1"/>
          </p:nvPr>
        </p:nvSpPr>
        <p:spPr>
          <a:xfrm>
            <a:off x="357158" y="357166"/>
            <a:ext cx="4062414" cy="5598456"/>
          </a:xfrm>
        </p:spPr>
        <p:txBody>
          <a:bodyPr/>
          <a:lstStyle/>
          <a:p>
            <a:pPr algn="ctr">
              <a:buNone/>
            </a:pPr>
            <a:r>
              <a:rPr lang="en-GB" b="1" dirty="0" smtClean="0">
                <a:solidFill>
                  <a:schemeClr val="tx2">
                    <a:lumMod val="75000"/>
                  </a:schemeClr>
                </a:solidFill>
                <a:latin typeface="Arial" pitchFamily="34" charset="0"/>
                <a:cs typeface="Arial" pitchFamily="34" charset="0"/>
              </a:rPr>
              <a:t>Income</a:t>
            </a:r>
          </a:p>
          <a:p>
            <a:pPr algn="ctr">
              <a:buFont typeface="Wingdings" pitchFamily="2" charset="2"/>
              <a:buChar char="Ø"/>
            </a:pPr>
            <a:endParaRPr lang="en-GB" sz="2200" dirty="0" smtClean="0">
              <a:latin typeface="Arial" pitchFamily="34" charset="0"/>
              <a:cs typeface="Arial" pitchFamily="34" charset="0"/>
            </a:endParaRPr>
          </a:p>
          <a:p>
            <a:pPr algn="ctr">
              <a:buFont typeface="Wingdings" pitchFamily="2" charset="2"/>
              <a:buChar char="Ø"/>
            </a:pPr>
            <a:endParaRPr lang="en-GB" sz="2200" dirty="0">
              <a:latin typeface="Arial" pitchFamily="34" charset="0"/>
              <a:cs typeface="Arial" pitchFamily="34" charset="0"/>
            </a:endParaRPr>
          </a:p>
          <a:p>
            <a:pPr>
              <a:buFont typeface="Wingdings" pitchFamily="2" charset="2"/>
              <a:buChar char="Ø"/>
            </a:pPr>
            <a:r>
              <a:rPr lang="en-GB" sz="2200" dirty="0" smtClean="0">
                <a:solidFill>
                  <a:schemeClr val="tx1"/>
                </a:solidFill>
                <a:latin typeface="Arial" pitchFamily="34" charset="0"/>
                <a:cs typeface="Arial" pitchFamily="34" charset="0"/>
              </a:rPr>
              <a:t>Transitory, not reliable measure of material living standards in short run</a:t>
            </a:r>
          </a:p>
          <a:p>
            <a:pPr>
              <a:buFont typeface="Wingdings" pitchFamily="2" charset="2"/>
              <a:buChar char="Ø"/>
            </a:pPr>
            <a:endParaRPr lang="en-GB" sz="2200" dirty="0" smtClean="0">
              <a:solidFill>
                <a:schemeClr val="tx1"/>
              </a:solidFill>
              <a:latin typeface="Arial" pitchFamily="34" charset="0"/>
              <a:cs typeface="Arial" pitchFamily="34" charset="0"/>
            </a:endParaRPr>
          </a:p>
          <a:p>
            <a:pPr>
              <a:buFont typeface="Wingdings" pitchFamily="2" charset="2"/>
              <a:buChar char="Ø"/>
            </a:pPr>
            <a:r>
              <a:rPr lang="en-GB" sz="2200" dirty="0" smtClean="0">
                <a:solidFill>
                  <a:schemeClr val="tx1"/>
                </a:solidFill>
                <a:latin typeface="Arial" pitchFamily="34" charset="0"/>
                <a:cs typeface="Arial" pitchFamily="34" charset="0"/>
              </a:rPr>
              <a:t>Easier to measure</a:t>
            </a:r>
          </a:p>
          <a:p>
            <a:pPr>
              <a:buNone/>
            </a:pPr>
            <a:endParaRPr lang="en-GB" sz="2200" dirty="0" smtClean="0">
              <a:solidFill>
                <a:schemeClr val="tx1"/>
              </a:solidFill>
              <a:latin typeface="Arial" pitchFamily="34" charset="0"/>
              <a:cs typeface="Arial" pitchFamily="34" charset="0"/>
            </a:endParaRPr>
          </a:p>
          <a:p>
            <a:pPr>
              <a:buFont typeface="Wingdings" pitchFamily="2" charset="2"/>
              <a:buChar char="Ø"/>
            </a:pPr>
            <a:r>
              <a:rPr lang="en-GB" sz="2200" dirty="0" smtClean="0">
                <a:solidFill>
                  <a:schemeClr val="tx1"/>
                </a:solidFill>
                <a:latin typeface="Arial" pitchFamily="34" charset="0"/>
                <a:cs typeface="Arial" pitchFamily="34" charset="0"/>
              </a:rPr>
              <a:t>Largest UK survey ~25,000 households</a:t>
            </a:r>
            <a:endParaRPr lang="en-GB" sz="2200" dirty="0">
              <a:solidFill>
                <a:schemeClr val="tx1"/>
              </a:solidFill>
              <a:latin typeface="Arial" pitchFamily="34" charset="0"/>
              <a:cs typeface="Arial" pitchFamily="34" charset="0"/>
            </a:endParaRPr>
          </a:p>
          <a:p>
            <a:pPr>
              <a:buFont typeface="Wingdings" pitchFamily="2" charset="2"/>
              <a:buChar char="Ø"/>
            </a:pPr>
            <a:endParaRPr lang="en-GB" sz="2200" dirty="0">
              <a:latin typeface="Arial" pitchFamily="34" charset="0"/>
              <a:cs typeface="Arial" pitchFamily="34" charset="0"/>
            </a:endParaRPr>
          </a:p>
          <a:p>
            <a:pPr>
              <a:buFont typeface="Wingdings" pitchFamily="2" charset="2"/>
              <a:buChar char="Ø"/>
            </a:pPr>
            <a:endParaRPr lang="en-GB" sz="2200" dirty="0">
              <a:latin typeface="Arial" pitchFamily="34" charset="0"/>
              <a:cs typeface="Arial" pitchFamily="34" charset="0"/>
            </a:endParaRPr>
          </a:p>
        </p:txBody>
      </p:sp>
      <p:sp>
        <p:nvSpPr>
          <p:cNvPr id="40967" name="Rectangle 7"/>
          <p:cNvSpPr>
            <a:spLocks noGrp="1" noChangeArrowheads="1"/>
          </p:cNvSpPr>
          <p:nvPr>
            <p:ph type="body" sz="half" idx="2"/>
          </p:nvPr>
        </p:nvSpPr>
        <p:spPr>
          <a:xfrm>
            <a:off x="4572000" y="357166"/>
            <a:ext cx="4214842" cy="5266057"/>
          </a:xfrm>
        </p:spPr>
        <p:txBody>
          <a:bodyPr/>
          <a:lstStyle/>
          <a:p>
            <a:pPr algn="ctr">
              <a:buNone/>
            </a:pPr>
            <a:r>
              <a:rPr lang="en-GB" b="1" dirty="0" smtClean="0">
                <a:solidFill>
                  <a:schemeClr val="tx2">
                    <a:lumMod val="75000"/>
                  </a:schemeClr>
                </a:solidFill>
                <a:latin typeface="Arial" pitchFamily="34" charset="0"/>
                <a:cs typeface="Arial" pitchFamily="34" charset="0"/>
              </a:rPr>
              <a:t>Consumption</a:t>
            </a:r>
          </a:p>
          <a:p>
            <a:pPr algn="ctr">
              <a:buNone/>
            </a:pPr>
            <a:endParaRPr lang="en-GB" b="1" dirty="0" smtClean="0">
              <a:solidFill>
                <a:schemeClr val="tx2">
                  <a:lumMod val="75000"/>
                </a:schemeClr>
              </a:solidFill>
              <a:latin typeface="Arial" pitchFamily="34" charset="0"/>
              <a:cs typeface="Arial" pitchFamily="34" charset="0"/>
            </a:endParaRPr>
          </a:p>
          <a:p>
            <a:pPr algn="ctr">
              <a:buNone/>
            </a:pPr>
            <a:endParaRPr lang="en-GB" sz="2200" dirty="0">
              <a:latin typeface="Arial" pitchFamily="34" charset="0"/>
              <a:cs typeface="Arial" pitchFamily="34" charset="0"/>
            </a:endParaRPr>
          </a:p>
          <a:p>
            <a:pPr>
              <a:buFont typeface="Wingdings" pitchFamily="2" charset="2"/>
              <a:buChar char="Ø"/>
            </a:pPr>
            <a:r>
              <a:rPr lang="en-GB" sz="2200" dirty="0" smtClean="0">
                <a:solidFill>
                  <a:schemeClr val="tx1"/>
                </a:solidFill>
                <a:latin typeface="Arial" pitchFamily="34" charset="0"/>
                <a:cs typeface="Arial" pitchFamily="34" charset="0"/>
              </a:rPr>
              <a:t>Conceptually better measure of living standards</a:t>
            </a:r>
          </a:p>
          <a:p>
            <a:pPr>
              <a:buFont typeface="Wingdings" pitchFamily="2" charset="2"/>
              <a:buChar char="Ø"/>
            </a:pPr>
            <a:endParaRPr lang="en-GB" sz="2200" dirty="0" smtClean="0">
              <a:solidFill>
                <a:schemeClr val="tx1"/>
              </a:solidFill>
              <a:latin typeface="Arial" pitchFamily="34" charset="0"/>
              <a:cs typeface="Arial" pitchFamily="34" charset="0"/>
            </a:endParaRPr>
          </a:p>
          <a:p>
            <a:pPr>
              <a:buFont typeface="Wingdings" pitchFamily="2" charset="2"/>
              <a:buChar char="Ø"/>
            </a:pPr>
            <a:r>
              <a:rPr lang="en-GB" sz="2200" dirty="0" smtClean="0">
                <a:solidFill>
                  <a:schemeClr val="tx1"/>
                </a:solidFill>
                <a:latin typeface="Arial" pitchFamily="34" charset="0"/>
                <a:cs typeface="Arial" pitchFamily="34" charset="0"/>
              </a:rPr>
              <a:t>Difficult/expensive to measure</a:t>
            </a:r>
          </a:p>
          <a:p>
            <a:pPr>
              <a:buFont typeface="Wingdings" pitchFamily="2" charset="2"/>
              <a:buChar char="Ø"/>
            </a:pPr>
            <a:endParaRPr lang="en-GB" sz="2200" dirty="0" smtClean="0">
              <a:solidFill>
                <a:schemeClr val="tx1"/>
              </a:solidFill>
              <a:latin typeface="Arial" pitchFamily="34" charset="0"/>
              <a:cs typeface="Arial" pitchFamily="34" charset="0"/>
            </a:endParaRPr>
          </a:p>
          <a:p>
            <a:pPr>
              <a:buFont typeface="Wingdings" pitchFamily="2" charset="2"/>
              <a:buChar char="Ø"/>
            </a:pPr>
            <a:r>
              <a:rPr lang="en-GB" sz="2200" dirty="0" smtClean="0">
                <a:solidFill>
                  <a:schemeClr val="tx1"/>
                </a:solidFill>
                <a:latin typeface="Arial" pitchFamily="34" charset="0"/>
                <a:cs typeface="Arial" pitchFamily="34" charset="0"/>
              </a:rPr>
              <a:t>Largest UK survey ~ 7,000 households</a:t>
            </a:r>
          </a:p>
          <a:p>
            <a:endParaRPr lang="en-GB" sz="2200" dirty="0" smtClean="0">
              <a:latin typeface="Arial" pitchFamily="34" charset="0"/>
              <a:cs typeface="Arial" pitchFamily="34" charset="0"/>
            </a:endParaRPr>
          </a:p>
        </p:txBody>
      </p:sp>
      <p:cxnSp>
        <p:nvCxnSpPr>
          <p:cNvPr id="12" name="Straight Connector 11"/>
          <p:cNvCxnSpPr/>
          <p:nvPr/>
        </p:nvCxnSpPr>
        <p:spPr bwMode="auto">
          <a:xfrm>
            <a:off x="357158" y="1142984"/>
            <a:ext cx="835824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rot="5400000">
            <a:off x="1822431" y="2821777"/>
            <a:ext cx="4928428"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67">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66">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0967">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96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0967">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0966">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0967">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096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uiExpand="1" build="p"/>
      <p:bldP spid="40967"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p:txBody>
          <a:bodyPr/>
          <a:lstStyle/>
          <a:p>
            <a:r>
              <a:rPr lang="en-GB" sz="3200" dirty="0" smtClean="0">
                <a:latin typeface="Arial" pitchFamily="34" charset="0"/>
                <a:cs typeface="Arial" pitchFamily="34" charset="0"/>
              </a:rPr>
              <a:t>So we’ll focus on income...</a:t>
            </a:r>
            <a:endParaRPr lang="en-GB" sz="3200" dirty="0">
              <a:latin typeface="Arial" pitchFamily="34" charset="0"/>
              <a:cs typeface="Arial" pitchFamily="34" charset="0"/>
            </a:endParaRPr>
          </a:p>
        </p:txBody>
      </p:sp>
      <p:sp>
        <p:nvSpPr>
          <p:cNvPr id="9" name="TextBox 8"/>
          <p:cNvSpPr txBox="1"/>
          <p:nvPr/>
        </p:nvSpPr>
        <p:spPr>
          <a:xfrm>
            <a:off x="642910" y="1357298"/>
            <a:ext cx="7858180" cy="6494085"/>
          </a:xfrm>
          <a:prstGeom prst="rect">
            <a:avLst/>
          </a:prstGeom>
          <a:noFill/>
        </p:spPr>
        <p:txBody>
          <a:bodyPr wrap="square" rtlCol="0">
            <a:spAutoFit/>
          </a:bodyPr>
          <a:lstStyle/>
          <a:p>
            <a:pPr>
              <a:buFont typeface="Wingdings" pitchFamily="2" charset="2"/>
              <a:buChar char="Ø"/>
            </a:pPr>
            <a:r>
              <a:rPr lang="en-GB" sz="2400" baseline="0" dirty="0" smtClean="0"/>
              <a:t> Income stats in UK from annual Households Below Average Income series (HBAI)</a:t>
            </a:r>
          </a:p>
          <a:p>
            <a:pPr>
              <a:buFont typeface="Wingdings" pitchFamily="2" charset="2"/>
              <a:buChar char="Ø"/>
            </a:pPr>
            <a:endParaRPr lang="en-GB" sz="2400" baseline="0" dirty="0" smtClean="0"/>
          </a:p>
          <a:p>
            <a:pPr>
              <a:buFont typeface="Wingdings" pitchFamily="2" charset="2"/>
              <a:buChar char="Ø"/>
            </a:pPr>
            <a:r>
              <a:rPr lang="en-GB" sz="2400" baseline="0" dirty="0" smtClean="0"/>
              <a:t> Measured in Family Resources Survey (FRS)</a:t>
            </a:r>
          </a:p>
          <a:p>
            <a:pPr>
              <a:buFont typeface="Wingdings" pitchFamily="2" charset="2"/>
              <a:buChar char="Ø"/>
            </a:pPr>
            <a:endParaRPr lang="en-GB" sz="2400" baseline="0" dirty="0" smtClean="0"/>
          </a:p>
          <a:p>
            <a:pPr>
              <a:buFont typeface="Wingdings" pitchFamily="2" charset="2"/>
              <a:buChar char="Ø"/>
            </a:pPr>
            <a:r>
              <a:rPr lang="en-GB" sz="2400" baseline="0" dirty="0" smtClean="0"/>
              <a:t> Incomes are:</a:t>
            </a:r>
          </a:p>
          <a:p>
            <a:pPr>
              <a:buFont typeface="Wingdings" pitchFamily="2" charset="2"/>
              <a:buChar char="Ø"/>
            </a:pPr>
            <a:endParaRPr lang="en-GB" sz="2400" baseline="0" dirty="0" smtClean="0"/>
          </a:p>
          <a:p>
            <a:pPr lvl="1">
              <a:buFont typeface="Arial" pitchFamily="34" charset="0"/>
              <a:buChar char="•"/>
            </a:pPr>
            <a:r>
              <a:rPr lang="en-GB" sz="2000" baseline="0" dirty="0" smtClean="0"/>
              <a:t> Net (private incomes + benefits/tax credits – taxes)</a:t>
            </a:r>
          </a:p>
          <a:p>
            <a:pPr lvl="1">
              <a:buFont typeface="Arial" pitchFamily="34" charset="0"/>
              <a:buChar char="•"/>
            </a:pPr>
            <a:endParaRPr lang="en-GB" sz="2000" baseline="0" dirty="0" smtClean="0"/>
          </a:p>
          <a:p>
            <a:pPr lvl="1">
              <a:buFont typeface="Arial" pitchFamily="34" charset="0"/>
              <a:buChar char="•"/>
            </a:pPr>
            <a:r>
              <a:rPr lang="en-GB" sz="2000" baseline="0" dirty="0" smtClean="0"/>
              <a:t> At household level</a:t>
            </a:r>
          </a:p>
          <a:p>
            <a:pPr lvl="1">
              <a:buFont typeface="Arial" pitchFamily="34" charset="0"/>
              <a:buChar char="•"/>
            </a:pPr>
            <a:endParaRPr lang="en-GB" sz="2000" baseline="0" dirty="0" smtClean="0"/>
          </a:p>
          <a:p>
            <a:pPr lvl="1">
              <a:buFont typeface="Arial" pitchFamily="34" charset="0"/>
              <a:buChar char="•"/>
            </a:pPr>
            <a:r>
              <a:rPr lang="en-GB" sz="2000" baseline="0" dirty="0" smtClean="0"/>
              <a:t> </a:t>
            </a:r>
            <a:r>
              <a:rPr lang="en-GB" sz="2000" baseline="0" dirty="0" err="1" smtClean="0"/>
              <a:t>Equivalised</a:t>
            </a:r>
            <a:r>
              <a:rPr lang="en-GB" sz="2000" baseline="0" dirty="0" smtClean="0"/>
              <a:t> (accounting for different family structures)</a:t>
            </a:r>
          </a:p>
          <a:p>
            <a:pPr lvl="1">
              <a:buFont typeface="Arial" pitchFamily="34" charset="0"/>
              <a:buChar char="•"/>
            </a:pPr>
            <a:endParaRPr lang="en-GB" sz="2000" baseline="0" dirty="0" smtClean="0"/>
          </a:p>
          <a:p>
            <a:pPr lvl="1">
              <a:buFont typeface="Arial" pitchFamily="34" charset="0"/>
              <a:buChar char="•"/>
            </a:pPr>
            <a:r>
              <a:rPr lang="en-GB" sz="2000" baseline="0" dirty="0" smtClean="0"/>
              <a:t> Both before and after subtracting housing costs (BHC and AHC incomes)</a:t>
            </a:r>
          </a:p>
          <a:p>
            <a:pPr>
              <a:buFont typeface="Wingdings" pitchFamily="2" charset="2"/>
              <a:buChar char="Ø"/>
            </a:pPr>
            <a:endParaRPr lang="en-GB" sz="2400" baseline="0" dirty="0" smtClean="0"/>
          </a:p>
          <a:p>
            <a:pPr>
              <a:buFont typeface="Wingdings" pitchFamily="2" charset="2"/>
              <a:buChar char="Ø"/>
            </a:pPr>
            <a:endParaRPr lang="en-GB" sz="2400" baseline="0" dirty="0" smtClean="0"/>
          </a:p>
          <a:p>
            <a:endParaRPr lang="en-GB" sz="2400" baseline="0" dirty="0" smtClean="0"/>
          </a:p>
          <a:p>
            <a:endParaRPr lang="en-GB" sz="2400"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0482" name="Rectangle 2"/>
          <p:cNvSpPr>
            <a:spLocks noGrp="1" noChangeArrowheads="1"/>
          </p:cNvSpPr>
          <p:nvPr>
            <p:ph type="title"/>
          </p:nvPr>
        </p:nvSpPr>
        <p:spPr>
          <a:xfrm>
            <a:off x="571472" y="571480"/>
            <a:ext cx="7848600" cy="990600"/>
          </a:xfrm>
        </p:spPr>
        <p:txBody>
          <a:bodyPr/>
          <a:lstStyle/>
          <a:p>
            <a:r>
              <a:rPr lang="en-GB" dirty="0" smtClean="0">
                <a:latin typeface="Arial" pitchFamily="34" charset="0"/>
                <a:cs typeface="Arial" pitchFamily="34" charset="0"/>
              </a:rPr>
              <a:t>UK income distribution in 2007/08 (BEFORE recession)</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graphicFrame>
        <p:nvGraphicFramePr>
          <p:cNvPr id="7" name="Object 2"/>
          <p:cNvGraphicFramePr>
            <a:graphicFrameLocks noChangeAspect="1"/>
          </p:cNvGraphicFramePr>
          <p:nvPr/>
        </p:nvGraphicFramePr>
        <p:xfrm>
          <a:off x="114352" y="1214422"/>
          <a:ext cx="8841126" cy="5072097"/>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 Box 8"/>
          <p:cNvSpPr txBox="1">
            <a:spLocks noChangeArrowheads="1"/>
          </p:cNvSpPr>
          <p:nvPr/>
        </p:nvSpPr>
        <p:spPr bwMode="auto">
          <a:xfrm>
            <a:off x="7072330" y="1571612"/>
            <a:ext cx="1285884" cy="1220847"/>
          </a:xfrm>
          <a:prstGeom prst="rect">
            <a:avLst/>
          </a:prstGeom>
          <a:noFill/>
          <a:ln w="9525">
            <a:noFill/>
            <a:miter lim="800000"/>
            <a:headEnd/>
            <a:tailEnd/>
          </a:ln>
          <a:effectLst/>
        </p:spPr>
        <p:txBody>
          <a:bodyPr wrap="square">
            <a:spAutoFit/>
          </a:bodyPr>
          <a:lstStyle/>
          <a:p>
            <a:pPr>
              <a:spcBef>
                <a:spcPct val="50000"/>
              </a:spcBef>
            </a:pPr>
            <a:r>
              <a:rPr lang="en-GB" sz="2000" b="1" dirty="0" smtClean="0"/>
              <a:t>1.2</a:t>
            </a:r>
            <a:r>
              <a:rPr lang="en-GB" sz="2000" b="1" baseline="0" dirty="0" smtClean="0"/>
              <a:t> </a:t>
            </a:r>
            <a:r>
              <a:rPr lang="en-GB" sz="2000" b="1" dirty="0" smtClean="0"/>
              <a:t>million </a:t>
            </a:r>
            <a:r>
              <a:rPr lang="en-GB" sz="2000" b="1" dirty="0"/>
              <a:t>individuals with income </a:t>
            </a:r>
            <a:r>
              <a:rPr lang="en-GB" sz="2000" b="1" dirty="0" smtClean="0"/>
              <a:t>&gt;</a:t>
            </a:r>
            <a:r>
              <a:rPr lang="en-GB" sz="2000" dirty="0" smtClean="0"/>
              <a:t> </a:t>
            </a:r>
            <a:r>
              <a:rPr lang="en-GB" sz="2000" dirty="0"/>
              <a:t>£</a:t>
            </a:r>
            <a:r>
              <a:rPr lang="en-GB" sz="2000" b="1" dirty="0" smtClean="0"/>
              <a:t>1,500 </a:t>
            </a:r>
            <a:r>
              <a:rPr lang="en-GB" sz="2000" b="1" dirty="0"/>
              <a:t>per week</a:t>
            </a:r>
          </a:p>
        </p:txBody>
      </p:sp>
      <p:sp>
        <p:nvSpPr>
          <p:cNvPr id="9" name="Right Arrow 8"/>
          <p:cNvSpPr/>
          <p:nvPr/>
        </p:nvSpPr>
        <p:spPr bwMode="auto">
          <a:xfrm>
            <a:off x="8286776" y="2143116"/>
            <a:ext cx="214314" cy="214314"/>
          </a:xfrm>
          <a:prstGeom prst="rightArrow">
            <a:avLst/>
          </a:prstGeom>
          <a:solidFill>
            <a:schemeClr val="tx2"/>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25000" smtClean="0">
              <a:ln>
                <a:noFill/>
              </a:ln>
              <a:solidFill>
                <a:schemeClr val="tx1"/>
              </a:solidFill>
              <a:effectLst/>
              <a:latin typeface="Arial" charset="0"/>
            </a:endParaRPr>
          </a:p>
        </p:txBody>
      </p:sp>
      <p:sp>
        <p:nvSpPr>
          <p:cNvPr id="10" name="Text Box 5"/>
          <p:cNvSpPr txBox="1">
            <a:spLocks noChangeArrowheads="1"/>
          </p:cNvSpPr>
          <p:nvPr/>
        </p:nvSpPr>
        <p:spPr bwMode="auto">
          <a:xfrm>
            <a:off x="3143240" y="2000240"/>
            <a:ext cx="1439863" cy="297517"/>
          </a:xfrm>
          <a:prstGeom prst="rect">
            <a:avLst/>
          </a:prstGeom>
          <a:noFill/>
          <a:ln w="9525">
            <a:noFill/>
            <a:miter lim="800000"/>
            <a:headEnd/>
            <a:tailEnd/>
          </a:ln>
          <a:effectLst/>
        </p:spPr>
        <p:txBody>
          <a:bodyPr>
            <a:spAutoFit/>
          </a:bodyPr>
          <a:lstStyle/>
          <a:p>
            <a:pPr>
              <a:spcBef>
                <a:spcPct val="50000"/>
              </a:spcBef>
            </a:pPr>
            <a:r>
              <a:rPr lang="en-GB" sz="2000" b="1" dirty="0" smtClean="0"/>
              <a:t>Mean =</a:t>
            </a:r>
            <a:r>
              <a:rPr lang="en-GB" sz="2000" dirty="0" smtClean="0"/>
              <a:t> </a:t>
            </a:r>
            <a:r>
              <a:rPr lang="en-GB" sz="2000" dirty="0"/>
              <a:t>£</a:t>
            </a:r>
            <a:r>
              <a:rPr lang="en-GB" sz="2000" b="1" dirty="0" smtClean="0"/>
              <a:t>487</a:t>
            </a:r>
            <a:endParaRPr lang="en-GB" sz="2000" b="1" dirty="0"/>
          </a:p>
        </p:txBody>
      </p:sp>
      <p:sp>
        <p:nvSpPr>
          <p:cNvPr id="11" name="Text Box 4"/>
          <p:cNvSpPr txBox="1">
            <a:spLocks noChangeArrowheads="1"/>
          </p:cNvSpPr>
          <p:nvPr/>
        </p:nvSpPr>
        <p:spPr bwMode="auto">
          <a:xfrm>
            <a:off x="2571736" y="1500174"/>
            <a:ext cx="1439862" cy="297517"/>
          </a:xfrm>
          <a:prstGeom prst="rect">
            <a:avLst/>
          </a:prstGeom>
          <a:noFill/>
          <a:ln w="9525">
            <a:noFill/>
            <a:miter lim="800000"/>
            <a:headEnd/>
            <a:tailEnd/>
          </a:ln>
          <a:effectLst/>
        </p:spPr>
        <p:txBody>
          <a:bodyPr>
            <a:spAutoFit/>
          </a:bodyPr>
          <a:lstStyle/>
          <a:p>
            <a:pPr>
              <a:spcBef>
                <a:spcPct val="50000"/>
              </a:spcBef>
            </a:pPr>
            <a:r>
              <a:rPr lang="en-GB" sz="2000" b="1" dirty="0" smtClean="0"/>
              <a:t>Median =</a:t>
            </a:r>
            <a:r>
              <a:rPr lang="en-GB" sz="2000" dirty="0" smtClean="0"/>
              <a:t> </a:t>
            </a:r>
            <a:r>
              <a:rPr lang="en-GB" sz="2000" dirty="0"/>
              <a:t>£</a:t>
            </a:r>
            <a:r>
              <a:rPr lang="en-GB" sz="2000" b="1" dirty="0" smtClean="0"/>
              <a:t>393</a:t>
            </a:r>
            <a:endParaRPr lang="en-GB" sz="2000" b="1" dirty="0"/>
          </a:p>
        </p:txBody>
      </p:sp>
      <p:cxnSp>
        <p:nvCxnSpPr>
          <p:cNvPr id="13" name="Straight Arrow Connector 12"/>
          <p:cNvCxnSpPr/>
          <p:nvPr/>
        </p:nvCxnSpPr>
        <p:spPr bwMode="auto">
          <a:xfrm rot="5400000">
            <a:off x="2643174" y="2214554"/>
            <a:ext cx="857256" cy="1588"/>
          </a:xfrm>
          <a:prstGeom prst="straightConnector1">
            <a:avLst/>
          </a:prstGeom>
          <a:solidFill>
            <a:schemeClr val="accent1"/>
          </a:solidFill>
          <a:ln w="9525" cap="flat" cmpd="sng" algn="ctr">
            <a:solidFill>
              <a:schemeClr val="tx2"/>
            </a:solidFill>
            <a:prstDash val="solid"/>
            <a:round/>
            <a:headEnd type="none" w="med" len="med"/>
            <a:tailEnd type="arrow"/>
          </a:ln>
          <a:effectLst/>
        </p:spPr>
      </p:cxnSp>
      <p:cxnSp>
        <p:nvCxnSpPr>
          <p:cNvPr id="14" name="Straight Arrow Connector 13"/>
          <p:cNvCxnSpPr/>
          <p:nvPr/>
        </p:nvCxnSpPr>
        <p:spPr bwMode="auto">
          <a:xfrm rot="5400000">
            <a:off x="3215472" y="2713826"/>
            <a:ext cx="857256" cy="1588"/>
          </a:xfrm>
          <a:prstGeom prst="straightConnector1">
            <a:avLst/>
          </a:prstGeom>
          <a:solidFill>
            <a:schemeClr val="accent1"/>
          </a:solidFill>
          <a:ln w="9525" cap="flat" cmpd="sng" algn="ctr">
            <a:solidFill>
              <a:schemeClr val="tx2"/>
            </a:solidFill>
            <a:prstDash val="solid"/>
            <a:round/>
            <a:headEnd type="none" w="med" len="med"/>
            <a:tailEnd type="arrow"/>
          </a:ln>
          <a:effectLst/>
        </p:spPr>
      </p:cxnSp>
      <p:sp>
        <p:nvSpPr>
          <p:cNvPr id="12" name="Text Box 7"/>
          <p:cNvSpPr txBox="1">
            <a:spLocks noChangeArrowheads="1"/>
          </p:cNvSpPr>
          <p:nvPr/>
        </p:nvSpPr>
        <p:spPr bwMode="auto">
          <a:xfrm>
            <a:off x="571472" y="6072206"/>
            <a:ext cx="1871663" cy="336550"/>
          </a:xfrm>
          <a:prstGeom prst="rect">
            <a:avLst/>
          </a:prstGeom>
          <a:noFill/>
          <a:ln w="9525">
            <a:noFill/>
            <a:miter lim="800000"/>
            <a:headEnd/>
            <a:tailEnd/>
          </a:ln>
          <a:effectLst/>
        </p:spPr>
        <p:txBody>
          <a:bodyPr>
            <a:spAutoFit/>
          </a:bodyPr>
          <a:lstStyle/>
          <a:p>
            <a:pPr>
              <a:spcBef>
                <a:spcPct val="50000"/>
              </a:spcBef>
            </a:pPr>
            <a:r>
              <a:rPr lang="en-GB" sz="1600" dirty="0"/>
              <a:t>Source: HBAI data</a:t>
            </a:r>
          </a:p>
        </p:txBody>
      </p:sp>
      <p:sp>
        <p:nvSpPr>
          <p:cNvPr id="15" name="Text Box 8"/>
          <p:cNvSpPr txBox="1">
            <a:spLocks noChangeArrowheads="1"/>
          </p:cNvSpPr>
          <p:nvPr/>
        </p:nvSpPr>
        <p:spPr bwMode="auto">
          <a:xfrm>
            <a:off x="4929190" y="1571612"/>
            <a:ext cx="1285884" cy="1118255"/>
          </a:xfrm>
          <a:prstGeom prst="rect">
            <a:avLst/>
          </a:prstGeom>
          <a:noFill/>
          <a:ln w="9525">
            <a:noFill/>
            <a:miter lim="800000"/>
            <a:headEnd/>
            <a:tailEnd/>
          </a:ln>
          <a:effectLst/>
        </p:spPr>
        <p:txBody>
          <a:bodyPr wrap="square">
            <a:spAutoFit/>
          </a:bodyPr>
          <a:lstStyle/>
          <a:p>
            <a:pPr>
              <a:spcBef>
                <a:spcPct val="50000"/>
              </a:spcBef>
            </a:pPr>
            <a:r>
              <a:rPr lang="en-GB" sz="2000" b="1" dirty="0" smtClean="0"/>
              <a:t>Only 1/3</a:t>
            </a:r>
            <a:r>
              <a:rPr lang="en-GB" sz="2000" b="1" baseline="0" dirty="0" smtClean="0"/>
              <a:t> </a:t>
            </a:r>
            <a:r>
              <a:rPr lang="en-GB" sz="2000" b="1" dirty="0" smtClean="0"/>
              <a:t>of individuals have income &gt; mean</a:t>
            </a:r>
            <a:r>
              <a:rPr lang="en-GB" sz="2000" b="1" baseline="0" dirty="0" smtClean="0"/>
              <a:t> </a:t>
            </a:r>
            <a:endParaRPr lang="en-GB" sz="2000" b="1"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48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chart seriesIdx="0" categoryIdx="-4" bldStep="series"/>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1"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Graphic spid="7" grpId="0">
        <p:bldSub>
          <a:bldChart bld="series" animBg="0"/>
        </p:bldSub>
      </p:bldGraphic>
      <p:bldP spid="8" grpId="0"/>
      <p:bldP spid="9" grpId="0" animBg="1"/>
      <p:bldP spid="10" grpId="0"/>
      <p:bldP spid="11" grpId="0"/>
      <p:bldP spid="15" grpId="0"/>
      <p:bldP spid="15"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1506" name="Rectangle 2"/>
          <p:cNvSpPr>
            <a:spLocks noGrp="1" noChangeArrowheads="1"/>
          </p:cNvSpPr>
          <p:nvPr>
            <p:ph type="title"/>
          </p:nvPr>
        </p:nvSpPr>
        <p:spPr>
          <a:xfrm>
            <a:off x="642910" y="2928934"/>
            <a:ext cx="7848600" cy="990600"/>
          </a:xfrm>
        </p:spPr>
        <p:txBody>
          <a:bodyPr/>
          <a:lstStyle/>
          <a:p>
            <a:pPr algn="ctr"/>
            <a:r>
              <a:rPr lang="en-GB" sz="5400" dirty="0" smtClean="0">
                <a:latin typeface="Arial" pitchFamily="34" charset="0"/>
                <a:cs typeface="Arial" pitchFamily="34" charset="0"/>
              </a:rPr>
              <a:t>POVERTY</a:t>
            </a:r>
            <a:r>
              <a:rPr lang="en-GB" dirty="0"/>
              <a:t/>
            </a:r>
            <a:br>
              <a:rPr lang="en-GB" dirty="0"/>
            </a:br>
            <a:endParaRPr lang="en-GB" dirty="0"/>
          </a:p>
        </p:txBody>
      </p:sp>
    </p:spTree>
  </p:cSld>
  <p:clrMapOvr>
    <a:masterClrMapping/>
  </p:clrMapOvr>
  <p:transition>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itchFamily="34" charset="0"/>
                <a:cs typeface="Arial" pitchFamily="34" charset="0"/>
              </a:rPr>
              <a:t>What exactly do we care about?</a:t>
            </a:r>
            <a:endParaRPr lang="en-GB" dirty="0">
              <a:latin typeface="Arial" pitchFamily="34" charset="0"/>
              <a:cs typeface="Arial" pitchFamily="34" charset="0"/>
            </a:endParaRPr>
          </a:p>
        </p:txBody>
      </p:sp>
      <p:sp>
        <p:nvSpPr>
          <p:cNvPr id="3" name="Date Placeholder 2"/>
          <p:cNvSpPr>
            <a:spLocks noGrp="1"/>
          </p:cNvSpPr>
          <p:nvPr>
            <p:ph type="dt" sz="half" idx="11"/>
          </p:nvPr>
        </p:nvSpPr>
        <p:spPr/>
        <p:txBody>
          <a:bodyPr/>
          <a:lstStyle/>
          <a:p>
            <a:r>
              <a:rPr lang="en-GB" smtClean="0"/>
              <a:t>© Institute for Fiscal Studies  </a:t>
            </a:r>
            <a:endParaRPr lang="en-GB" baseline="-25000"/>
          </a:p>
        </p:txBody>
      </p:sp>
      <p:sp>
        <p:nvSpPr>
          <p:cNvPr id="4" name="Oval 4"/>
          <p:cNvSpPr>
            <a:spLocks noChangeArrowheads="1"/>
          </p:cNvSpPr>
          <p:nvPr/>
        </p:nvSpPr>
        <p:spPr bwMode="auto">
          <a:xfrm>
            <a:off x="42846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5" name="Rectangle 5"/>
          <p:cNvSpPr>
            <a:spLocks noChangeArrowheads="1"/>
          </p:cNvSpPr>
          <p:nvPr/>
        </p:nvSpPr>
        <p:spPr bwMode="auto">
          <a:xfrm>
            <a:off x="42846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6" name="Oval 6"/>
          <p:cNvSpPr>
            <a:spLocks noChangeArrowheads="1"/>
          </p:cNvSpPr>
          <p:nvPr/>
        </p:nvSpPr>
        <p:spPr bwMode="auto">
          <a:xfrm>
            <a:off x="3929058"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7" name="Rectangle 7"/>
          <p:cNvSpPr>
            <a:spLocks noChangeArrowheads="1"/>
          </p:cNvSpPr>
          <p:nvPr/>
        </p:nvSpPr>
        <p:spPr bwMode="auto">
          <a:xfrm>
            <a:off x="3929058" y="421481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8" name="Oval 8"/>
          <p:cNvSpPr>
            <a:spLocks noChangeArrowheads="1"/>
          </p:cNvSpPr>
          <p:nvPr/>
        </p:nvSpPr>
        <p:spPr bwMode="auto">
          <a:xfrm>
            <a:off x="47164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9" name="Rectangle 9"/>
          <p:cNvSpPr>
            <a:spLocks noChangeArrowheads="1"/>
          </p:cNvSpPr>
          <p:nvPr/>
        </p:nvSpPr>
        <p:spPr bwMode="auto">
          <a:xfrm>
            <a:off x="47164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0" name="Oval 10"/>
          <p:cNvSpPr>
            <a:spLocks noChangeArrowheads="1"/>
          </p:cNvSpPr>
          <p:nvPr/>
        </p:nvSpPr>
        <p:spPr bwMode="auto">
          <a:xfrm>
            <a:off x="5076825" y="4003675"/>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1" name="Rectangle 11"/>
          <p:cNvSpPr>
            <a:spLocks noChangeArrowheads="1"/>
          </p:cNvSpPr>
          <p:nvPr/>
        </p:nvSpPr>
        <p:spPr bwMode="auto">
          <a:xfrm>
            <a:off x="5076825"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2" name="Oval 12"/>
          <p:cNvSpPr>
            <a:spLocks noChangeArrowheads="1"/>
          </p:cNvSpPr>
          <p:nvPr/>
        </p:nvSpPr>
        <p:spPr bwMode="auto">
          <a:xfrm>
            <a:off x="3214678"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3" name="Rectangle 13"/>
          <p:cNvSpPr>
            <a:spLocks noChangeArrowheads="1"/>
          </p:cNvSpPr>
          <p:nvPr/>
        </p:nvSpPr>
        <p:spPr bwMode="auto">
          <a:xfrm>
            <a:off x="3214678"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4" name="Oval 14"/>
          <p:cNvSpPr>
            <a:spLocks noChangeArrowheads="1"/>
          </p:cNvSpPr>
          <p:nvPr/>
        </p:nvSpPr>
        <p:spPr bwMode="auto">
          <a:xfrm>
            <a:off x="5508625" y="4003675"/>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5" name="Rectangle 15"/>
          <p:cNvSpPr>
            <a:spLocks noChangeArrowheads="1"/>
          </p:cNvSpPr>
          <p:nvPr/>
        </p:nvSpPr>
        <p:spPr bwMode="auto">
          <a:xfrm>
            <a:off x="5508625"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6" name="Oval 16"/>
          <p:cNvSpPr>
            <a:spLocks noChangeArrowheads="1"/>
          </p:cNvSpPr>
          <p:nvPr/>
        </p:nvSpPr>
        <p:spPr bwMode="auto">
          <a:xfrm>
            <a:off x="5867400" y="4003675"/>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7" name="Rectangle 17"/>
          <p:cNvSpPr>
            <a:spLocks noChangeArrowheads="1"/>
          </p:cNvSpPr>
          <p:nvPr/>
        </p:nvSpPr>
        <p:spPr bwMode="auto">
          <a:xfrm>
            <a:off x="5867400"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8" name="Oval 18"/>
          <p:cNvSpPr>
            <a:spLocks noChangeArrowheads="1"/>
          </p:cNvSpPr>
          <p:nvPr/>
        </p:nvSpPr>
        <p:spPr bwMode="auto">
          <a:xfrm>
            <a:off x="2786050"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9" name="Rectangle 19"/>
          <p:cNvSpPr>
            <a:spLocks noChangeArrowheads="1"/>
          </p:cNvSpPr>
          <p:nvPr/>
        </p:nvSpPr>
        <p:spPr bwMode="auto">
          <a:xfrm>
            <a:off x="2786050"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0" name="Oval 20"/>
          <p:cNvSpPr>
            <a:spLocks noChangeArrowheads="1"/>
          </p:cNvSpPr>
          <p:nvPr/>
        </p:nvSpPr>
        <p:spPr bwMode="auto">
          <a:xfrm>
            <a:off x="241141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1" name="Rectangle 21"/>
          <p:cNvSpPr>
            <a:spLocks noChangeArrowheads="1"/>
          </p:cNvSpPr>
          <p:nvPr/>
        </p:nvSpPr>
        <p:spPr bwMode="auto">
          <a:xfrm>
            <a:off x="241141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2" name="Oval 22"/>
          <p:cNvSpPr>
            <a:spLocks noChangeArrowheads="1"/>
          </p:cNvSpPr>
          <p:nvPr/>
        </p:nvSpPr>
        <p:spPr bwMode="auto">
          <a:xfrm>
            <a:off x="62277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3" name="Rectangle 23"/>
          <p:cNvSpPr>
            <a:spLocks noChangeArrowheads="1"/>
          </p:cNvSpPr>
          <p:nvPr/>
        </p:nvSpPr>
        <p:spPr bwMode="auto">
          <a:xfrm>
            <a:off x="62277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4" name="Oval 24"/>
          <p:cNvSpPr>
            <a:spLocks noChangeArrowheads="1"/>
          </p:cNvSpPr>
          <p:nvPr/>
        </p:nvSpPr>
        <p:spPr bwMode="auto">
          <a:xfrm>
            <a:off x="197961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5" name="Rectangle 25"/>
          <p:cNvSpPr>
            <a:spLocks noChangeArrowheads="1"/>
          </p:cNvSpPr>
          <p:nvPr/>
        </p:nvSpPr>
        <p:spPr bwMode="auto">
          <a:xfrm>
            <a:off x="197961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6" name="Oval 26"/>
          <p:cNvSpPr>
            <a:spLocks noChangeArrowheads="1"/>
          </p:cNvSpPr>
          <p:nvPr/>
        </p:nvSpPr>
        <p:spPr bwMode="auto">
          <a:xfrm>
            <a:off x="66595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7" name="Rectangle 27"/>
          <p:cNvSpPr>
            <a:spLocks noChangeArrowheads="1"/>
          </p:cNvSpPr>
          <p:nvPr/>
        </p:nvSpPr>
        <p:spPr bwMode="auto">
          <a:xfrm>
            <a:off x="66595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8" name="Oval 28"/>
          <p:cNvSpPr>
            <a:spLocks noChangeArrowheads="1"/>
          </p:cNvSpPr>
          <p:nvPr/>
        </p:nvSpPr>
        <p:spPr bwMode="auto">
          <a:xfrm>
            <a:off x="1571604" y="4000504"/>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9" name="Rectangle 29"/>
          <p:cNvSpPr>
            <a:spLocks noChangeArrowheads="1"/>
          </p:cNvSpPr>
          <p:nvPr/>
        </p:nvSpPr>
        <p:spPr bwMode="auto">
          <a:xfrm>
            <a:off x="1571604"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0" name="Oval 30"/>
          <p:cNvSpPr>
            <a:spLocks noChangeArrowheads="1"/>
          </p:cNvSpPr>
          <p:nvPr/>
        </p:nvSpPr>
        <p:spPr bwMode="auto">
          <a:xfrm>
            <a:off x="7072330" y="4000504"/>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1" name="Rectangle 31"/>
          <p:cNvSpPr>
            <a:spLocks noChangeArrowheads="1"/>
          </p:cNvSpPr>
          <p:nvPr/>
        </p:nvSpPr>
        <p:spPr bwMode="auto">
          <a:xfrm>
            <a:off x="7072330"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2" name="Oval 32"/>
          <p:cNvSpPr>
            <a:spLocks noChangeArrowheads="1"/>
          </p:cNvSpPr>
          <p:nvPr/>
        </p:nvSpPr>
        <p:spPr bwMode="auto">
          <a:xfrm>
            <a:off x="1142976"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3" name="Rectangle 33"/>
          <p:cNvSpPr>
            <a:spLocks noChangeArrowheads="1"/>
          </p:cNvSpPr>
          <p:nvPr/>
        </p:nvSpPr>
        <p:spPr bwMode="auto">
          <a:xfrm>
            <a:off x="1142976"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4" name="Oval 34"/>
          <p:cNvSpPr>
            <a:spLocks noChangeArrowheads="1"/>
          </p:cNvSpPr>
          <p:nvPr/>
        </p:nvSpPr>
        <p:spPr bwMode="auto">
          <a:xfrm>
            <a:off x="3571868"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5" name="Rectangle 35"/>
          <p:cNvSpPr>
            <a:spLocks noChangeArrowheads="1"/>
          </p:cNvSpPr>
          <p:nvPr/>
        </p:nvSpPr>
        <p:spPr bwMode="auto">
          <a:xfrm>
            <a:off x="3571868"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6" name="Oval 36"/>
          <p:cNvSpPr>
            <a:spLocks noChangeArrowheads="1"/>
          </p:cNvSpPr>
          <p:nvPr/>
        </p:nvSpPr>
        <p:spPr bwMode="auto">
          <a:xfrm>
            <a:off x="8027988"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7" name="Rectangle 37"/>
          <p:cNvSpPr>
            <a:spLocks noChangeArrowheads="1"/>
          </p:cNvSpPr>
          <p:nvPr/>
        </p:nvSpPr>
        <p:spPr bwMode="auto">
          <a:xfrm>
            <a:off x="8027988"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8" name="Oval 38"/>
          <p:cNvSpPr>
            <a:spLocks noChangeArrowheads="1"/>
          </p:cNvSpPr>
          <p:nvPr/>
        </p:nvSpPr>
        <p:spPr bwMode="auto">
          <a:xfrm>
            <a:off x="68421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9" name="Rectangle 39"/>
          <p:cNvSpPr>
            <a:spLocks noChangeArrowheads="1"/>
          </p:cNvSpPr>
          <p:nvPr/>
        </p:nvSpPr>
        <p:spPr bwMode="auto">
          <a:xfrm>
            <a:off x="68421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40" name="Text Box 42"/>
          <p:cNvSpPr txBox="1">
            <a:spLocks noChangeArrowheads="1"/>
          </p:cNvSpPr>
          <p:nvPr/>
        </p:nvSpPr>
        <p:spPr bwMode="auto">
          <a:xfrm>
            <a:off x="6300788" y="4867275"/>
            <a:ext cx="1079500" cy="366713"/>
          </a:xfrm>
          <a:prstGeom prst="rect">
            <a:avLst/>
          </a:prstGeom>
          <a:noFill/>
          <a:ln w="9525">
            <a:noFill/>
            <a:miter lim="800000"/>
            <a:headEnd/>
            <a:tailEnd/>
          </a:ln>
          <a:effectLst/>
        </p:spPr>
        <p:txBody>
          <a:bodyPr>
            <a:spAutoFit/>
          </a:bodyPr>
          <a:lstStyle/>
          <a:p>
            <a:pPr>
              <a:spcBef>
                <a:spcPct val="50000"/>
              </a:spcBef>
            </a:pPr>
            <a:r>
              <a:rPr lang="en-GB" sz="1800"/>
              <a:t>Highest</a:t>
            </a:r>
          </a:p>
        </p:txBody>
      </p:sp>
      <p:sp>
        <p:nvSpPr>
          <p:cNvPr id="41" name="Line 43"/>
          <p:cNvSpPr>
            <a:spLocks noChangeShapeType="1"/>
          </p:cNvSpPr>
          <p:nvPr/>
        </p:nvSpPr>
        <p:spPr bwMode="auto">
          <a:xfrm>
            <a:off x="7308850" y="5011738"/>
            <a:ext cx="1008063" cy="0"/>
          </a:xfrm>
          <a:prstGeom prst="line">
            <a:avLst/>
          </a:prstGeom>
          <a:noFill/>
          <a:ln w="9525">
            <a:solidFill>
              <a:schemeClr val="tx1"/>
            </a:solidFill>
            <a:round/>
            <a:headEnd/>
            <a:tailEnd type="triangle" w="med" len="med"/>
          </a:ln>
          <a:effectLst/>
        </p:spPr>
        <p:txBody>
          <a:bodyPr/>
          <a:lstStyle/>
          <a:p>
            <a:endParaRPr lang="en-GB"/>
          </a:p>
        </p:txBody>
      </p:sp>
      <p:sp>
        <p:nvSpPr>
          <p:cNvPr id="42" name="Text Box 44"/>
          <p:cNvSpPr txBox="1">
            <a:spLocks noChangeArrowheads="1"/>
          </p:cNvSpPr>
          <p:nvPr/>
        </p:nvSpPr>
        <p:spPr bwMode="auto">
          <a:xfrm>
            <a:off x="1908175" y="4795838"/>
            <a:ext cx="1079500" cy="366712"/>
          </a:xfrm>
          <a:prstGeom prst="rect">
            <a:avLst/>
          </a:prstGeom>
          <a:noFill/>
          <a:ln w="9525">
            <a:noFill/>
            <a:miter lim="800000"/>
            <a:headEnd/>
            <a:tailEnd/>
          </a:ln>
          <a:effectLst/>
        </p:spPr>
        <p:txBody>
          <a:bodyPr>
            <a:spAutoFit/>
          </a:bodyPr>
          <a:lstStyle/>
          <a:p>
            <a:pPr>
              <a:spcBef>
                <a:spcPct val="50000"/>
              </a:spcBef>
            </a:pPr>
            <a:r>
              <a:rPr lang="en-GB" sz="1800"/>
              <a:t>Lowest</a:t>
            </a:r>
          </a:p>
        </p:txBody>
      </p:sp>
      <p:sp>
        <p:nvSpPr>
          <p:cNvPr id="43" name="Line 45"/>
          <p:cNvSpPr>
            <a:spLocks noChangeShapeType="1"/>
          </p:cNvSpPr>
          <p:nvPr/>
        </p:nvSpPr>
        <p:spPr bwMode="auto">
          <a:xfrm flipH="1">
            <a:off x="827088" y="5011738"/>
            <a:ext cx="1008062" cy="0"/>
          </a:xfrm>
          <a:prstGeom prst="line">
            <a:avLst/>
          </a:prstGeom>
          <a:noFill/>
          <a:ln w="9525">
            <a:solidFill>
              <a:schemeClr val="tx1"/>
            </a:solidFill>
            <a:round/>
            <a:headEnd/>
            <a:tailEnd type="triangle" w="med" len="med"/>
          </a:ln>
          <a:effectLst/>
        </p:spPr>
        <p:txBody>
          <a:bodyPr/>
          <a:lstStyle/>
          <a:p>
            <a:endParaRPr lang="en-GB"/>
          </a:p>
        </p:txBody>
      </p:sp>
      <p:sp>
        <p:nvSpPr>
          <p:cNvPr id="44" name="Oval 46"/>
          <p:cNvSpPr>
            <a:spLocks noChangeArrowheads="1"/>
          </p:cNvSpPr>
          <p:nvPr/>
        </p:nvSpPr>
        <p:spPr bwMode="auto">
          <a:xfrm>
            <a:off x="7572396" y="3998918"/>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45" name="Rectangle 47"/>
          <p:cNvSpPr>
            <a:spLocks noChangeArrowheads="1"/>
          </p:cNvSpPr>
          <p:nvPr/>
        </p:nvSpPr>
        <p:spPr bwMode="auto">
          <a:xfrm>
            <a:off x="7572396" y="421481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46" name="Text Box 50"/>
          <p:cNvSpPr txBox="1">
            <a:spLocks noChangeArrowheads="1"/>
          </p:cNvSpPr>
          <p:nvPr/>
        </p:nvSpPr>
        <p:spPr bwMode="auto">
          <a:xfrm>
            <a:off x="3924300" y="5307013"/>
            <a:ext cx="1368425" cy="427037"/>
          </a:xfrm>
          <a:prstGeom prst="rect">
            <a:avLst/>
          </a:prstGeom>
          <a:noFill/>
          <a:ln w="9525">
            <a:noFill/>
            <a:miter lim="800000"/>
            <a:headEnd/>
            <a:tailEnd/>
          </a:ln>
          <a:effectLst/>
        </p:spPr>
        <p:txBody>
          <a:bodyPr>
            <a:spAutoFit/>
          </a:bodyPr>
          <a:lstStyle/>
          <a:p>
            <a:pPr>
              <a:spcBef>
                <a:spcPct val="50000"/>
              </a:spcBef>
            </a:pPr>
            <a:r>
              <a:rPr lang="en-GB" sz="2200" b="1" dirty="0"/>
              <a:t>Income</a:t>
            </a:r>
          </a:p>
        </p:txBody>
      </p:sp>
      <p:sp>
        <p:nvSpPr>
          <p:cNvPr id="47" name="Text Box 51"/>
          <p:cNvSpPr txBox="1">
            <a:spLocks noChangeArrowheads="1"/>
          </p:cNvSpPr>
          <p:nvPr/>
        </p:nvSpPr>
        <p:spPr bwMode="auto">
          <a:xfrm>
            <a:off x="6300788" y="4868863"/>
            <a:ext cx="1079500" cy="366712"/>
          </a:xfrm>
          <a:prstGeom prst="rect">
            <a:avLst/>
          </a:prstGeom>
          <a:noFill/>
          <a:ln w="9525">
            <a:noFill/>
            <a:miter lim="800000"/>
            <a:headEnd/>
            <a:tailEnd/>
          </a:ln>
          <a:effectLst/>
        </p:spPr>
        <p:txBody>
          <a:bodyPr>
            <a:spAutoFit/>
          </a:bodyPr>
          <a:lstStyle/>
          <a:p>
            <a:pPr>
              <a:spcBef>
                <a:spcPct val="50000"/>
              </a:spcBef>
            </a:pPr>
            <a:r>
              <a:rPr lang="en-GB" sz="1800"/>
              <a:t>Highest</a:t>
            </a:r>
          </a:p>
        </p:txBody>
      </p:sp>
      <p:sp>
        <p:nvSpPr>
          <p:cNvPr id="48" name="Line 52"/>
          <p:cNvSpPr>
            <a:spLocks noChangeShapeType="1"/>
          </p:cNvSpPr>
          <p:nvPr/>
        </p:nvSpPr>
        <p:spPr bwMode="auto">
          <a:xfrm>
            <a:off x="7308850" y="5013325"/>
            <a:ext cx="1008063" cy="0"/>
          </a:xfrm>
          <a:prstGeom prst="line">
            <a:avLst/>
          </a:prstGeom>
          <a:noFill/>
          <a:ln w="9525">
            <a:solidFill>
              <a:schemeClr val="tx1"/>
            </a:solidFill>
            <a:round/>
            <a:headEnd/>
            <a:tailEnd type="triangle" w="med" len="med"/>
          </a:ln>
          <a:effectLst/>
        </p:spPr>
        <p:txBody>
          <a:bodyPr/>
          <a:lstStyle/>
          <a:p>
            <a:endParaRPr lang="en-GB"/>
          </a:p>
        </p:txBody>
      </p:sp>
      <p:sp>
        <p:nvSpPr>
          <p:cNvPr id="49" name="Text Box 53"/>
          <p:cNvSpPr txBox="1">
            <a:spLocks noChangeArrowheads="1"/>
          </p:cNvSpPr>
          <p:nvPr/>
        </p:nvSpPr>
        <p:spPr bwMode="auto">
          <a:xfrm>
            <a:off x="1908175" y="4797425"/>
            <a:ext cx="1079500" cy="366713"/>
          </a:xfrm>
          <a:prstGeom prst="rect">
            <a:avLst/>
          </a:prstGeom>
          <a:noFill/>
          <a:ln w="9525">
            <a:noFill/>
            <a:miter lim="800000"/>
            <a:headEnd/>
            <a:tailEnd/>
          </a:ln>
          <a:effectLst/>
        </p:spPr>
        <p:txBody>
          <a:bodyPr>
            <a:spAutoFit/>
          </a:bodyPr>
          <a:lstStyle/>
          <a:p>
            <a:pPr>
              <a:spcBef>
                <a:spcPct val="50000"/>
              </a:spcBef>
            </a:pPr>
            <a:r>
              <a:rPr lang="en-GB" sz="1800"/>
              <a:t>Lowest</a:t>
            </a:r>
          </a:p>
        </p:txBody>
      </p:sp>
      <p:sp>
        <p:nvSpPr>
          <p:cNvPr id="50" name="Line 54"/>
          <p:cNvSpPr>
            <a:spLocks noChangeShapeType="1"/>
          </p:cNvSpPr>
          <p:nvPr/>
        </p:nvSpPr>
        <p:spPr bwMode="auto">
          <a:xfrm flipH="1">
            <a:off x="827088" y="5013325"/>
            <a:ext cx="1008062" cy="0"/>
          </a:xfrm>
          <a:prstGeom prst="line">
            <a:avLst/>
          </a:prstGeom>
          <a:noFill/>
          <a:ln w="9525">
            <a:solidFill>
              <a:schemeClr val="tx1"/>
            </a:solidFill>
            <a:round/>
            <a:headEnd/>
            <a:tailEnd type="triangle" w="med" len="med"/>
          </a:ln>
          <a:effectLst/>
        </p:spPr>
        <p:txBody>
          <a:bodyPr/>
          <a:lstStyle/>
          <a:p>
            <a:endParaRPr lang="en-GB"/>
          </a:p>
        </p:txBody>
      </p:sp>
      <p:sp>
        <p:nvSpPr>
          <p:cNvPr id="51" name="AutoShape 48"/>
          <p:cNvSpPr>
            <a:spLocks noChangeArrowheads="1"/>
          </p:cNvSpPr>
          <p:nvPr/>
        </p:nvSpPr>
        <p:spPr bwMode="auto">
          <a:xfrm>
            <a:off x="642910" y="1714488"/>
            <a:ext cx="2286016" cy="571504"/>
          </a:xfrm>
          <a:prstGeom prst="wedgeRectCallout">
            <a:avLst>
              <a:gd name="adj1" fmla="val 4325"/>
              <a:gd name="adj2" fmla="val 172017"/>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w="9525">
            <a:solidFill>
              <a:schemeClr val="tx1"/>
            </a:solidFill>
            <a:miter lim="800000"/>
            <a:headEnd/>
            <a:tailEnd/>
          </a:ln>
          <a:effectLst/>
          <a:scene3d>
            <a:camera prst="orthographicFront"/>
            <a:lightRig rig="threePt" dir="t"/>
          </a:scene3d>
          <a:sp3d contourW="6350">
            <a:bevelT/>
          </a:sp3d>
        </p:spPr>
        <p:txBody>
          <a:bodyPr/>
          <a:lstStyle/>
          <a:p>
            <a:pPr algn="ctr"/>
            <a:r>
              <a:rPr lang="en-GB" sz="1800" dirty="0" smtClean="0">
                <a:solidFill>
                  <a:srgbClr val="000000"/>
                </a:solidFill>
                <a:latin typeface="Arial" pitchFamily="34" charset="0"/>
                <a:cs typeface="Arial" pitchFamily="34" charset="0"/>
              </a:rPr>
              <a:t>Could focus on those at the bottom in isolation</a:t>
            </a:r>
            <a:endParaRPr lang="en-GB" sz="1800" dirty="0">
              <a:solidFill>
                <a:srgbClr val="000000"/>
              </a:solidFill>
              <a:latin typeface="Arial" pitchFamily="34" charset="0"/>
              <a:cs typeface="Arial" pitchFamily="34" charset="0"/>
            </a:endParaRPr>
          </a:p>
        </p:txBody>
      </p:sp>
      <p:sp>
        <p:nvSpPr>
          <p:cNvPr id="52" name="TextBox 51"/>
          <p:cNvSpPr txBox="1"/>
          <p:nvPr/>
        </p:nvSpPr>
        <p:spPr>
          <a:xfrm>
            <a:off x="4286248" y="1643050"/>
            <a:ext cx="3286148" cy="1528624"/>
          </a:xfrm>
          <a:prstGeom prst="rect">
            <a:avLst/>
          </a:prstGeom>
          <a:noFill/>
        </p:spPr>
        <p:txBody>
          <a:bodyPr wrap="square" rtlCol="0">
            <a:spAutoFit/>
          </a:bodyPr>
          <a:lstStyle/>
          <a:p>
            <a:r>
              <a:rPr lang="en-GB" b="1" dirty="0" smtClean="0"/>
              <a:t>Absolute</a:t>
            </a:r>
            <a:r>
              <a:rPr lang="en-GB" dirty="0" smtClean="0"/>
              <a:t> living standards:</a:t>
            </a:r>
          </a:p>
          <a:p>
            <a:endParaRPr lang="en-GB" dirty="0" smtClean="0"/>
          </a:p>
          <a:p>
            <a:r>
              <a:rPr lang="en-GB" dirty="0" smtClean="0"/>
              <a:t>Food/nutrition</a:t>
            </a:r>
          </a:p>
          <a:p>
            <a:r>
              <a:rPr lang="en-GB" dirty="0" smtClean="0"/>
              <a:t>Clothing</a:t>
            </a:r>
          </a:p>
          <a:p>
            <a:r>
              <a:rPr lang="en-GB" dirty="0" smtClean="0"/>
              <a:t>Heating/electricity</a:t>
            </a:r>
            <a:endParaRPr lang="en-GB"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7"/>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40"/>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41"/>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42"/>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43"/>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44"/>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45"/>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46"/>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47"/>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48"/>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49"/>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50"/>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2"/>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51"/>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p:bldP spid="41" grpId="0" animBg="1"/>
      <p:bldP spid="42" grpId="0"/>
      <p:bldP spid="43" grpId="0" animBg="1"/>
      <p:bldP spid="44" grpId="0" animBg="1"/>
      <p:bldP spid="45" grpId="0" animBg="1"/>
      <p:bldP spid="46" grpId="0"/>
      <p:bldP spid="47" grpId="0"/>
      <p:bldP spid="48" grpId="0" animBg="1"/>
      <p:bldP spid="49" grpId="0"/>
      <p:bldP spid="50" grpId="0" animBg="1"/>
      <p:bldP spid="51" grpId="0" animBg="1"/>
      <p:bldP spid="5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itchFamily="34" charset="0"/>
                <a:cs typeface="Arial" pitchFamily="34" charset="0"/>
              </a:rPr>
              <a:t>What exactly do we care about?</a:t>
            </a:r>
            <a:endParaRPr lang="en-GB" dirty="0">
              <a:latin typeface="Arial" pitchFamily="34" charset="0"/>
              <a:cs typeface="Arial" pitchFamily="34" charset="0"/>
            </a:endParaRPr>
          </a:p>
        </p:txBody>
      </p:sp>
      <p:sp>
        <p:nvSpPr>
          <p:cNvPr id="3" name="Date Placeholder 2"/>
          <p:cNvSpPr>
            <a:spLocks noGrp="1"/>
          </p:cNvSpPr>
          <p:nvPr>
            <p:ph type="dt" sz="half" idx="11"/>
          </p:nvPr>
        </p:nvSpPr>
        <p:spPr/>
        <p:txBody>
          <a:bodyPr/>
          <a:lstStyle/>
          <a:p>
            <a:r>
              <a:rPr lang="en-GB" smtClean="0"/>
              <a:t>© Institute for Fiscal Studies  </a:t>
            </a:r>
            <a:endParaRPr lang="en-GB" baseline="-25000"/>
          </a:p>
        </p:txBody>
      </p:sp>
      <p:sp>
        <p:nvSpPr>
          <p:cNvPr id="4" name="Oval 4"/>
          <p:cNvSpPr>
            <a:spLocks noChangeArrowheads="1"/>
          </p:cNvSpPr>
          <p:nvPr/>
        </p:nvSpPr>
        <p:spPr bwMode="auto">
          <a:xfrm>
            <a:off x="42846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5" name="Rectangle 5"/>
          <p:cNvSpPr>
            <a:spLocks noChangeArrowheads="1"/>
          </p:cNvSpPr>
          <p:nvPr/>
        </p:nvSpPr>
        <p:spPr bwMode="auto">
          <a:xfrm>
            <a:off x="42846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6" name="Oval 6"/>
          <p:cNvSpPr>
            <a:spLocks noChangeArrowheads="1"/>
          </p:cNvSpPr>
          <p:nvPr/>
        </p:nvSpPr>
        <p:spPr bwMode="auto">
          <a:xfrm>
            <a:off x="3929058"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7" name="Rectangle 7"/>
          <p:cNvSpPr>
            <a:spLocks noChangeArrowheads="1"/>
          </p:cNvSpPr>
          <p:nvPr/>
        </p:nvSpPr>
        <p:spPr bwMode="auto">
          <a:xfrm>
            <a:off x="3929058" y="421481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8" name="Oval 8"/>
          <p:cNvSpPr>
            <a:spLocks noChangeArrowheads="1"/>
          </p:cNvSpPr>
          <p:nvPr/>
        </p:nvSpPr>
        <p:spPr bwMode="auto">
          <a:xfrm>
            <a:off x="47164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9" name="Rectangle 9"/>
          <p:cNvSpPr>
            <a:spLocks noChangeArrowheads="1"/>
          </p:cNvSpPr>
          <p:nvPr/>
        </p:nvSpPr>
        <p:spPr bwMode="auto">
          <a:xfrm>
            <a:off x="47164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0" name="Oval 10"/>
          <p:cNvSpPr>
            <a:spLocks noChangeArrowheads="1"/>
          </p:cNvSpPr>
          <p:nvPr/>
        </p:nvSpPr>
        <p:spPr bwMode="auto">
          <a:xfrm>
            <a:off x="5076825" y="4003675"/>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1" name="Rectangle 11"/>
          <p:cNvSpPr>
            <a:spLocks noChangeArrowheads="1"/>
          </p:cNvSpPr>
          <p:nvPr/>
        </p:nvSpPr>
        <p:spPr bwMode="auto">
          <a:xfrm>
            <a:off x="5076825"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2" name="Oval 12"/>
          <p:cNvSpPr>
            <a:spLocks noChangeArrowheads="1"/>
          </p:cNvSpPr>
          <p:nvPr/>
        </p:nvSpPr>
        <p:spPr bwMode="auto">
          <a:xfrm>
            <a:off x="3214678"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3" name="Rectangle 13"/>
          <p:cNvSpPr>
            <a:spLocks noChangeArrowheads="1"/>
          </p:cNvSpPr>
          <p:nvPr/>
        </p:nvSpPr>
        <p:spPr bwMode="auto">
          <a:xfrm>
            <a:off x="3214678"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4" name="Oval 14"/>
          <p:cNvSpPr>
            <a:spLocks noChangeArrowheads="1"/>
          </p:cNvSpPr>
          <p:nvPr/>
        </p:nvSpPr>
        <p:spPr bwMode="auto">
          <a:xfrm>
            <a:off x="5508625" y="4003675"/>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5" name="Rectangle 15"/>
          <p:cNvSpPr>
            <a:spLocks noChangeArrowheads="1"/>
          </p:cNvSpPr>
          <p:nvPr/>
        </p:nvSpPr>
        <p:spPr bwMode="auto">
          <a:xfrm>
            <a:off x="5508625"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6" name="Oval 16"/>
          <p:cNvSpPr>
            <a:spLocks noChangeArrowheads="1"/>
          </p:cNvSpPr>
          <p:nvPr/>
        </p:nvSpPr>
        <p:spPr bwMode="auto">
          <a:xfrm>
            <a:off x="5867400" y="4003675"/>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7" name="Rectangle 17"/>
          <p:cNvSpPr>
            <a:spLocks noChangeArrowheads="1"/>
          </p:cNvSpPr>
          <p:nvPr/>
        </p:nvSpPr>
        <p:spPr bwMode="auto">
          <a:xfrm>
            <a:off x="5867400"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8" name="Oval 18"/>
          <p:cNvSpPr>
            <a:spLocks noChangeArrowheads="1"/>
          </p:cNvSpPr>
          <p:nvPr/>
        </p:nvSpPr>
        <p:spPr bwMode="auto">
          <a:xfrm>
            <a:off x="2786050"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9" name="Rectangle 19"/>
          <p:cNvSpPr>
            <a:spLocks noChangeArrowheads="1"/>
          </p:cNvSpPr>
          <p:nvPr/>
        </p:nvSpPr>
        <p:spPr bwMode="auto">
          <a:xfrm>
            <a:off x="2786050"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0" name="Oval 20"/>
          <p:cNvSpPr>
            <a:spLocks noChangeArrowheads="1"/>
          </p:cNvSpPr>
          <p:nvPr/>
        </p:nvSpPr>
        <p:spPr bwMode="auto">
          <a:xfrm>
            <a:off x="241141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1" name="Rectangle 21"/>
          <p:cNvSpPr>
            <a:spLocks noChangeArrowheads="1"/>
          </p:cNvSpPr>
          <p:nvPr/>
        </p:nvSpPr>
        <p:spPr bwMode="auto">
          <a:xfrm>
            <a:off x="241141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2" name="Oval 22"/>
          <p:cNvSpPr>
            <a:spLocks noChangeArrowheads="1"/>
          </p:cNvSpPr>
          <p:nvPr/>
        </p:nvSpPr>
        <p:spPr bwMode="auto">
          <a:xfrm>
            <a:off x="62277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3" name="Rectangle 23"/>
          <p:cNvSpPr>
            <a:spLocks noChangeArrowheads="1"/>
          </p:cNvSpPr>
          <p:nvPr/>
        </p:nvSpPr>
        <p:spPr bwMode="auto">
          <a:xfrm>
            <a:off x="62277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4" name="Oval 24"/>
          <p:cNvSpPr>
            <a:spLocks noChangeArrowheads="1"/>
          </p:cNvSpPr>
          <p:nvPr/>
        </p:nvSpPr>
        <p:spPr bwMode="auto">
          <a:xfrm>
            <a:off x="197961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5" name="Rectangle 25"/>
          <p:cNvSpPr>
            <a:spLocks noChangeArrowheads="1"/>
          </p:cNvSpPr>
          <p:nvPr/>
        </p:nvSpPr>
        <p:spPr bwMode="auto">
          <a:xfrm>
            <a:off x="197961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6" name="Oval 26"/>
          <p:cNvSpPr>
            <a:spLocks noChangeArrowheads="1"/>
          </p:cNvSpPr>
          <p:nvPr/>
        </p:nvSpPr>
        <p:spPr bwMode="auto">
          <a:xfrm>
            <a:off x="66595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7" name="Rectangle 27"/>
          <p:cNvSpPr>
            <a:spLocks noChangeArrowheads="1"/>
          </p:cNvSpPr>
          <p:nvPr/>
        </p:nvSpPr>
        <p:spPr bwMode="auto">
          <a:xfrm>
            <a:off x="66595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8" name="Oval 28"/>
          <p:cNvSpPr>
            <a:spLocks noChangeArrowheads="1"/>
          </p:cNvSpPr>
          <p:nvPr/>
        </p:nvSpPr>
        <p:spPr bwMode="auto">
          <a:xfrm>
            <a:off x="1571604" y="4000504"/>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9" name="Rectangle 29"/>
          <p:cNvSpPr>
            <a:spLocks noChangeArrowheads="1"/>
          </p:cNvSpPr>
          <p:nvPr/>
        </p:nvSpPr>
        <p:spPr bwMode="auto">
          <a:xfrm>
            <a:off x="1571604"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0" name="Oval 30"/>
          <p:cNvSpPr>
            <a:spLocks noChangeArrowheads="1"/>
          </p:cNvSpPr>
          <p:nvPr/>
        </p:nvSpPr>
        <p:spPr bwMode="auto">
          <a:xfrm>
            <a:off x="7072330" y="4000504"/>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1" name="Rectangle 31"/>
          <p:cNvSpPr>
            <a:spLocks noChangeArrowheads="1"/>
          </p:cNvSpPr>
          <p:nvPr/>
        </p:nvSpPr>
        <p:spPr bwMode="auto">
          <a:xfrm>
            <a:off x="7072330"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2" name="Oval 32"/>
          <p:cNvSpPr>
            <a:spLocks noChangeArrowheads="1"/>
          </p:cNvSpPr>
          <p:nvPr/>
        </p:nvSpPr>
        <p:spPr bwMode="auto">
          <a:xfrm>
            <a:off x="1142976"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3" name="Rectangle 33"/>
          <p:cNvSpPr>
            <a:spLocks noChangeArrowheads="1"/>
          </p:cNvSpPr>
          <p:nvPr/>
        </p:nvSpPr>
        <p:spPr bwMode="auto">
          <a:xfrm>
            <a:off x="1142976"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4" name="Oval 34"/>
          <p:cNvSpPr>
            <a:spLocks noChangeArrowheads="1"/>
          </p:cNvSpPr>
          <p:nvPr/>
        </p:nvSpPr>
        <p:spPr bwMode="auto">
          <a:xfrm>
            <a:off x="3571868"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5" name="Rectangle 35"/>
          <p:cNvSpPr>
            <a:spLocks noChangeArrowheads="1"/>
          </p:cNvSpPr>
          <p:nvPr/>
        </p:nvSpPr>
        <p:spPr bwMode="auto">
          <a:xfrm>
            <a:off x="3571868"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6" name="Oval 36"/>
          <p:cNvSpPr>
            <a:spLocks noChangeArrowheads="1"/>
          </p:cNvSpPr>
          <p:nvPr/>
        </p:nvSpPr>
        <p:spPr bwMode="auto">
          <a:xfrm>
            <a:off x="8027988"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7" name="Rectangle 37"/>
          <p:cNvSpPr>
            <a:spLocks noChangeArrowheads="1"/>
          </p:cNvSpPr>
          <p:nvPr/>
        </p:nvSpPr>
        <p:spPr bwMode="auto">
          <a:xfrm>
            <a:off x="8027988"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8" name="Oval 38"/>
          <p:cNvSpPr>
            <a:spLocks noChangeArrowheads="1"/>
          </p:cNvSpPr>
          <p:nvPr/>
        </p:nvSpPr>
        <p:spPr bwMode="auto">
          <a:xfrm>
            <a:off x="68421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9" name="Rectangle 39"/>
          <p:cNvSpPr>
            <a:spLocks noChangeArrowheads="1"/>
          </p:cNvSpPr>
          <p:nvPr/>
        </p:nvSpPr>
        <p:spPr bwMode="auto">
          <a:xfrm>
            <a:off x="68421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40" name="Text Box 42"/>
          <p:cNvSpPr txBox="1">
            <a:spLocks noChangeArrowheads="1"/>
          </p:cNvSpPr>
          <p:nvPr/>
        </p:nvSpPr>
        <p:spPr bwMode="auto">
          <a:xfrm>
            <a:off x="6300788" y="4867275"/>
            <a:ext cx="1079500" cy="366713"/>
          </a:xfrm>
          <a:prstGeom prst="rect">
            <a:avLst/>
          </a:prstGeom>
          <a:noFill/>
          <a:ln w="9525">
            <a:noFill/>
            <a:miter lim="800000"/>
            <a:headEnd/>
            <a:tailEnd/>
          </a:ln>
          <a:effectLst/>
        </p:spPr>
        <p:txBody>
          <a:bodyPr>
            <a:spAutoFit/>
          </a:bodyPr>
          <a:lstStyle/>
          <a:p>
            <a:pPr>
              <a:spcBef>
                <a:spcPct val="50000"/>
              </a:spcBef>
            </a:pPr>
            <a:r>
              <a:rPr lang="en-GB" sz="1800"/>
              <a:t>Highest</a:t>
            </a:r>
          </a:p>
        </p:txBody>
      </p:sp>
      <p:sp>
        <p:nvSpPr>
          <p:cNvPr id="41" name="Line 43"/>
          <p:cNvSpPr>
            <a:spLocks noChangeShapeType="1"/>
          </p:cNvSpPr>
          <p:nvPr/>
        </p:nvSpPr>
        <p:spPr bwMode="auto">
          <a:xfrm>
            <a:off x="7308850" y="5011738"/>
            <a:ext cx="1008063" cy="0"/>
          </a:xfrm>
          <a:prstGeom prst="line">
            <a:avLst/>
          </a:prstGeom>
          <a:noFill/>
          <a:ln w="9525">
            <a:solidFill>
              <a:schemeClr val="tx1"/>
            </a:solidFill>
            <a:round/>
            <a:headEnd/>
            <a:tailEnd type="triangle" w="med" len="med"/>
          </a:ln>
          <a:effectLst/>
        </p:spPr>
        <p:txBody>
          <a:bodyPr/>
          <a:lstStyle/>
          <a:p>
            <a:endParaRPr lang="en-GB"/>
          </a:p>
        </p:txBody>
      </p:sp>
      <p:sp>
        <p:nvSpPr>
          <p:cNvPr id="42" name="Text Box 44"/>
          <p:cNvSpPr txBox="1">
            <a:spLocks noChangeArrowheads="1"/>
          </p:cNvSpPr>
          <p:nvPr/>
        </p:nvSpPr>
        <p:spPr bwMode="auto">
          <a:xfrm>
            <a:off x="1908175" y="4795838"/>
            <a:ext cx="1079500" cy="366712"/>
          </a:xfrm>
          <a:prstGeom prst="rect">
            <a:avLst/>
          </a:prstGeom>
          <a:noFill/>
          <a:ln w="9525">
            <a:noFill/>
            <a:miter lim="800000"/>
            <a:headEnd/>
            <a:tailEnd/>
          </a:ln>
          <a:effectLst/>
        </p:spPr>
        <p:txBody>
          <a:bodyPr>
            <a:spAutoFit/>
          </a:bodyPr>
          <a:lstStyle/>
          <a:p>
            <a:pPr>
              <a:spcBef>
                <a:spcPct val="50000"/>
              </a:spcBef>
            </a:pPr>
            <a:r>
              <a:rPr lang="en-GB" sz="1800"/>
              <a:t>Lowest</a:t>
            </a:r>
          </a:p>
        </p:txBody>
      </p:sp>
      <p:sp>
        <p:nvSpPr>
          <p:cNvPr id="43" name="Line 45"/>
          <p:cNvSpPr>
            <a:spLocks noChangeShapeType="1"/>
          </p:cNvSpPr>
          <p:nvPr/>
        </p:nvSpPr>
        <p:spPr bwMode="auto">
          <a:xfrm flipH="1">
            <a:off x="827088" y="5011738"/>
            <a:ext cx="1008062" cy="0"/>
          </a:xfrm>
          <a:prstGeom prst="line">
            <a:avLst/>
          </a:prstGeom>
          <a:noFill/>
          <a:ln w="9525">
            <a:solidFill>
              <a:schemeClr val="tx1"/>
            </a:solidFill>
            <a:round/>
            <a:headEnd/>
            <a:tailEnd type="triangle" w="med" len="med"/>
          </a:ln>
          <a:effectLst/>
        </p:spPr>
        <p:txBody>
          <a:bodyPr/>
          <a:lstStyle/>
          <a:p>
            <a:endParaRPr lang="en-GB"/>
          </a:p>
        </p:txBody>
      </p:sp>
      <p:sp>
        <p:nvSpPr>
          <p:cNvPr id="44" name="Oval 46"/>
          <p:cNvSpPr>
            <a:spLocks noChangeArrowheads="1"/>
          </p:cNvSpPr>
          <p:nvPr/>
        </p:nvSpPr>
        <p:spPr bwMode="auto">
          <a:xfrm>
            <a:off x="7572396" y="3998918"/>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45" name="Rectangle 47"/>
          <p:cNvSpPr>
            <a:spLocks noChangeArrowheads="1"/>
          </p:cNvSpPr>
          <p:nvPr/>
        </p:nvSpPr>
        <p:spPr bwMode="auto">
          <a:xfrm>
            <a:off x="7572396" y="421481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46" name="Text Box 50"/>
          <p:cNvSpPr txBox="1">
            <a:spLocks noChangeArrowheads="1"/>
          </p:cNvSpPr>
          <p:nvPr/>
        </p:nvSpPr>
        <p:spPr bwMode="auto">
          <a:xfrm>
            <a:off x="3924300" y="5307013"/>
            <a:ext cx="1368425" cy="427037"/>
          </a:xfrm>
          <a:prstGeom prst="rect">
            <a:avLst/>
          </a:prstGeom>
          <a:noFill/>
          <a:ln w="9525">
            <a:noFill/>
            <a:miter lim="800000"/>
            <a:headEnd/>
            <a:tailEnd/>
          </a:ln>
          <a:effectLst/>
        </p:spPr>
        <p:txBody>
          <a:bodyPr>
            <a:spAutoFit/>
          </a:bodyPr>
          <a:lstStyle/>
          <a:p>
            <a:pPr>
              <a:spcBef>
                <a:spcPct val="50000"/>
              </a:spcBef>
            </a:pPr>
            <a:r>
              <a:rPr lang="en-GB" sz="2200" b="1" dirty="0"/>
              <a:t>Income</a:t>
            </a:r>
          </a:p>
        </p:txBody>
      </p:sp>
      <p:sp>
        <p:nvSpPr>
          <p:cNvPr id="47" name="Text Box 51"/>
          <p:cNvSpPr txBox="1">
            <a:spLocks noChangeArrowheads="1"/>
          </p:cNvSpPr>
          <p:nvPr/>
        </p:nvSpPr>
        <p:spPr bwMode="auto">
          <a:xfrm>
            <a:off x="6300788" y="4868863"/>
            <a:ext cx="1079500" cy="366712"/>
          </a:xfrm>
          <a:prstGeom prst="rect">
            <a:avLst/>
          </a:prstGeom>
          <a:noFill/>
          <a:ln w="9525">
            <a:noFill/>
            <a:miter lim="800000"/>
            <a:headEnd/>
            <a:tailEnd/>
          </a:ln>
          <a:effectLst/>
        </p:spPr>
        <p:txBody>
          <a:bodyPr>
            <a:spAutoFit/>
          </a:bodyPr>
          <a:lstStyle/>
          <a:p>
            <a:pPr>
              <a:spcBef>
                <a:spcPct val="50000"/>
              </a:spcBef>
            </a:pPr>
            <a:r>
              <a:rPr lang="en-GB" sz="1800"/>
              <a:t>Highest</a:t>
            </a:r>
          </a:p>
        </p:txBody>
      </p:sp>
      <p:sp>
        <p:nvSpPr>
          <p:cNvPr id="48" name="Line 52"/>
          <p:cNvSpPr>
            <a:spLocks noChangeShapeType="1"/>
          </p:cNvSpPr>
          <p:nvPr/>
        </p:nvSpPr>
        <p:spPr bwMode="auto">
          <a:xfrm>
            <a:off x="7308850" y="5013325"/>
            <a:ext cx="1008063" cy="0"/>
          </a:xfrm>
          <a:prstGeom prst="line">
            <a:avLst/>
          </a:prstGeom>
          <a:noFill/>
          <a:ln w="9525">
            <a:solidFill>
              <a:schemeClr val="tx1"/>
            </a:solidFill>
            <a:round/>
            <a:headEnd/>
            <a:tailEnd type="triangle" w="med" len="med"/>
          </a:ln>
          <a:effectLst/>
        </p:spPr>
        <p:txBody>
          <a:bodyPr/>
          <a:lstStyle/>
          <a:p>
            <a:endParaRPr lang="en-GB"/>
          </a:p>
        </p:txBody>
      </p:sp>
      <p:sp>
        <p:nvSpPr>
          <p:cNvPr id="49" name="Text Box 53"/>
          <p:cNvSpPr txBox="1">
            <a:spLocks noChangeArrowheads="1"/>
          </p:cNvSpPr>
          <p:nvPr/>
        </p:nvSpPr>
        <p:spPr bwMode="auto">
          <a:xfrm>
            <a:off x="1908175" y="4797425"/>
            <a:ext cx="1079500" cy="366713"/>
          </a:xfrm>
          <a:prstGeom prst="rect">
            <a:avLst/>
          </a:prstGeom>
          <a:noFill/>
          <a:ln w="9525">
            <a:noFill/>
            <a:miter lim="800000"/>
            <a:headEnd/>
            <a:tailEnd/>
          </a:ln>
          <a:effectLst/>
        </p:spPr>
        <p:txBody>
          <a:bodyPr>
            <a:spAutoFit/>
          </a:bodyPr>
          <a:lstStyle/>
          <a:p>
            <a:pPr>
              <a:spcBef>
                <a:spcPct val="50000"/>
              </a:spcBef>
            </a:pPr>
            <a:r>
              <a:rPr lang="en-GB" sz="1800"/>
              <a:t>Lowest</a:t>
            </a:r>
          </a:p>
        </p:txBody>
      </p:sp>
      <p:sp>
        <p:nvSpPr>
          <p:cNvPr id="50" name="Line 54"/>
          <p:cNvSpPr>
            <a:spLocks noChangeShapeType="1"/>
          </p:cNvSpPr>
          <p:nvPr/>
        </p:nvSpPr>
        <p:spPr bwMode="auto">
          <a:xfrm flipH="1">
            <a:off x="827088" y="5013325"/>
            <a:ext cx="1008062" cy="0"/>
          </a:xfrm>
          <a:prstGeom prst="line">
            <a:avLst/>
          </a:prstGeom>
          <a:noFill/>
          <a:ln w="9525">
            <a:solidFill>
              <a:schemeClr val="tx1"/>
            </a:solidFill>
            <a:round/>
            <a:headEnd/>
            <a:tailEnd type="triangle" w="med" len="med"/>
          </a:ln>
          <a:effectLst/>
        </p:spPr>
        <p:txBody>
          <a:bodyPr/>
          <a:lstStyle/>
          <a:p>
            <a:endParaRPr lang="en-GB"/>
          </a:p>
        </p:txBody>
      </p:sp>
      <p:sp>
        <p:nvSpPr>
          <p:cNvPr id="55" name="TextBox 54"/>
          <p:cNvSpPr txBox="1"/>
          <p:nvPr/>
        </p:nvSpPr>
        <p:spPr>
          <a:xfrm>
            <a:off x="1785918" y="2000240"/>
            <a:ext cx="1928826" cy="687368"/>
          </a:xfrm>
          <a:prstGeom prst="rect">
            <a:avLst/>
          </a:prstGeom>
          <a:gradFill>
            <a:gsLst>
              <a:gs pos="0">
                <a:srgbClr val="FFEFD1"/>
              </a:gs>
              <a:gs pos="64999">
                <a:srgbClr val="F0EBD5"/>
              </a:gs>
              <a:gs pos="100000">
                <a:srgbClr val="D1C39F"/>
              </a:gs>
            </a:gsLst>
            <a:lin ang="2700000" scaled="0"/>
          </a:gradFill>
          <a:scene3d>
            <a:camera prst="orthographicFront"/>
            <a:lightRig rig="threePt" dir="t"/>
          </a:scene3d>
          <a:sp3d contourW="6350">
            <a:bevelT/>
          </a:sp3d>
        </p:spPr>
        <p:txBody>
          <a:bodyPr wrap="square" rtlCol="0" anchor="ctr" anchorCtr="0">
            <a:spAutoFit/>
          </a:bodyPr>
          <a:lstStyle/>
          <a:p>
            <a:pPr algn="ctr"/>
            <a:r>
              <a:rPr lang="en-GB" sz="2000" dirty="0" smtClean="0">
                <a:solidFill>
                  <a:srgbClr val="000000"/>
                </a:solidFill>
              </a:rPr>
              <a:t>Or the gap between bottom and ‘average’</a:t>
            </a:r>
          </a:p>
          <a:p>
            <a:endParaRPr lang="en-GB" sz="1800" dirty="0">
              <a:latin typeface="Arial" pitchFamily="34" charset="0"/>
              <a:cs typeface="Arial" pitchFamily="34" charset="0"/>
            </a:endParaRPr>
          </a:p>
        </p:txBody>
      </p:sp>
      <p:cxnSp>
        <p:nvCxnSpPr>
          <p:cNvPr id="57" name="Straight Arrow Connector 56"/>
          <p:cNvCxnSpPr/>
          <p:nvPr/>
        </p:nvCxnSpPr>
        <p:spPr bwMode="auto">
          <a:xfrm rot="16200000" flipH="1">
            <a:off x="3536149" y="2964653"/>
            <a:ext cx="1071570" cy="57150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59" name="Straight Arrow Connector 58"/>
          <p:cNvCxnSpPr/>
          <p:nvPr/>
        </p:nvCxnSpPr>
        <p:spPr bwMode="auto">
          <a:xfrm rot="5400000">
            <a:off x="821505" y="2964653"/>
            <a:ext cx="1143008" cy="642942"/>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60" name="TextBox 59"/>
          <p:cNvSpPr txBox="1"/>
          <p:nvPr/>
        </p:nvSpPr>
        <p:spPr>
          <a:xfrm>
            <a:off x="5143504" y="1857364"/>
            <a:ext cx="3286148" cy="954107"/>
          </a:xfrm>
          <a:prstGeom prst="rect">
            <a:avLst/>
          </a:prstGeom>
          <a:noFill/>
        </p:spPr>
        <p:txBody>
          <a:bodyPr wrap="square" rtlCol="0">
            <a:spAutoFit/>
          </a:bodyPr>
          <a:lstStyle/>
          <a:p>
            <a:r>
              <a:rPr lang="en-GB" b="1" dirty="0" smtClean="0"/>
              <a:t>Relative poverty</a:t>
            </a:r>
            <a:endParaRPr lang="en-GB" dirty="0" smtClean="0"/>
          </a:p>
          <a:p>
            <a:endParaRPr lang="en-GB" dirty="0" smtClean="0"/>
          </a:p>
          <a:p>
            <a:r>
              <a:rPr lang="en-GB" dirty="0" smtClean="0"/>
              <a:t>A ‘kind’ of inequality</a:t>
            </a:r>
            <a:endParaRPr lang="en-GB"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7"/>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40"/>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41"/>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42"/>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43"/>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44"/>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45"/>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47"/>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48"/>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49"/>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50"/>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46"/>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55"/>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57"/>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59"/>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p:bldP spid="41" grpId="0" animBg="1"/>
      <p:bldP spid="42" grpId="0"/>
      <p:bldP spid="43" grpId="0" animBg="1"/>
      <p:bldP spid="44" grpId="0" animBg="1"/>
      <p:bldP spid="45" grpId="0" animBg="1"/>
      <p:bldP spid="46" grpId="0"/>
      <p:bldP spid="47" grpId="0"/>
      <p:bldP spid="48" grpId="0" animBg="1"/>
      <p:bldP spid="49" grpId="0"/>
      <p:bldP spid="50" grpId="0" animBg="1"/>
      <p:bldP spid="55" grpId="0" animBg="1"/>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a:xfrm>
            <a:off x="642910" y="0"/>
            <a:ext cx="7848600" cy="990600"/>
          </a:xfrm>
        </p:spPr>
        <p:txBody>
          <a:bodyPr/>
          <a:lstStyle/>
          <a:p>
            <a:r>
              <a:rPr lang="en-GB" dirty="0" smtClean="0">
                <a:latin typeface="Arial" pitchFamily="34" charset="0"/>
                <a:cs typeface="Arial" pitchFamily="34" charset="0"/>
              </a:rPr>
              <a:t>Absolute </a:t>
            </a:r>
            <a:r>
              <a:rPr lang="en-GB" dirty="0" err="1" smtClean="0">
                <a:latin typeface="Arial" pitchFamily="34" charset="0"/>
                <a:cs typeface="Arial" pitchFamily="34" charset="0"/>
              </a:rPr>
              <a:t>vs</a:t>
            </a:r>
            <a:r>
              <a:rPr lang="en-GB" dirty="0" smtClean="0">
                <a:latin typeface="Arial" pitchFamily="34" charset="0"/>
                <a:cs typeface="Arial" pitchFamily="34" charset="0"/>
              </a:rPr>
              <a:t> relative poverty</a:t>
            </a:r>
            <a:endParaRPr lang="en-GB" dirty="0">
              <a:latin typeface="Arial" pitchFamily="34" charset="0"/>
              <a:cs typeface="Arial" pitchFamily="34" charset="0"/>
            </a:endParaRPr>
          </a:p>
        </p:txBody>
      </p:sp>
      <p:sp>
        <p:nvSpPr>
          <p:cNvPr id="9" name="TextBox 8"/>
          <p:cNvSpPr txBox="1"/>
          <p:nvPr/>
        </p:nvSpPr>
        <p:spPr>
          <a:xfrm>
            <a:off x="642910" y="1285860"/>
            <a:ext cx="7858180" cy="5319405"/>
          </a:xfrm>
          <a:prstGeom prst="rect">
            <a:avLst/>
          </a:prstGeom>
          <a:noFill/>
        </p:spPr>
        <p:txBody>
          <a:bodyPr wrap="square" rtlCol="0">
            <a:spAutoFit/>
          </a:bodyPr>
          <a:lstStyle/>
          <a:p>
            <a:pPr>
              <a:buFont typeface="Wingdings" pitchFamily="2" charset="2"/>
              <a:buChar char="Ø"/>
            </a:pPr>
            <a:r>
              <a:rPr lang="en-GB" sz="2200" baseline="0" dirty="0" smtClean="0"/>
              <a:t> Absolute poverty ≠ destitution!</a:t>
            </a:r>
          </a:p>
          <a:p>
            <a:pPr>
              <a:buFont typeface="Wingdings" pitchFamily="2" charset="2"/>
              <a:buChar char="Ø"/>
            </a:pPr>
            <a:endParaRPr lang="en-GB" sz="2200" baseline="0" dirty="0" smtClean="0"/>
          </a:p>
          <a:p>
            <a:pPr>
              <a:buFont typeface="Wingdings" pitchFamily="2" charset="2"/>
              <a:buChar char="Ø"/>
            </a:pPr>
            <a:r>
              <a:rPr lang="en-GB" sz="2200" baseline="0" dirty="0" smtClean="0"/>
              <a:t> Key difference between absolute/relative poverty: what happens to poverty line over time</a:t>
            </a:r>
          </a:p>
          <a:p>
            <a:pPr>
              <a:buFont typeface="Wingdings" pitchFamily="2" charset="2"/>
              <a:buChar char="Ø"/>
            </a:pPr>
            <a:endParaRPr lang="en-GB" sz="1600" baseline="0" dirty="0" smtClean="0"/>
          </a:p>
          <a:p>
            <a:pPr>
              <a:buFont typeface="Wingdings" pitchFamily="2" charset="2"/>
              <a:buChar char="Ø"/>
            </a:pPr>
            <a:r>
              <a:rPr lang="en-GB" sz="2000" baseline="0" dirty="0" smtClean="0"/>
              <a:t> Absolute poverty line constant (in real terms)</a:t>
            </a:r>
          </a:p>
          <a:p>
            <a:pPr>
              <a:buFont typeface="Wingdings" pitchFamily="2" charset="2"/>
              <a:buChar char="Ø"/>
            </a:pPr>
            <a:endParaRPr lang="en-GB" sz="2000" baseline="0" dirty="0" smtClean="0"/>
          </a:p>
          <a:p>
            <a:pPr lvl="1">
              <a:buFont typeface="Wingdings" pitchFamily="2" charset="2"/>
              <a:buChar char="Ø"/>
            </a:pPr>
            <a:r>
              <a:rPr lang="en-GB" sz="2000" baseline="0" dirty="0" smtClean="0"/>
              <a:t> </a:t>
            </a:r>
            <a:r>
              <a:rPr lang="en-GB" sz="1900" baseline="0" dirty="0" smtClean="0"/>
              <a:t>Problem: doesn’t society get more ambitious as it gets better off?</a:t>
            </a:r>
          </a:p>
          <a:p>
            <a:pPr lvl="1">
              <a:buFont typeface="Wingdings" pitchFamily="2" charset="2"/>
              <a:buChar char="Ø"/>
            </a:pPr>
            <a:endParaRPr lang="en-GB" sz="1900" baseline="0" dirty="0" smtClean="0"/>
          </a:p>
          <a:p>
            <a:pPr lvl="1">
              <a:buFont typeface="Wingdings" pitchFamily="2" charset="2"/>
              <a:buChar char="Ø"/>
            </a:pPr>
            <a:r>
              <a:rPr lang="en-GB" sz="1900" baseline="0" dirty="0" smtClean="0"/>
              <a:t> Could just raise absolute poverty line now and then... </a:t>
            </a:r>
          </a:p>
          <a:p>
            <a:pPr lvl="1">
              <a:buFont typeface="Wingdings" pitchFamily="2" charset="2"/>
              <a:buChar char="Ø"/>
            </a:pPr>
            <a:endParaRPr lang="en-GB" sz="1900" baseline="0" dirty="0" smtClean="0"/>
          </a:p>
          <a:p>
            <a:pPr lvl="1">
              <a:buFont typeface="Wingdings" pitchFamily="2" charset="2"/>
              <a:buChar char="Ø"/>
            </a:pPr>
            <a:r>
              <a:rPr lang="en-GB" sz="1900" baseline="0" dirty="0" smtClean="0"/>
              <a:t>...but hard to rationalise this discontinuity.</a:t>
            </a:r>
          </a:p>
          <a:p>
            <a:pPr lvl="1">
              <a:buFont typeface="Wingdings" pitchFamily="2" charset="2"/>
              <a:buChar char="Ø"/>
            </a:pPr>
            <a:endParaRPr lang="en-GB" sz="1900" baseline="0" dirty="0" smtClean="0"/>
          </a:p>
          <a:p>
            <a:pPr lvl="1">
              <a:buFont typeface="Wingdings" pitchFamily="2" charset="2"/>
              <a:buChar char="Ø"/>
            </a:pPr>
            <a:r>
              <a:rPr lang="en-GB" sz="1900" baseline="0" dirty="0" smtClean="0"/>
              <a:t> If raising poverty line, do it smoothly – a relative poverty line.</a:t>
            </a:r>
          </a:p>
          <a:p>
            <a:pPr>
              <a:buFont typeface="Wingdings" pitchFamily="2" charset="2"/>
              <a:buChar char="Ø"/>
            </a:pPr>
            <a:endParaRPr lang="en-GB" sz="1600" baseline="0" dirty="0" smtClean="0"/>
          </a:p>
          <a:p>
            <a:endParaRPr lang="en-GB" sz="1600" baseline="0" dirty="0" smtClean="0"/>
          </a:p>
          <a:p>
            <a:endParaRPr lang="en-GB" sz="1600"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9" grpId="0" uiExpand="1" build="p" bldLvl="2"/>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Line 2"/>
          <p:cNvSpPr>
            <a:spLocks noChangeShapeType="1"/>
          </p:cNvSpPr>
          <p:nvPr/>
        </p:nvSpPr>
        <p:spPr bwMode="auto">
          <a:xfrm>
            <a:off x="2786050" y="1643050"/>
            <a:ext cx="0" cy="2951162"/>
          </a:xfrm>
          <a:prstGeom prst="line">
            <a:avLst/>
          </a:prstGeom>
          <a:noFill/>
          <a:ln w="9525">
            <a:solidFill>
              <a:schemeClr val="tx1"/>
            </a:solidFill>
            <a:prstDash val="solid"/>
            <a:round/>
            <a:headEnd/>
            <a:tailEnd/>
          </a:ln>
          <a:effectLst/>
        </p:spPr>
        <p:txBody>
          <a:bodyPr/>
          <a:lstStyle/>
          <a:p>
            <a:endParaRPr lang="en-GB"/>
          </a:p>
        </p:txBody>
      </p:sp>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p:txBody>
          <a:bodyPr/>
          <a:lstStyle/>
          <a:p>
            <a:r>
              <a:rPr lang="en-GB" dirty="0" smtClean="0">
                <a:latin typeface="Arial" pitchFamily="34" charset="0"/>
                <a:cs typeface="Arial" pitchFamily="34" charset="0"/>
              </a:rPr>
              <a:t>Calculating relative poverty</a:t>
            </a:r>
            <a:endParaRPr lang="en-GB" dirty="0">
              <a:latin typeface="Arial" pitchFamily="34" charset="0"/>
              <a:cs typeface="Arial" pitchFamily="34" charset="0"/>
            </a:endParaRPr>
          </a:p>
        </p:txBody>
      </p:sp>
      <p:sp>
        <p:nvSpPr>
          <p:cNvPr id="5" name="Line 2"/>
          <p:cNvSpPr>
            <a:spLocks noChangeShapeType="1"/>
          </p:cNvSpPr>
          <p:nvPr/>
        </p:nvSpPr>
        <p:spPr bwMode="auto">
          <a:xfrm>
            <a:off x="4427538" y="1628775"/>
            <a:ext cx="0" cy="3022600"/>
          </a:xfrm>
          <a:prstGeom prst="line">
            <a:avLst/>
          </a:prstGeom>
          <a:noFill/>
          <a:ln w="9525">
            <a:solidFill>
              <a:schemeClr val="tx1"/>
            </a:solidFill>
            <a:prstDash val="solid"/>
            <a:round/>
            <a:headEnd/>
            <a:tailEnd/>
          </a:ln>
          <a:effectLst/>
        </p:spPr>
        <p:txBody>
          <a:bodyPr/>
          <a:lstStyle/>
          <a:p>
            <a:endParaRPr lang="en-GB"/>
          </a:p>
        </p:txBody>
      </p:sp>
      <p:sp>
        <p:nvSpPr>
          <p:cNvPr id="7" name="Oval 4"/>
          <p:cNvSpPr>
            <a:spLocks noChangeArrowheads="1"/>
          </p:cNvSpPr>
          <p:nvPr/>
        </p:nvSpPr>
        <p:spPr bwMode="auto">
          <a:xfrm>
            <a:off x="4283076" y="4356108"/>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8" name="Rectangle 5"/>
          <p:cNvSpPr>
            <a:spLocks noChangeArrowheads="1"/>
          </p:cNvSpPr>
          <p:nvPr/>
        </p:nvSpPr>
        <p:spPr bwMode="auto">
          <a:xfrm>
            <a:off x="4283076" y="457200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0" name="Oval 6"/>
          <p:cNvSpPr>
            <a:spLocks noChangeArrowheads="1"/>
          </p:cNvSpPr>
          <p:nvPr/>
        </p:nvSpPr>
        <p:spPr bwMode="auto">
          <a:xfrm>
            <a:off x="3927471" y="4352937"/>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1" name="Rectangle 7"/>
          <p:cNvSpPr>
            <a:spLocks noChangeArrowheads="1"/>
          </p:cNvSpPr>
          <p:nvPr/>
        </p:nvSpPr>
        <p:spPr bwMode="auto">
          <a:xfrm>
            <a:off x="3927471" y="4567251"/>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2" name="Oval 8"/>
          <p:cNvSpPr>
            <a:spLocks noChangeArrowheads="1"/>
          </p:cNvSpPr>
          <p:nvPr/>
        </p:nvSpPr>
        <p:spPr bwMode="auto">
          <a:xfrm>
            <a:off x="4714876" y="4356108"/>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3" name="Rectangle 9"/>
          <p:cNvSpPr>
            <a:spLocks noChangeArrowheads="1"/>
          </p:cNvSpPr>
          <p:nvPr/>
        </p:nvSpPr>
        <p:spPr bwMode="auto">
          <a:xfrm>
            <a:off x="4714876" y="457200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4" name="Oval 10"/>
          <p:cNvSpPr>
            <a:spLocks noChangeArrowheads="1"/>
          </p:cNvSpPr>
          <p:nvPr/>
        </p:nvSpPr>
        <p:spPr bwMode="auto">
          <a:xfrm>
            <a:off x="5075238" y="4356108"/>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5" name="Rectangle 11"/>
          <p:cNvSpPr>
            <a:spLocks noChangeArrowheads="1"/>
          </p:cNvSpPr>
          <p:nvPr/>
        </p:nvSpPr>
        <p:spPr bwMode="auto">
          <a:xfrm>
            <a:off x="5075238" y="457200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6" name="Oval 12"/>
          <p:cNvSpPr>
            <a:spLocks noChangeArrowheads="1"/>
          </p:cNvSpPr>
          <p:nvPr/>
        </p:nvSpPr>
        <p:spPr bwMode="auto">
          <a:xfrm>
            <a:off x="3213091" y="4352937"/>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7" name="Rectangle 13"/>
          <p:cNvSpPr>
            <a:spLocks noChangeArrowheads="1"/>
          </p:cNvSpPr>
          <p:nvPr/>
        </p:nvSpPr>
        <p:spPr bwMode="auto">
          <a:xfrm>
            <a:off x="3213091" y="4568837"/>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8" name="Oval 14"/>
          <p:cNvSpPr>
            <a:spLocks noChangeArrowheads="1"/>
          </p:cNvSpPr>
          <p:nvPr/>
        </p:nvSpPr>
        <p:spPr bwMode="auto">
          <a:xfrm>
            <a:off x="5507038" y="4356108"/>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9" name="Rectangle 15"/>
          <p:cNvSpPr>
            <a:spLocks noChangeArrowheads="1"/>
          </p:cNvSpPr>
          <p:nvPr/>
        </p:nvSpPr>
        <p:spPr bwMode="auto">
          <a:xfrm>
            <a:off x="5507038" y="457200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0" name="Oval 16"/>
          <p:cNvSpPr>
            <a:spLocks noChangeArrowheads="1"/>
          </p:cNvSpPr>
          <p:nvPr/>
        </p:nvSpPr>
        <p:spPr bwMode="auto">
          <a:xfrm>
            <a:off x="5865813" y="4356108"/>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1" name="Rectangle 17"/>
          <p:cNvSpPr>
            <a:spLocks noChangeArrowheads="1"/>
          </p:cNvSpPr>
          <p:nvPr/>
        </p:nvSpPr>
        <p:spPr bwMode="auto">
          <a:xfrm>
            <a:off x="5865813" y="457200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2" name="Oval 18"/>
          <p:cNvSpPr>
            <a:spLocks noChangeArrowheads="1"/>
          </p:cNvSpPr>
          <p:nvPr/>
        </p:nvSpPr>
        <p:spPr bwMode="auto">
          <a:xfrm>
            <a:off x="2784463" y="4352937"/>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3" name="Rectangle 19"/>
          <p:cNvSpPr>
            <a:spLocks noChangeArrowheads="1"/>
          </p:cNvSpPr>
          <p:nvPr/>
        </p:nvSpPr>
        <p:spPr bwMode="auto">
          <a:xfrm>
            <a:off x="2784463" y="4568837"/>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4" name="Oval 20"/>
          <p:cNvSpPr>
            <a:spLocks noChangeArrowheads="1"/>
          </p:cNvSpPr>
          <p:nvPr/>
        </p:nvSpPr>
        <p:spPr bwMode="auto">
          <a:xfrm>
            <a:off x="2409826" y="4356108"/>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5" name="Rectangle 21"/>
          <p:cNvSpPr>
            <a:spLocks noChangeArrowheads="1"/>
          </p:cNvSpPr>
          <p:nvPr/>
        </p:nvSpPr>
        <p:spPr bwMode="auto">
          <a:xfrm>
            <a:off x="2409826" y="457200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6" name="Oval 22"/>
          <p:cNvSpPr>
            <a:spLocks noChangeArrowheads="1"/>
          </p:cNvSpPr>
          <p:nvPr/>
        </p:nvSpPr>
        <p:spPr bwMode="auto">
          <a:xfrm>
            <a:off x="6226176" y="4356108"/>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7" name="Rectangle 23"/>
          <p:cNvSpPr>
            <a:spLocks noChangeArrowheads="1"/>
          </p:cNvSpPr>
          <p:nvPr/>
        </p:nvSpPr>
        <p:spPr bwMode="auto">
          <a:xfrm>
            <a:off x="6226176" y="457200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8" name="Oval 24"/>
          <p:cNvSpPr>
            <a:spLocks noChangeArrowheads="1"/>
          </p:cNvSpPr>
          <p:nvPr/>
        </p:nvSpPr>
        <p:spPr bwMode="auto">
          <a:xfrm>
            <a:off x="1978026" y="4356108"/>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9" name="Rectangle 25"/>
          <p:cNvSpPr>
            <a:spLocks noChangeArrowheads="1"/>
          </p:cNvSpPr>
          <p:nvPr/>
        </p:nvSpPr>
        <p:spPr bwMode="auto">
          <a:xfrm>
            <a:off x="1978026" y="457200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0" name="Oval 26"/>
          <p:cNvSpPr>
            <a:spLocks noChangeArrowheads="1"/>
          </p:cNvSpPr>
          <p:nvPr/>
        </p:nvSpPr>
        <p:spPr bwMode="auto">
          <a:xfrm>
            <a:off x="6657976" y="4356108"/>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1" name="Rectangle 27"/>
          <p:cNvSpPr>
            <a:spLocks noChangeArrowheads="1"/>
          </p:cNvSpPr>
          <p:nvPr/>
        </p:nvSpPr>
        <p:spPr bwMode="auto">
          <a:xfrm>
            <a:off x="6657976" y="457200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2" name="Oval 28"/>
          <p:cNvSpPr>
            <a:spLocks noChangeArrowheads="1"/>
          </p:cNvSpPr>
          <p:nvPr/>
        </p:nvSpPr>
        <p:spPr bwMode="auto">
          <a:xfrm>
            <a:off x="1570017" y="4352937"/>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3" name="Rectangle 29"/>
          <p:cNvSpPr>
            <a:spLocks noChangeArrowheads="1"/>
          </p:cNvSpPr>
          <p:nvPr/>
        </p:nvSpPr>
        <p:spPr bwMode="auto">
          <a:xfrm>
            <a:off x="1570017" y="4568837"/>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4" name="Oval 30"/>
          <p:cNvSpPr>
            <a:spLocks noChangeArrowheads="1"/>
          </p:cNvSpPr>
          <p:nvPr/>
        </p:nvSpPr>
        <p:spPr bwMode="auto">
          <a:xfrm>
            <a:off x="7070743" y="4352937"/>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5" name="Rectangle 31"/>
          <p:cNvSpPr>
            <a:spLocks noChangeArrowheads="1"/>
          </p:cNvSpPr>
          <p:nvPr/>
        </p:nvSpPr>
        <p:spPr bwMode="auto">
          <a:xfrm>
            <a:off x="7070743" y="4568837"/>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6" name="Oval 32"/>
          <p:cNvSpPr>
            <a:spLocks noChangeArrowheads="1"/>
          </p:cNvSpPr>
          <p:nvPr/>
        </p:nvSpPr>
        <p:spPr bwMode="auto">
          <a:xfrm>
            <a:off x="1141389" y="4352937"/>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7" name="Rectangle 33"/>
          <p:cNvSpPr>
            <a:spLocks noChangeArrowheads="1"/>
          </p:cNvSpPr>
          <p:nvPr/>
        </p:nvSpPr>
        <p:spPr bwMode="auto">
          <a:xfrm>
            <a:off x="1141389" y="4568837"/>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8" name="Oval 34"/>
          <p:cNvSpPr>
            <a:spLocks noChangeArrowheads="1"/>
          </p:cNvSpPr>
          <p:nvPr/>
        </p:nvSpPr>
        <p:spPr bwMode="auto">
          <a:xfrm>
            <a:off x="3570281" y="4352937"/>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9" name="Rectangle 35"/>
          <p:cNvSpPr>
            <a:spLocks noChangeArrowheads="1"/>
          </p:cNvSpPr>
          <p:nvPr/>
        </p:nvSpPr>
        <p:spPr bwMode="auto">
          <a:xfrm>
            <a:off x="3570281" y="4568837"/>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40" name="Oval 36"/>
          <p:cNvSpPr>
            <a:spLocks noChangeArrowheads="1"/>
          </p:cNvSpPr>
          <p:nvPr/>
        </p:nvSpPr>
        <p:spPr bwMode="auto">
          <a:xfrm>
            <a:off x="8026401" y="4356108"/>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41" name="Rectangle 37"/>
          <p:cNvSpPr>
            <a:spLocks noChangeArrowheads="1"/>
          </p:cNvSpPr>
          <p:nvPr/>
        </p:nvSpPr>
        <p:spPr bwMode="auto">
          <a:xfrm>
            <a:off x="8026401" y="457200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42" name="Oval 38"/>
          <p:cNvSpPr>
            <a:spLocks noChangeArrowheads="1"/>
          </p:cNvSpPr>
          <p:nvPr/>
        </p:nvSpPr>
        <p:spPr bwMode="auto">
          <a:xfrm>
            <a:off x="682626" y="4356108"/>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43" name="Rectangle 39"/>
          <p:cNvSpPr>
            <a:spLocks noChangeArrowheads="1"/>
          </p:cNvSpPr>
          <p:nvPr/>
        </p:nvSpPr>
        <p:spPr bwMode="auto">
          <a:xfrm>
            <a:off x="682626" y="457200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44" name="AutoShape 41"/>
          <p:cNvSpPr>
            <a:spLocks noChangeArrowheads="1"/>
          </p:cNvSpPr>
          <p:nvPr/>
        </p:nvSpPr>
        <p:spPr bwMode="auto">
          <a:xfrm>
            <a:off x="3786182" y="1571612"/>
            <a:ext cx="2519362" cy="719138"/>
          </a:xfrm>
          <a:prstGeom prst="wedgeRectCallout">
            <a:avLst>
              <a:gd name="adj1" fmla="val -25301"/>
              <a:gd name="adj2" fmla="val 138963"/>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w="9525">
            <a:solidFill>
              <a:schemeClr val="tx1"/>
            </a:solidFill>
            <a:miter lim="800000"/>
            <a:headEnd/>
            <a:tailEnd/>
          </a:ln>
          <a:effectLst/>
          <a:scene3d>
            <a:camera prst="orthographicFront"/>
            <a:lightRig rig="threePt" dir="t"/>
          </a:scene3d>
          <a:sp3d contourW="6350">
            <a:bevelT/>
          </a:sp3d>
        </p:spPr>
        <p:txBody>
          <a:bodyPr/>
          <a:lstStyle/>
          <a:p>
            <a:pPr algn="ctr"/>
            <a:r>
              <a:rPr lang="en-GB" sz="1800" dirty="0">
                <a:latin typeface="Arial" pitchFamily="34" charset="0"/>
                <a:cs typeface="Arial" pitchFamily="34" charset="0"/>
              </a:rPr>
              <a:t>Find the </a:t>
            </a:r>
            <a:r>
              <a:rPr lang="en-GB" sz="1800" b="1" dirty="0">
                <a:latin typeface="Arial" pitchFamily="34" charset="0"/>
                <a:cs typeface="Arial" pitchFamily="34" charset="0"/>
              </a:rPr>
              <a:t>middle</a:t>
            </a:r>
            <a:r>
              <a:rPr lang="en-GB" sz="1800" dirty="0">
                <a:latin typeface="Arial" pitchFamily="34" charset="0"/>
                <a:cs typeface="Arial" pitchFamily="34" charset="0"/>
              </a:rPr>
              <a:t> person’s </a:t>
            </a:r>
            <a:r>
              <a:rPr lang="en-GB" sz="1800" dirty="0" smtClean="0">
                <a:latin typeface="Arial" pitchFamily="34" charset="0"/>
                <a:cs typeface="Arial" pitchFamily="34" charset="0"/>
              </a:rPr>
              <a:t>income (the median)</a:t>
            </a:r>
            <a:endParaRPr lang="en-GB" sz="1800" dirty="0">
              <a:latin typeface="Arial" pitchFamily="34" charset="0"/>
              <a:cs typeface="Arial" pitchFamily="34" charset="0"/>
            </a:endParaRPr>
          </a:p>
        </p:txBody>
      </p:sp>
      <p:sp>
        <p:nvSpPr>
          <p:cNvPr id="45" name="Text Box 42"/>
          <p:cNvSpPr txBox="1">
            <a:spLocks noChangeArrowheads="1"/>
          </p:cNvSpPr>
          <p:nvPr/>
        </p:nvSpPr>
        <p:spPr bwMode="auto">
          <a:xfrm>
            <a:off x="6299201" y="5219708"/>
            <a:ext cx="1079500" cy="366713"/>
          </a:xfrm>
          <a:prstGeom prst="rect">
            <a:avLst/>
          </a:prstGeom>
          <a:noFill/>
          <a:ln w="9525">
            <a:noFill/>
            <a:miter lim="800000"/>
            <a:headEnd/>
            <a:tailEnd/>
          </a:ln>
          <a:effectLst/>
        </p:spPr>
        <p:txBody>
          <a:bodyPr>
            <a:spAutoFit/>
          </a:bodyPr>
          <a:lstStyle/>
          <a:p>
            <a:pPr>
              <a:spcBef>
                <a:spcPct val="50000"/>
              </a:spcBef>
            </a:pPr>
            <a:r>
              <a:rPr lang="en-GB" sz="1800"/>
              <a:t>Highest</a:t>
            </a:r>
          </a:p>
        </p:txBody>
      </p:sp>
      <p:sp>
        <p:nvSpPr>
          <p:cNvPr id="46" name="Line 43"/>
          <p:cNvSpPr>
            <a:spLocks noChangeShapeType="1"/>
          </p:cNvSpPr>
          <p:nvPr/>
        </p:nvSpPr>
        <p:spPr bwMode="auto">
          <a:xfrm>
            <a:off x="7307263" y="5364171"/>
            <a:ext cx="1008063" cy="0"/>
          </a:xfrm>
          <a:prstGeom prst="line">
            <a:avLst/>
          </a:prstGeom>
          <a:noFill/>
          <a:ln w="9525">
            <a:solidFill>
              <a:schemeClr val="tx1"/>
            </a:solidFill>
            <a:round/>
            <a:headEnd/>
            <a:tailEnd type="triangle" w="med" len="med"/>
          </a:ln>
          <a:effectLst/>
        </p:spPr>
        <p:txBody>
          <a:bodyPr/>
          <a:lstStyle/>
          <a:p>
            <a:endParaRPr lang="en-GB"/>
          </a:p>
        </p:txBody>
      </p:sp>
      <p:sp>
        <p:nvSpPr>
          <p:cNvPr id="47" name="Text Box 44"/>
          <p:cNvSpPr txBox="1">
            <a:spLocks noChangeArrowheads="1"/>
          </p:cNvSpPr>
          <p:nvPr/>
        </p:nvSpPr>
        <p:spPr bwMode="auto">
          <a:xfrm>
            <a:off x="1906588" y="5148271"/>
            <a:ext cx="1079500" cy="366712"/>
          </a:xfrm>
          <a:prstGeom prst="rect">
            <a:avLst/>
          </a:prstGeom>
          <a:noFill/>
          <a:ln w="9525">
            <a:noFill/>
            <a:miter lim="800000"/>
            <a:headEnd/>
            <a:tailEnd/>
          </a:ln>
          <a:effectLst/>
        </p:spPr>
        <p:txBody>
          <a:bodyPr>
            <a:spAutoFit/>
          </a:bodyPr>
          <a:lstStyle/>
          <a:p>
            <a:pPr>
              <a:spcBef>
                <a:spcPct val="50000"/>
              </a:spcBef>
            </a:pPr>
            <a:r>
              <a:rPr lang="en-GB" sz="1800"/>
              <a:t>Lowest</a:t>
            </a:r>
          </a:p>
        </p:txBody>
      </p:sp>
      <p:sp>
        <p:nvSpPr>
          <p:cNvPr id="48" name="Line 45"/>
          <p:cNvSpPr>
            <a:spLocks noChangeShapeType="1"/>
          </p:cNvSpPr>
          <p:nvPr/>
        </p:nvSpPr>
        <p:spPr bwMode="auto">
          <a:xfrm flipH="1">
            <a:off x="825501" y="5364171"/>
            <a:ext cx="1008062" cy="0"/>
          </a:xfrm>
          <a:prstGeom prst="line">
            <a:avLst/>
          </a:prstGeom>
          <a:noFill/>
          <a:ln w="9525">
            <a:solidFill>
              <a:schemeClr val="tx1"/>
            </a:solidFill>
            <a:round/>
            <a:headEnd/>
            <a:tailEnd type="triangle" w="med" len="med"/>
          </a:ln>
          <a:effectLst/>
        </p:spPr>
        <p:txBody>
          <a:bodyPr/>
          <a:lstStyle/>
          <a:p>
            <a:endParaRPr lang="en-GB"/>
          </a:p>
        </p:txBody>
      </p:sp>
      <p:sp>
        <p:nvSpPr>
          <p:cNvPr id="49" name="Oval 46"/>
          <p:cNvSpPr>
            <a:spLocks noChangeArrowheads="1"/>
          </p:cNvSpPr>
          <p:nvPr/>
        </p:nvSpPr>
        <p:spPr bwMode="auto">
          <a:xfrm>
            <a:off x="7570809" y="4351351"/>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50" name="Rectangle 47"/>
          <p:cNvSpPr>
            <a:spLocks noChangeArrowheads="1"/>
          </p:cNvSpPr>
          <p:nvPr/>
        </p:nvSpPr>
        <p:spPr bwMode="auto">
          <a:xfrm>
            <a:off x="7570809" y="4567251"/>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51" name="AutoShape 48"/>
          <p:cNvSpPr>
            <a:spLocks noChangeArrowheads="1"/>
          </p:cNvSpPr>
          <p:nvPr/>
        </p:nvSpPr>
        <p:spPr bwMode="auto">
          <a:xfrm>
            <a:off x="214282" y="1785926"/>
            <a:ext cx="2519362" cy="719138"/>
          </a:xfrm>
          <a:prstGeom prst="wedgeRectCallout">
            <a:avLst>
              <a:gd name="adj1" fmla="val 50450"/>
              <a:gd name="adj2" fmla="val 138904"/>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ln w="9525">
            <a:solidFill>
              <a:schemeClr val="tx1"/>
            </a:solidFill>
            <a:miter lim="800000"/>
            <a:headEnd/>
            <a:tailEnd/>
          </a:ln>
          <a:effectLst/>
          <a:scene3d>
            <a:camera prst="orthographicFront"/>
            <a:lightRig rig="threePt" dir="t"/>
          </a:scene3d>
          <a:sp3d contourW="6350">
            <a:bevelT/>
          </a:sp3d>
        </p:spPr>
        <p:txBody>
          <a:bodyPr/>
          <a:lstStyle/>
          <a:p>
            <a:pPr algn="ctr"/>
            <a:r>
              <a:rPr lang="en-GB" sz="1800" dirty="0">
                <a:latin typeface="Arial" pitchFamily="34" charset="0"/>
                <a:cs typeface="Arial" pitchFamily="34" charset="0"/>
              </a:rPr>
              <a:t>Take (e.g.) 60% of that </a:t>
            </a:r>
            <a:r>
              <a:rPr lang="en-GB" sz="1800" dirty="0" smtClean="0">
                <a:latin typeface="Arial" pitchFamily="34" charset="0"/>
                <a:cs typeface="Arial" pitchFamily="34" charset="0"/>
              </a:rPr>
              <a:t>amount.</a:t>
            </a:r>
          </a:p>
          <a:p>
            <a:pPr algn="ctr"/>
            <a:r>
              <a:rPr lang="en-GB" sz="1800" dirty="0" smtClean="0">
                <a:latin typeface="Arial" pitchFamily="34" charset="0"/>
                <a:cs typeface="Arial" pitchFamily="34" charset="0"/>
              </a:rPr>
              <a:t>Everyone with income less than this is in relative poverty.</a:t>
            </a:r>
            <a:endParaRPr lang="en-GB" sz="1800" dirty="0">
              <a:latin typeface="Arial" pitchFamily="34" charset="0"/>
              <a:cs typeface="Arial" pitchFamily="34" charset="0"/>
            </a:endParaRPr>
          </a:p>
        </p:txBody>
      </p:sp>
      <p:sp>
        <p:nvSpPr>
          <p:cNvPr id="52" name="Text Box 50"/>
          <p:cNvSpPr txBox="1">
            <a:spLocks noChangeArrowheads="1"/>
          </p:cNvSpPr>
          <p:nvPr/>
        </p:nvSpPr>
        <p:spPr bwMode="auto">
          <a:xfrm>
            <a:off x="3924300" y="5307013"/>
            <a:ext cx="1368425" cy="427037"/>
          </a:xfrm>
          <a:prstGeom prst="rect">
            <a:avLst/>
          </a:prstGeom>
          <a:noFill/>
          <a:ln w="9525">
            <a:noFill/>
            <a:miter lim="800000"/>
            <a:headEnd/>
            <a:tailEnd/>
          </a:ln>
          <a:effectLst/>
        </p:spPr>
        <p:txBody>
          <a:bodyPr>
            <a:spAutoFit/>
          </a:bodyPr>
          <a:lstStyle/>
          <a:p>
            <a:pPr>
              <a:spcBef>
                <a:spcPct val="50000"/>
              </a:spcBef>
            </a:pPr>
            <a:r>
              <a:rPr lang="en-GB" sz="2200" b="1" dirty="0"/>
              <a:t>Income</a:t>
            </a:r>
          </a:p>
        </p:txBody>
      </p:sp>
      <p:sp>
        <p:nvSpPr>
          <p:cNvPr id="53" name="Text Box 51"/>
          <p:cNvSpPr txBox="1">
            <a:spLocks noChangeArrowheads="1"/>
          </p:cNvSpPr>
          <p:nvPr/>
        </p:nvSpPr>
        <p:spPr bwMode="auto">
          <a:xfrm>
            <a:off x="6299201" y="5221296"/>
            <a:ext cx="1079500" cy="366712"/>
          </a:xfrm>
          <a:prstGeom prst="rect">
            <a:avLst/>
          </a:prstGeom>
          <a:noFill/>
          <a:ln w="9525">
            <a:noFill/>
            <a:miter lim="800000"/>
            <a:headEnd/>
            <a:tailEnd/>
          </a:ln>
          <a:effectLst/>
        </p:spPr>
        <p:txBody>
          <a:bodyPr>
            <a:spAutoFit/>
          </a:bodyPr>
          <a:lstStyle/>
          <a:p>
            <a:pPr>
              <a:spcBef>
                <a:spcPct val="50000"/>
              </a:spcBef>
            </a:pPr>
            <a:r>
              <a:rPr lang="en-GB" sz="1800"/>
              <a:t>Highest</a:t>
            </a:r>
          </a:p>
        </p:txBody>
      </p:sp>
      <p:sp>
        <p:nvSpPr>
          <p:cNvPr id="54" name="Line 52"/>
          <p:cNvSpPr>
            <a:spLocks noChangeShapeType="1"/>
          </p:cNvSpPr>
          <p:nvPr/>
        </p:nvSpPr>
        <p:spPr bwMode="auto">
          <a:xfrm>
            <a:off x="7307263" y="5365758"/>
            <a:ext cx="1008063" cy="0"/>
          </a:xfrm>
          <a:prstGeom prst="line">
            <a:avLst/>
          </a:prstGeom>
          <a:noFill/>
          <a:ln w="9525">
            <a:solidFill>
              <a:schemeClr val="tx1"/>
            </a:solidFill>
            <a:round/>
            <a:headEnd/>
            <a:tailEnd type="triangle" w="med" len="med"/>
          </a:ln>
          <a:effectLst/>
        </p:spPr>
        <p:txBody>
          <a:bodyPr/>
          <a:lstStyle/>
          <a:p>
            <a:endParaRPr lang="en-GB"/>
          </a:p>
        </p:txBody>
      </p:sp>
      <p:sp>
        <p:nvSpPr>
          <p:cNvPr id="55" name="Text Box 53"/>
          <p:cNvSpPr txBox="1">
            <a:spLocks noChangeArrowheads="1"/>
          </p:cNvSpPr>
          <p:nvPr/>
        </p:nvSpPr>
        <p:spPr bwMode="auto">
          <a:xfrm>
            <a:off x="1906588" y="5149858"/>
            <a:ext cx="1079500" cy="366713"/>
          </a:xfrm>
          <a:prstGeom prst="rect">
            <a:avLst/>
          </a:prstGeom>
          <a:noFill/>
          <a:ln w="9525">
            <a:noFill/>
            <a:miter lim="800000"/>
            <a:headEnd/>
            <a:tailEnd/>
          </a:ln>
          <a:effectLst/>
        </p:spPr>
        <p:txBody>
          <a:bodyPr>
            <a:spAutoFit/>
          </a:bodyPr>
          <a:lstStyle/>
          <a:p>
            <a:pPr>
              <a:spcBef>
                <a:spcPct val="50000"/>
              </a:spcBef>
            </a:pPr>
            <a:r>
              <a:rPr lang="en-GB" sz="1800"/>
              <a:t>Lowest</a:t>
            </a:r>
          </a:p>
        </p:txBody>
      </p:sp>
      <p:sp>
        <p:nvSpPr>
          <p:cNvPr id="56" name="Line 54"/>
          <p:cNvSpPr>
            <a:spLocks noChangeShapeType="1"/>
          </p:cNvSpPr>
          <p:nvPr/>
        </p:nvSpPr>
        <p:spPr bwMode="auto">
          <a:xfrm flipH="1">
            <a:off x="825501" y="5365758"/>
            <a:ext cx="1008062" cy="0"/>
          </a:xfrm>
          <a:prstGeom prst="line">
            <a:avLst/>
          </a:prstGeom>
          <a:noFill/>
          <a:ln w="9525">
            <a:solidFill>
              <a:schemeClr val="tx1"/>
            </a:solidFill>
            <a:round/>
            <a:headEnd/>
            <a:tailEnd type="triangle" w="med" len="med"/>
          </a:ln>
          <a:effectLst/>
        </p:spPr>
        <p:txBody>
          <a:bodyPr/>
          <a:lstStyle/>
          <a:p>
            <a:endParaRPr lang="en-GB"/>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3"/>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4"/>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41"/>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42"/>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43"/>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46"/>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47"/>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50"/>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54"/>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55"/>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56"/>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52"/>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5"/>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44"/>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51"/>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57"/>
                                        </p:tgtEl>
                                        <p:attrNameLst>
                                          <p:attrName>style.visibility</p:attrName>
                                        </p:attrNameLst>
                                      </p:cBhvr>
                                      <p:to>
                                        <p:strVal val="visible"/>
                                      </p:to>
                                    </p:set>
                                  </p:childTnLst>
                                </p:cTn>
                              </p:par>
                              <p:par>
                                <p:cTn id="113" presetID="1" presetClass="emph" presetSubtype="2" fill="hold" nodeType="withEffect">
                                  <p:stCondLst>
                                    <p:cond delay="0"/>
                                  </p:stCondLst>
                                  <p:childTnLst>
                                    <p:animClr clrSpc="rgb">
                                      <p:cBhvr>
                                        <p:cTn id="114" dur="2000" fill="hold"/>
                                        <p:tgtEl>
                                          <p:spTgt spid="43"/>
                                        </p:tgtEl>
                                        <p:attrNameLst>
                                          <p:attrName>fillcolor</p:attrName>
                                        </p:attrNameLst>
                                      </p:cBhvr>
                                      <p:to>
                                        <a:srgbClr val="E73403"/>
                                      </p:to>
                                    </p:animClr>
                                    <p:set>
                                      <p:cBhvr>
                                        <p:cTn id="115" dur="2000" fill="hold"/>
                                        <p:tgtEl>
                                          <p:spTgt spid="43"/>
                                        </p:tgtEl>
                                        <p:attrNameLst>
                                          <p:attrName>fill.type</p:attrName>
                                        </p:attrNameLst>
                                      </p:cBhvr>
                                      <p:to>
                                        <p:strVal val="solid"/>
                                      </p:to>
                                    </p:set>
                                    <p:set>
                                      <p:cBhvr>
                                        <p:cTn id="116" dur="2000" fill="hold"/>
                                        <p:tgtEl>
                                          <p:spTgt spid="43"/>
                                        </p:tgtEl>
                                        <p:attrNameLst>
                                          <p:attrName>fill.on</p:attrName>
                                        </p:attrNameLst>
                                      </p:cBhvr>
                                      <p:to>
                                        <p:strVal val="true"/>
                                      </p:to>
                                    </p:set>
                                  </p:childTnLst>
                                </p:cTn>
                              </p:par>
                              <p:par>
                                <p:cTn id="117" presetID="1" presetClass="emph" presetSubtype="2" fill="hold" nodeType="withEffect">
                                  <p:stCondLst>
                                    <p:cond delay="0"/>
                                  </p:stCondLst>
                                  <p:childTnLst>
                                    <p:animClr clrSpc="rgb">
                                      <p:cBhvr>
                                        <p:cTn id="118" dur="2000" fill="hold"/>
                                        <p:tgtEl>
                                          <p:spTgt spid="42"/>
                                        </p:tgtEl>
                                        <p:attrNameLst>
                                          <p:attrName>fillcolor</p:attrName>
                                        </p:attrNameLst>
                                      </p:cBhvr>
                                      <p:to>
                                        <a:srgbClr val="E73403"/>
                                      </p:to>
                                    </p:animClr>
                                    <p:set>
                                      <p:cBhvr>
                                        <p:cTn id="119" dur="2000" fill="hold"/>
                                        <p:tgtEl>
                                          <p:spTgt spid="42"/>
                                        </p:tgtEl>
                                        <p:attrNameLst>
                                          <p:attrName>fill.type</p:attrName>
                                        </p:attrNameLst>
                                      </p:cBhvr>
                                      <p:to>
                                        <p:strVal val="solid"/>
                                      </p:to>
                                    </p:set>
                                    <p:set>
                                      <p:cBhvr>
                                        <p:cTn id="120" dur="2000" fill="hold"/>
                                        <p:tgtEl>
                                          <p:spTgt spid="42"/>
                                        </p:tgtEl>
                                        <p:attrNameLst>
                                          <p:attrName>fill.on</p:attrName>
                                        </p:attrNameLst>
                                      </p:cBhvr>
                                      <p:to>
                                        <p:strVal val="true"/>
                                      </p:to>
                                    </p:set>
                                  </p:childTnLst>
                                </p:cTn>
                              </p:par>
                              <p:par>
                                <p:cTn id="121" presetID="1" presetClass="emph" presetSubtype="2" fill="hold" nodeType="withEffect">
                                  <p:stCondLst>
                                    <p:cond delay="0"/>
                                  </p:stCondLst>
                                  <p:childTnLst>
                                    <p:animClr clrSpc="rgb">
                                      <p:cBhvr>
                                        <p:cTn id="122" dur="2000" fill="hold"/>
                                        <p:tgtEl>
                                          <p:spTgt spid="37"/>
                                        </p:tgtEl>
                                        <p:attrNameLst>
                                          <p:attrName>fillcolor</p:attrName>
                                        </p:attrNameLst>
                                      </p:cBhvr>
                                      <p:to>
                                        <a:srgbClr val="E73403"/>
                                      </p:to>
                                    </p:animClr>
                                    <p:set>
                                      <p:cBhvr>
                                        <p:cTn id="123" dur="2000" fill="hold"/>
                                        <p:tgtEl>
                                          <p:spTgt spid="37"/>
                                        </p:tgtEl>
                                        <p:attrNameLst>
                                          <p:attrName>fill.type</p:attrName>
                                        </p:attrNameLst>
                                      </p:cBhvr>
                                      <p:to>
                                        <p:strVal val="solid"/>
                                      </p:to>
                                    </p:set>
                                    <p:set>
                                      <p:cBhvr>
                                        <p:cTn id="124" dur="2000" fill="hold"/>
                                        <p:tgtEl>
                                          <p:spTgt spid="37"/>
                                        </p:tgtEl>
                                        <p:attrNameLst>
                                          <p:attrName>fill.on</p:attrName>
                                        </p:attrNameLst>
                                      </p:cBhvr>
                                      <p:to>
                                        <p:strVal val="true"/>
                                      </p:to>
                                    </p:set>
                                  </p:childTnLst>
                                </p:cTn>
                              </p:par>
                              <p:par>
                                <p:cTn id="125" presetID="1" presetClass="emph" presetSubtype="2" fill="hold" nodeType="withEffect">
                                  <p:stCondLst>
                                    <p:cond delay="0"/>
                                  </p:stCondLst>
                                  <p:childTnLst>
                                    <p:animClr clrSpc="rgb">
                                      <p:cBhvr>
                                        <p:cTn id="126" dur="2000" fill="hold"/>
                                        <p:tgtEl>
                                          <p:spTgt spid="36"/>
                                        </p:tgtEl>
                                        <p:attrNameLst>
                                          <p:attrName>fillcolor</p:attrName>
                                        </p:attrNameLst>
                                      </p:cBhvr>
                                      <p:to>
                                        <a:srgbClr val="E73403"/>
                                      </p:to>
                                    </p:animClr>
                                    <p:set>
                                      <p:cBhvr>
                                        <p:cTn id="127" dur="2000" fill="hold"/>
                                        <p:tgtEl>
                                          <p:spTgt spid="36"/>
                                        </p:tgtEl>
                                        <p:attrNameLst>
                                          <p:attrName>fill.type</p:attrName>
                                        </p:attrNameLst>
                                      </p:cBhvr>
                                      <p:to>
                                        <p:strVal val="solid"/>
                                      </p:to>
                                    </p:set>
                                    <p:set>
                                      <p:cBhvr>
                                        <p:cTn id="128" dur="2000" fill="hold"/>
                                        <p:tgtEl>
                                          <p:spTgt spid="36"/>
                                        </p:tgtEl>
                                        <p:attrNameLst>
                                          <p:attrName>fill.on</p:attrName>
                                        </p:attrNameLst>
                                      </p:cBhvr>
                                      <p:to>
                                        <p:strVal val="true"/>
                                      </p:to>
                                    </p:set>
                                  </p:childTnLst>
                                </p:cTn>
                              </p:par>
                              <p:par>
                                <p:cTn id="129" presetID="1" presetClass="emph" presetSubtype="2" fill="hold" nodeType="withEffect">
                                  <p:stCondLst>
                                    <p:cond delay="0"/>
                                  </p:stCondLst>
                                  <p:childTnLst>
                                    <p:animClr clrSpc="rgb">
                                      <p:cBhvr>
                                        <p:cTn id="130" dur="2000" fill="hold"/>
                                        <p:tgtEl>
                                          <p:spTgt spid="33"/>
                                        </p:tgtEl>
                                        <p:attrNameLst>
                                          <p:attrName>fillcolor</p:attrName>
                                        </p:attrNameLst>
                                      </p:cBhvr>
                                      <p:to>
                                        <a:srgbClr val="E73403"/>
                                      </p:to>
                                    </p:animClr>
                                    <p:set>
                                      <p:cBhvr>
                                        <p:cTn id="131" dur="2000" fill="hold"/>
                                        <p:tgtEl>
                                          <p:spTgt spid="33"/>
                                        </p:tgtEl>
                                        <p:attrNameLst>
                                          <p:attrName>fill.type</p:attrName>
                                        </p:attrNameLst>
                                      </p:cBhvr>
                                      <p:to>
                                        <p:strVal val="solid"/>
                                      </p:to>
                                    </p:set>
                                    <p:set>
                                      <p:cBhvr>
                                        <p:cTn id="132" dur="2000" fill="hold"/>
                                        <p:tgtEl>
                                          <p:spTgt spid="33"/>
                                        </p:tgtEl>
                                        <p:attrNameLst>
                                          <p:attrName>fill.on</p:attrName>
                                        </p:attrNameLst>
                                      </p:cBhvr>
                                      <p:to>
                                        <p:strVal val="true"/>
                                      </p:to>
                                    </p:set>
                                  </p:childTnLst>
                                </p:cTn>
                              </p:par>
                              <p:par>
                                <p:cTn id="133" presetID="1" presetClass="emph" presetSubtype="2" fill="hold" nodeType="withEffect">
                                  <p:stCondLst>
                                    <p:cond delay="0"/>
                                  </p:stCondLst>
                                  <p:childTnLst>
                                    <p:animClr clrSpc="rgb">
                                      <p:cBhvr>
                                        <p:cTn id="134" dur="2000" fill="hold"/>
                                        <p:tgtEl>
                                          <p:spTgt spid="32"/>
                                        </p:tgtEl>
                                        <p:attrNameLst>
                                          <p:attrName>fillcolor</p:attrName>
                                        </p:attrNameLst>
                                      </p:cBhvr>
                                      <p:to>
                                        <a:srgbClr val="E73403"/>
                                      </p:to>
                                    </p:animClr>
                                    <p:set>
                                      <p:cBhvr>
                                        <p:cTn id="135" dur="2000" fill="hold"/>
                                        <p:tgtEl>
                                          <p:spTgt spid="32"/>
                                        </p:tgtEl>
                                        <p:attrNameLst>
                                          <p:attrName>fill.type</p:attrName>
                                        </p:attrNameLst>
                                      </p:cBhvr>
                                      <p:to>
                                        <p:strVal val="solid"/>
                                      </p:to>
                                    </p:set>
                                    <p:set>
                                      <p:cBhvr>
                                        <p:cTn id="136" dur="2000" fill="hold"/>
                                        <p:tgtEl>
                                          <p:spTgt spid="32"/>
                                        </p:tgtEl>
                                        <p:attrNameLst>
                                          <p:attrName>fill.on</p:attrName>
                                        </p:attrNameLst>
                                      </p:cBhvr>
                                      <p:to>
                                        <p:strVal val="true"/>
                                      </p:to>
                                    </p:set>
                                  </p:childTnLst>
                                </p:cTn>
                              </p:par>
                              <p:par>
                                <p:cTn id="137" presetID="1" presetClass="emph" presetSubtype="2" fill="hold" nodeType="withEffect">
                                  <p:stCondLst>
                                    <p:cond delay="0"/>
                                  </p:stCondLst>
                                  <p:childTnLst>
                                    <p:animClr clrSpc="rgb">
                                      <p:cBhvr>
                                        <p:cTn id="138" dur="2000" fill="hold"/>
                                        <p:tgtEl>
                                          <p:spTgt spid="29"/>
                                        </p:tgtEl>
                                        <p:attrNameLst>
                                          <p:attrName>fillcolor</p:attrName>
                                        </p:attrNameLst>
                                      </p:cBhvr>
                                      <p:to>
                                        <a:srgbClr val="E73403"/>
                                      </p:to>
                                    </p:animClr>
                                    <p:set>
                                      <p:cBhvr>
                                        <p:cTn id="139" dur="2000" fill="hold"/>
                                        <p:tgtEl>
                                          <p:spTgt spid="29"/>
                                        </p:tgtEl>
                                        <p:attrNameLst>
                                          <p:attrName>fill.type</p:attrName>
                                        </p:attrNameLst>
                                      </p:cBhvr>
                                      <p:to>
                                        <p:strVal val="solid"/>
                                      </p:to>
                                    </p:set>
                                    <p:set>
                                      <p:cBhvr>
                                        <p:cTn id="140" dur="2000" fill="hold"/>
                                        <p:tgtEl>
                                          <p:spTgt spid="29"/>
                                        </p:tgtEl>
                                        <p:attrNameLst>
                                          <p:attrName>fill.on</p:attrName>
                                        </p:attrNameLst>
                                      </p:cBhvr>
                                      <p:to>
                                        <p:strVal val="true"/>
                                      </p:to>
                                    </p:set>
                                  </p:childTnLst>
                                </p:cTn>
                              </p:par>
                              <p:par>
                                <p:cTn id="141" presetID="1" presetClass="emph" presetSubtype="2" fill="hold" nodeType="withEffect">
                                  <p:stCondLst>
                                    <p:cond delay="0"/>
                                  </p:stCondLst>
                                  <p:childTnLst>
                                    <p:animClr clrSpc="rgb">
                                      <p:cBhvr>
                                        <p:cTn id="142" dur="2000" fill="hold"/>
                                        <p:tgtEl>
                                          <p:spTgt spid="28"/>
                                        </p:tgtEl>
                                        <p:attrNameLst>
                                          <p:attrName>fillcolor</p:attrName>
                                        </p:attrNameLst>
                                      </p:cBhvr>
                                      <p:to>
                                        <a:srgbClr val="E73403"/>
                                      </p:to>
                                    </p:animClr>
                                    <p:set>
                                      <p:cBhvr>
                                        <p:cTn id="143" dur="2000" fill="hold"/>
                                        <p:tgtEl>
                                          <p:spTgt spid="28"/>
                                        </p:tgtEl>
                                        <p:attrNameLst>
                                          <p:attrName>fill.type</p:attrName>
                                        </p:attrNameLst>
                                      </p:cBhvr>
                                      <p:to>
                                        <p:strVal val="solid"/>
                                      </p:to>
                                    </p:set>
                                    <p:set>
                                      <p:cBhvr>
                                        <p:cTn id="144" dur="2000" fill="hold"/>
                                        <p:tgtEl>
                                          <p:spTgt spid="28"/>
                                        </p:tgtEl>
                                        <p:attrNameLst>
                                          <p:attrName>fill.on</p:attrName>
                                        </p:attrNameLst>
                                      </p:cBhvr>
                                      <p:to>
                                        <p:strVal val="true"/>
                                      </p:to>
                                    </p:set>
                                  </p:childTnLst>
                                </p:cTn>
                              </p:par>
                              <p:par>
                                <p:cTn id="145" presetID="1" presetClass="emph" presetSubtype="2" fill="hold" nodeType="withEffect">
                                  <p:stCondLst>
                                    <p:cond delay="0"/>
                                  </p:stCondLst>
                                  <p:childTnLst>
                                    <p:animClr clrSpc="rgb">
                                      <p:cBhvr>
                                        <p:cTn id="146" dur="2000" fill="hold"/>
                                        <p:tgtEl>
                                          <p:spTgt spid="25"/>
                                        </p:tgtEl>
                                        <p:attrNameLst>
                                          <p:attrName>fillcolor</p:attrName>
                                        </p:attrNameLst>
                                      </p:cBhvr>
                                      <p:to>
                                        <a:srgbClr val="E73403"/>
                                      </p:to>
                                    </p:animClr>
                                    <p:set>
                                      <p:cBhvr>
                                        <p:cTn id="147" dur="2000" fill="hold"/>
                                        <p:tgtEl>
                                          <p:spTgt spid="25"/>
                                        </p:tgtEl>
                                        <p:attrNameLst>
                                          <p:attrName>fill.type</p:attrName>
                                        </p:attrNameLst>
                                      </p:cBhvr>
                                      <p:to>
                                        <p:strVal val="solid"/>
                                      </p:to>
                                    </p:set>
                                    <p:set>
                                      <p:cBhvr>
                                        <p:cTn id="148" dur="2000" fill="hold"/>
                                        <p:tgtEl>
                                          <p:spTgt spid="25"/>
                                        </p:tgtEl>
                                        <p:attrNameLst>
                                          <p:attrName>fill.on</p:attrName>
                                        </p:attrNameLst>
                                      </p:cBhvr>
                                      <p:to>
                                        <p:strVal val="true"/>
                                      </p:to>
                                    </p:set>
                                  </p:childTnLst>
                                </p:cTn>
                              </p:par>
                              <p:par>
                                <p:cTn id="149" presetID="1" presetClass="emph" presetSubtype="2" fill="hold" nodeType="withEffect">
                                  <p:stCondLst>
                                    <p:cond delay="0"/>
                                  </p:stCondLst>
                                  <p:childTnLst>
                                    <p:animClr clrSpc="rgb">
                                      <p:cBhvr>
                                        <p:cTn id="150" dur="2000" fill="hold"/>
                                        <p:tgtEl>
                                          <p:spTgt spid="24"/>
                                        </p:tgtEl>
                                        <p:attrNameLst>
                                          <p:attrName>fillcolor</p:attrName>
                                        </p:attrNameLst>
                                      </p:cBhvr>
                                      <p:to>
                                        <a:srgbClr val="E73403"/>
                                      </p:to>
                                    </p:animClr>
                                    <p:set>
                                      <p:cBhvr>
                                        <p:cTn id="151" dur="2000" fill="hold"/>
                                        <p:tgtEl>
                                          <p:spTgt spid="24"/>
                                        </p:tgtEl>
                                        <p:attrNameLst>
                                          <p:attrName>fill.type</p:attrName>
                                        </p:attrNameLst>
                                      </p:cBhvr>
                                      <p:to>
                                        <p:strVal val="solid"/>
                                      </p:to>
                                    </p:set>
                                    <p:set>
                                      <p:cBhvr>
                                        <p:cTn id="152" dur="2000" fill="hold"/>
                                        <p:tgtEl>
                                          <p:spTgt spid="2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43010" grpId="0"/>
      <p:bldP spid="5" grpId="0" animBg="1"/>
      <p:bldP spid="7" grpId="0" animBg="1"/>
      <p:bldP spid="8"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p:bldP spid="46" grpId="0" animBg="1"/>
      <p:bldP spid="47" grpId="0"/>
      <p:bldP spid="48" grpId="0" animBg="1"/>
      <p:bldP spid="49" grpId="0" animBg="1"/>
      <p:bldP spid="50" grpId="0" animBg="1"/>
      <p:bldP spid="51" grpId="0" animBg="1"/>
      <p:bldP spid="52" grpId="0"/>
      <p:bldP spid="53" grpId="0"/>
      <p:bldP spid="54" grpId="0" animBg="1"/>
      <p:bldP spid="55" grpId="0"/>
      <p:bldP spid="5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Line 2"/>
          <p:cNvSpPr>
            <a:spLocks noChangeShapeType="1"/>
          </p:cNvSpPr>
          <p:nvPr/>
        </p:nvSpPr>
        <p:spPr bwMode="auto">
          <a:xfrm>
            <a:off x="4357686" y="1643050"/>
            <a:ext cx="0" cy="3022600"/>
          </a:xfrm>
          <a:prstGeom prst="line">
            <a:avLst/>
          </a:prstGeom>
          <a:noFill/>
          <a:ln w="9525">
            <a:solidFill>
              <a:schemeClr val="tx1"/>
            </a:solidFill>
            <a:prstDash val="solid"/>
            <a:round/>
            <a:headEnd/>
            <a:tailEnd/>
          </a:ln>
          <a:effectLst/>
        </p:spPr>
        <p:txBody>
          <a:bodyPr/>
          <a:lstStyle/>
          <a:p>
            <a:endParaRPr lang="en-GB"/>
          </a:p>
        </p:txBody>
      </p:sp>
      <p:sp>
        <p:nvSpPr>
          <p:cNvPr id="58" name="Line 2"/>
          <p:cNvSpPr>
            <a:spLocks noChangeShapeType="1"/>
          </p:cNvSpPr>
          <p:nvPr/>
        </p:nvSpPr>
        <p:spPr bwMode="auto">
          <a:xfrm>
            <a:off x="3115247" y="1571612"/>
            <a:ext cx="0" cy="3022600"/>
          </a:xfrm>
          <a:prstGeom prst="line">
            <a:avLst/>
          </a:prstGeom>
          <a:noFill/>
          <a:ln w="9525">
            <a:solidFill>
              <a:schemeClr val="tx1"/>
            </a:solidFill>
            <a:prstDash val="solid"/>
            <a:round/>
            <a:headEnd/>
            <a:tailEnd/>
          </a:ln>
          <a:effectLst/>
        </p:spPr>
        <p:txBody>
          <a:bodyPr/>
          <a:lstStyle/>
          <a:p>
            <a:endParaRPr lang="en-GB"/>
          </a:p>
        </p:txBody>
      </p:sp>
      <p:sp>
        <p:nvSpPr>
          <p:cNvPr id="57" name="Line 2"/>
          <p:cNvSpPr>
            <a:spLocks noChangeShapeType="1"/>
          </p:cNvSpPr>
          <p:nvPr/>
        </p:nvSpPr>
        <p:spPr bwMode="auto">
          <a:xfrm>
            <a:off x="2714612" y="1571612"/>
            <a:ext cx="0" cy="3022600"/>
          </a:xfrm>
          <a:prstGeom prst="line">
            <a:avLst/>
          </a:prstGeom>
          <a:noFill/>
          <a:ln w="9525">
            <a:solidFill>
              <a:schemeClr val="tx1"/>
            </a:solidFill>
            <a:prstDash val="solid"/>
            <a:round/>
            <a:headEnd/>
            <a:tailEnd/>
          </a:ln>
          <a:effectLst/>
        </p:spPr>
        <p:txBody>
          <a:bodyPr/>
          <a:lstStyle/>
          <a:p>
            <a:endParaRPr lang="en-GB"/>
          </a:p>
        </p:txBody>
      </p:sp>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a:xfrm>
            <a:off x="571472" y="428604"/>
            <a:ext cx="7848600" cy="576282"/>
          </a:xfrm>
        </p:spPr>
        <p:txBody>
          <a:bodyPr/>
          <a:lstStyle/>
          <a:p>
            <a:r>
              <a:rPr lang="en-GB" dirty="0" smtClean="0">
                <a:latin typeface="Arial" pitchFamily="34" charset="0"/>
                <a:cs typeface="Arial" pitchFamily="34" charset="0"/>
              </a:rPr>
              <a:t>Relative poverty over time – a moving target</a:t>
            </a:r>
            <a:endParaRPr lang="en-GB" dirty="0">
              <a:latin typeface="Arial" pitchFamily="34" charset="0"/>
              <a:cs typeface="Arial" pitchFamily="34" charset="0"/>
            </a:endParaRPr>
          </a:p>
        </p:txBody>
      </p:sp>
      <p:sp>
        <p:nvSpPr>
          <p:cNvPr id="5" name="Line 2"/>
          <p:cNvSpPr>
            <a:spLocks noChangeShapeType="1"/>
          </p:cNvSpPr>
          <p:nvPr/>
        </p:nvSpPr>
        <p:spPr bwMode="auto">
          <a:xfrm>
            <a:off x="4357686" y="1643050"/>
            <a:ext cx="0" cy="3022600"/>
          </a:xfrm>
          <a:prstGeom prst="line">
            <a:avLst/>
          </a:prstGeom>
          <a:noFill/>
          <a:ln w="9525" cmpd="sng">
            <a:solidFill>
              <a:schemeClr val="tx1"/>
            </a:solidFill>
            <a:prstDash val="solid"/>
            <a:round/>
            <a:headEnd/>
            <a:tailEnd/>
          </a:ln>
          <a:effectLst/>
        </p:spPr>
        <p:txBody>
          <a:bodyPr/>
          <a:lstStyle/>
          <a:p>
            <a:endParaRPr lang="en-GB"/>
          </a:p>
        </p:txBody>
      </p:sp>
      <p:sp>
        <p:nvSpPr>
          <p:cNvPr id="7" name="Oval 4"/>
          <p:cNvSpPr>
            <a:spLocks noChangeArrowheads="1"/>
          </p:cNvSpPr>
          <p:nvPr/>
        </p:nvSpPr>
        <p:spPr bwMode="auto">
          <a:xfrm>
            <a:off x="4286248" y="4500570"/>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8" name="Rectangle 5"/>
          <p:cNvSpPr>
            <a:spLocks noChangeArrowheads="1"/>
          </p:cNvSpPr>
          <p:nvPr/>
        </p:nvSpPr>
        <p:spPr bwMode="auto">
          <a:xfrm>
            <a:off x="4283076" y="471488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0" name="Oval 6"/>
          <p:cNvSpPr>
            <a:spLocks noChangeArrowheads="1"/>
          </p:cNvSpPr>
          <p:nvPr/>
        </p:nvSpPr>
        <p:spPr bwMode="auto">
          <a:xfrm>
            <a:off x="3930643" y="4497399"/>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1" name="Rectangle 7"/>
          <p:cNvSpPr>
            <a:spLocks noChangeArrowheads="1"/>
          </p:cNvSpPr>
          <p:nvPr/>
        </p:nvSpPr>
        <p:spPr bwMode="auto">
          <a:xfrm>
            <a:off x="3927471" y="4710127"/>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2" name="Oval 8"/>
          <p:cNvSpPr>
            <a:spLocks noChangeArrowheads="1"/>
          </p:cNvSpPr>
          <p:nvPr/>
        </p:nvSpPr>
        <p:spPr bwMode="auto">
          <a:xfrm>
            <a:off x="4857752" y="4500570"/>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3" name="Rectangle 9"/>
          <p:cNvSpPr>
            <a:spLocks noChangeArrowheads="1"/>
          </p:cNvSpPr>
          <p:nvPr/>
        </p:nvSpPr>
        <p:spPr bwMode="auto">
          <a:xfrm>
            <a:off x="4854580" y="471488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4" name="Oval 10"/>
          <p:cNvSpPr>
            <a:spLocks noChangeArrowheads="1"/>
          </p:cNvSpPr>
          <p:nvPr/>
        </p:nvSpPr>
        <p:spPr bwMode="auto">
          <a:xfrm>
            <a:off x="5146676" y="4500570"/>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5" name="Rectangle 11"/>
          <p:cNvSpPr>
            <a:spLocks noChangeArrowheads="1"/>
          </p:cNvSpPr>
          <p:nvPr/>
        </p:nvSpPr>
        <p:spPr bwMode="auto">
          <a:xfrm>
            <a:off x="5143504" y="471488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6" name="Oval 12"/>
          <p:cNvSpPr>
            <a:spLocks noChangeArrowheads="1"/>
          </p:cNvSpPr>
          <p:nvPr/>
        </p:nvSpPr>
        <p:spPr bwMode="auto">
          <a:xfrm>
            <a:off x="3216263" y="4497399"/>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7" name="Rectangle 13"/>
          <p:cNvSpPr>
            <a:spLocks noChangeArrowheads="1"/>
          </p:cNvSpPr>
          <p:nvPr/>
        </p:nvSpPr>
        <p:spPr bwMode="auto">
          <a:xfrm>
            <a:off x="3213091" y="4711713"/>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8" name="Oval 14"/>
          <p:cNvSpPr>
            <a:spLocks noChangeArrowheads="1"/>
          </p:cNvSpPr>
          <p:nvPr/>
        </p:nvSpPr>
        <p:spPr bwMode="auto">
          <a:xfrm>
            <a:off x="5510210" y="4500570"/>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9" name="Rectangle 15"/>
          <p:cNvSpPr>
            <a:spLocks noChangeArrowheads="1"/>
          </p:cNvSpPr>
          <p:nvPr/>
        </p:nvSpPr>
        <p:spPr bwMode="auto">
          <a:xfrm>
            <a:off x="5507038" y="471488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0" name="Oval 16"/>
          <p:cNvSpPr>
            <a:spLocks noChangeArrowheads="1"/>
          </p:cNvSpPr>
          <p:nvPr/>
        </p:nvSpPr>
        <p:spPr bwMode="auto">
          <a:xfrm>
            <a:off x="5868985" y="4500570"/>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1" name="Rectangle 17"/>
          <p:cNvSpPr>
            <a:spLocks noChangeArrowheads="1"/>
          </p:cNvSpPr>
          <p:nvPr/>
        </p:nvSpPr>
        <p:spPr bwMode="auto">
          <a:xfrm>
            <a:off x="5865813" y="471488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2" name="Oval 18"/>
          <p:cNvSpPr>
            <a:spLocks noChangeArrowheads="1"/>
          </p:cNvSpPr>
          <p:nvPr/>
        </p:nvSpPr>
        <p:spPr bwMode="auto">
          <a:xfrm>
            <a:off x="2787635" y="4497399"/>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3" name="Rectangle 19"/>
          <p:cNvSpPr>
            <a:spLocks noChangeArrowheads="1"/>
          </p:cNvSpPr>
          <p:nvPr/>
        </p:nvSpPr>
        <p:spPr bwMode="auto">
          <a:xfrm>
            <a:off x="2784463" y="4711713"/>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4" name="Oval 20"/>
          <p:cNvSpPr>
            <a:spLocks noChangeArrowheads="1"/>
          </p:cNvSpPr>
          <p:nvPr/>
        </p:nvSpPr>
        <p:spPr bwMode="auto">
          <a:xfrm>
            <a:off x="2412998" y="4500570"/>
            <a:ext cx="217487" cy="215900"/>
          </a:xfrm>
          <a:prstGeom prst="ellipse">
            <a:avLst/>
          </a:prstGeom>
          <a:solidFill>
            <a:srgbClr val="FF0000"/>
          </a:solidFill>
          <a:ln w="9525">
            <a:solidFill>
              <a:schemeClr val="tx1"/>
            </a:solidFill>
            <a:round/>
            <a:headEnd/>
            <a:tailEnd/>
          </a:ln>
          <a:effectLst/>
        </p:spPr>
        <p:txBody>
          <a:bodyPr wrap="none" anchor="ctr"/>
          <a:lstStyle/>
          <a:p>
            <a:endParaRPr lang="en-GB"/>
          </a:p>
        </p:txBody>
      </p:sp>
      <p:sp>
        <p:nvSpPr>
          <p:cNvPr id="25" name="Rectangle 21"/>
          <p:cNvSpPr>
            <a:spLocks noChangeArrowheads="1"/>
          </p:cNvSpPr>
          <p:nvPr/>
        </p:nvSpPr>
        <p:spPr bwMode="auto">
          <a:xfrm>
            <a:off x="2409826" y="4714884"/>
            <a:ext cx="215900" cy="431800"/>
          </a:xfrm>
          <a:prstGeom prst="rect">
            <a:avLst/>
          </a:prstGeom>
          <a:solidFill>
            <a:srgbClr val="FF0000"/>
          </a:solidFill>
          <a:ln w="9525">
            <a:solidFill>
              <a:schemeClr val="tx1"/>
            </a:solidFill>
            <a:miter lim="800000"/>
            <a:headEnd/>
            <a:tailEnd/>
          </a:ln>
          <a:effectLst/>
        </p:spPr>
        <p:txBody>
          <a:bodyPr wrap="none" anchor="ctr"/>
          <a:lstStyle/>
          <a:p>
            <a:endParaRPr lang="en-GB"/>
          </a:p>
        </p:txBody>
      </p:sp>
      <p:sp>
        <p:nvSpPr>
          <p:cNvPr id="26" name="Oval 22"/>
          <p:cNvSpPr>
            <a:spLocks noChangeArrowheads="1"/>
          </p:cNvSpPr>
          <p:nvPr/>
        </p:nvSpPr>
        <p:spPr bwMode="auto">
          <a:xfrm>
            <a:off x="6229348" y="4500570"/>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7" name="Rectangle 23"/>
          <p:cNvSpPr>
            <a:spLocks noChangeArrowheads="1"/>
          </p:cNvSpPr>
          <p:nvPr/>
        </p:nvSpPr>
        <p:spPr bwMode="auto">
          <a:xfrm>
            <a:off x="6226176" y="471488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8" name="Oval 24"/>
          <p:cNvSpPr>
            <a:spLocks noChangeArrowheads="1"/>
          </p:cNvSpPr>
          <p:nvPr/>
        </p:nvSpPr>
        <p:spPr bwMode="auto">
          <a:xfrm>
            <a:off x="1981198" y="4500570"/>
            <a:ext cx="217487" cy="215900"/>
          </a:xfrm>
          <a:prstGeom prst="ellipse">
            <a:avLst/>
          </a:prstGeom>
          <a:solidFill>
            <a:srgbClr val="FF0000"/>
          </a:solidFill>
          <a:ln w="9525">
            <a:solidFill>
              <a:schemeClr val="tx1"/>
            </a:solidFill>
            <a:round/>
            <a:headEnd/>
            <a:tailEnd/>
          </a:ln>
          <a:effectLst/>
        </p:spPr>
        <p:txBody>
          <a:bodyPr wrap="none" anchor="ctr"/>
          <a:lstStyle/>
          <a:p>
            <a:endParaRPr lang="en-GB"/>
          </a:p>
        </p:txBody>
      </p:sp>
      <p:sp>
        <p:nvSpPr>
          <p:cNvPr id="29" name="Rectangle 25"/>
          <p:cNvSpPr>
            <a:spLocks noChangeArrowheads="1"/>
          </p:cNvSpPr>
          <p:nvPr/>
        </p:nvSpPr>
        <p:spPr bwMode="auto">
          <a:xfrm>
            <a:off x="1978026" y="4714884"/>
            <a:ext cx="215900" cy="431800"/>
          </a:xfrm>
          <a:prstGeom prst="rect">
            <a:avLst/>
          </a:prstGeom>
          <a:solidFill>
            <a:srgbClr val="FF0000"/>
          </a:solidFill>
          <a:ln w="9525">
            <a:solidFill>
              <a:schemeClr val="tx1"/>
            </a:solidFill>
            <a:miter lim="800000"/>
            <a:headEnd/>
            <a:tailEnd/>
          </a:ln>
          <a:effectLst/>
        </p:spPr>
        <p:txBody>
          <a:bodyPr wrap="none" anchor="ctr"/>
          <a:lstStyle/>
          <a:p>
            <a:endParaRPr lang="en-GB"/>
          </a:p>
        </p:txBody>
      </p:sp>
      <p:sp>
        <p:nvSpPr>
          <p:cNvPr id="30" name="Oval 26"/>
          <p:cNvSpPr>
            <a:spLocks noChangeArrowheads="1"/>
          </p:cNvSpPr>
          <p:nvPr/>
        </p:nvSpPr>
        <p:spPr bwMode="auto">
          <a:xfrm>
            <a:off x="6661148" y="4500570"/>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1" name="Rectangle 27"/>
          <p:cNvSpPr>
            <a:spLocks noChangeArrowheads="1"/>
          </p:cNvSpPr>
          <p:nvPr/>
        </p:nvSpPr>
        <p:spPr bwMode="auto">
          <a:xfrm>
            <a:off x="6657976" y="471488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2" name="Oval 28"/>
          <p:cNvSpPr>
            <a:spLocks noChangeArrowheads="1"/>
          </p:cNvSpPr>
          <p:nvPr/>
        </p:nvSpPr>
        <p:spPr bwMode="auto">
          <a:xfrm>
            <a:off x="1573189" y="4497399"/>
            <a:ext cx="217488" cy="215900"/>
          </a:xfrm>
          <a:prstGeom prst="ellipse">
            <a:avLst/>
          </a:prstGeom>
          <a:solidFill>
            <a:srgbClr val="FF0000"/>
          </a:solidFill>
          <a:ln w="9525">
            <a:solidFill>
              <a:schemeClr val="tx1"/>
            </a:solidFill>
            <a:round/>
            <a:headEnd/>
            <a:tailEnd/>
          </a:ln>
          <a:effectLst/>
        </p:spPr>
        <p:txBody>
          <a:bodyPr wrap="none" anchor="ctr"/>
          <a:lstStyle/>
          <a:p>
            <a:endParaRPr lang="en-GB"/>
          </a:p>
        </p:txBody>
      </p:sp>
      <p:sp>
        <p:nvSpPr>
          <p:cNvPr id="33" name="Rectangle 29"/>
          <p:cNvSpPr>
            <a:spLocks noChangeArrowheads="1"/>
          </p:cNvSpPr>
          <p:nvPr/>
        </p:nvSpPr>
        <p:spPr bwMode="auto">
          <a:xfrm>
            <a:off x="1570017" y="4711713"/>
            <a:ext cx="215900" cy="431800"/>
          </a:xfrm>
          <a:prstGeom prst="rect">
            <a:avLst/>
          </a:prstGeom>
          <a:solidFill>
            <a:srgbClr val="FF0000"/>
          </a:solidFill>
          <a:ln w="9525">
            <a:solidFill>
              <a:schemeClr val="tx1"/>
            </a:solidFill>
            <a:miter lim="800000"/>
            <a:headEnd/>
            <a:tailEnd/>
          </a:ln>
          <a:effectLst/>
        </p:spPr>
        <p:txBody>
          <a:bodyPr wrap="none" anchor="ctr"/>
          <a:lstStyle/>
          <a:p>
            <a:endParaRPr lang="en-GB"/>
          </a:p>
        </p:txBody>
      </p:sp>
      <p:sp>
        <p:nvSpPr>
          <p:cNvPr id="34" name="Oval 30"/>
          <p:cNvSpPr>
            <a:spLocks noChangeArrowheads="1"/>
          </p:cNvSpPr>
          <p:nvPr/>
        </p:nvSpPr>
        <p:spPr bwMode="auto">
          <a:xfrm>
            <a:off x="7073915" y="4497399"/>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5" name="Rectangle 31"/>
          <p:cNvSpPr>
            <a:spLocks noChangeArrowheads="1"/>
          </p:cNvSpPr>
          <p:nvPr/>
        </p:nvSpPr>
        <p:spPr bwMode="auto">
          <a:xfrm>
            <a:off x="7070743" y="4711713"/>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6" name="Oval 32"/>
          <p:cNvSpPr>
            <a:spLocks noChangeArrowheads="1"/>
          </p:cNvSpPr>
          <p:nvPr/>
        </p:nvSpPr>
        <p:spPr bwMode="auto">
          <a:xfrm>
            <a:off x="1144561" y="4497399"/>
            <a:ext cx="217487" cy="215900"/>
          </a:xfrm>
          <a:prstGeom prst="ellipse">
            <a:avLst/>
          </a:prstGeom>
          <a:solidFill>
            <a:srgbClr val="FF0000"/>
          </a:solidFill>
          <a:ln w="9525">
            <a:solidFill>
              <a:schemeClr val="tx1"/>
            </a:solidFill>
            <a:round/>
            <a:headEnd/>
            <a:tailEnd/>
          </a:ln>
          <a:effectLst/>
        </p:spPr>
        <p:txBody>
          <a:bodyPr wrap="none" anchor="ctr"/>
          <a:lstStyle/>
          <a:p>
            <a:endParaRPr lang="en-GB"/>
          </a:p>
        </p:txBody>
      </p:sp>
      <p:sp>
        <p:nvSpPr>
          <p:cNvPr id="37" name="Rectangle 33"/>
          <p:cNvSpPr>
            <a:spLocks noChangeArrowheads="1"/>
          </p:cNvSpPr>
          <p:nvPr/>
        </p:nvSpPr>
        <p:spPr bwMode="auto">
          <a:xfrm>
            <a:off x="1141389" y="4711713"/>
            <a:ext cx="215900" cy="431800"/>
          </a:xfrm>
          <a:prstGeom prst="rect">
            <a:avLst/>
          </a:prstGeom>
          <a:solidFill>
            <a:srgbClr val="FF0000"/>
          </a:solidFill>
          <a:ln w="9525">
            <a:solidFill>
              <a:schemeClr val="tx1"/>
            </a:solidFill>
            <a:miter lim="800000"/>
            <a:headEnd/>
            <a:tailEnd/>
          </a:ln>
          <a:effectLst/>
        </p:spPr>
        <p:txBody>
          <a:bodyPr wrap="none" anchor="ctr"/>
          <a:lstStyle/>
          <a:p>
            <a:endParaRPr lang="en-GB"/>
          </a:p>
        </p:txBody>
      </p:sp>
      <p:sp>
        <p:nvSpPr>
          <p:cNvPr id="38" name="Oval 34"/>
          <p:cNvSpPr>
            <a:spLocks noChangeArrowheads="1"/>
          </p:cNvSpPr>
          <p:nvPr/>
        </p:nvSpPr>
        <p:spPr bwMode="auto">
          <a:xfrm>
            <a:off x="3573453" y="4497399"/>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9" name="Rectangle 35"/>
          <p:cNvSpPr>
            <a:spLocks noChangeArrowheads="1"/>
          </p:cNvSpPr>
          <p:nvPr/>
        </p:nvSpPr>
        <p:spPr bwMode="auto">
          <a:xfrm>
            <a:off x="3570281" y="4711713"/>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40" name="Oval 36"/>
          <p:cNvSpPr>
            <a:spLocks noChangeArrowheads="1"/>
          </p:cNvSpPr>
          <p:nvPr/>
        </p:nvSpPr>
        <p:spPr bwMode="auto">
          <a:xfrm>
            <a:off x="8029573" y="4500570"/>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41" name="Rectangle 37"/>
          <p:cNvSpPr>
            <a:spLocks noChangeArrowheads="1"/>
          </p:cNvSpPr>
          <p:nvPr/>
        </p:nvSpPr>
        <p:spPr bwMode="auto">
          <a:xfrm>
            <a:off x="8026401" y="471488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42" name="Oval 38"/>
          <p:cNvSpPr>
            <a:spLocks noChangeArrowheads="1"/>
          </p:cNvSpPr>
          <p:nvPr/>
        </p:nvSpPr>
        <p:spPr bwMode="auto">
          <a:xfrm>
            <a:off x="685798" y="4500570"/>
            <a:ext cx="217487" cy="215900"/>
          </a:xfrm>
          <a:prstGeom prst="ellipse">
            <a:avLst/>
          </a:prstGeom>
          <a:solidFill>
            <a:srgbClr val="FF0000"/>
          </a:solidFill>
          <a:ln w="9525">
            <a:solidFill>
              <a:schemeClr val="tx1"/>
            </a:solidFill>
            <a:round/>
            <a:headEnd/>
            <a:tailEnd/>
          </a:ln>
          <a:effectLst/>
        </p:spPr>
        <p:txBody>
          <a:bodyPr wrap="none" anchor="ctr"/>
          <a:lstStyle/>
          <a:p>
            <a:endParaRPr lang="en-GB"/>
          </a:p>
        </p:txBody>
      </p:sp>
      <p:sp>
        <p:nvSpPr>
          <p:cNvPr id="43" name="Rectangle 39"/>
          <p:cNvSpPr>
            <a:spLocks noChangeArrowheads="1"/>
          </p:cNvSpPr>
          <p:nvPr/>
        </p:nvSpPr>
        <p:spPr bwMode="auto">
          <a:xfrm>
            <a:off x="682626" y="4714884"/>
            <a:ext cx="215900" cy="431800"/>
          </a:xfrm>
          <a:prstGeom prst="rect">
            <a:avLst/>
          </a:prstGeom>
          <a:solidFill>
            <a:srgbClr val="FF0000"/>
          </a:solidFill>
          <a:ln w="9525">
            <a:solidFill>
              <a:schemeClr val="tx1"/>
            </a:solidFill>
            <a:miter lim="800000"/>
            <a:headEnd/>
            <a:tailEnd/>
          </a:ln>
          <a:effectLst/>
        </p:spPr>
        <p:txBody>
          <a:bodyPr wrap="none" anchor="ctr"/>
          <a:lstStyle/>
          <a:p>
            <a:endParaRPr lang="en-GB"/>
          </a:p>
        </p:txBody>
      </p:sp>
      <p:sp>
        <p:nvSpPr>
          <p:cNvPr id="44" name="AutoShape 41"/>
          <p:cNvSpPr>
            <a:spLocks noChangeArrowheads="1"/>
          </p:cNvSpPr>
          <p:nvPr/>
        </p:nvSpPr>
        <p:spPr bwMode="auto">
          <a:xfrm>
            <a:off x="4214810" y="1214422"/>
            <a:ext cx="2519362" cy="719138"/>
          </a:xfrm>
          <a:prstGeom prst="wedgeRectCallout">
            <a:avLst>
              <a:gd name="adj1" fmla="val -35671"/>
              <a:gd name="adj2" fmla="val 151938"/>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a:ln w="9525">
            <a:solidFill>
              <a:schemeClr val="tx1"/>
            </a:solidFill>
            <a:miter lim="800000"/>
            <a:headEnd/>
            <a:tailEnd/>
          </a:ln>
          <a:effectLst/>
          <a:scene3d>
            <a:camera prst="orthographicFront"/>
            <a:lightRig rig="threePt" dir="t"/>
          </a:scene3d>
          <a:sp3d contourW="6350">
            <a:bevelT/>
          </a:sp3d>
        </p:spPr>
        <p:txBody>
          <a:bodyPr/>
          <a:lstStyle/>
          <a:p>
            <a:pPr algn="ctr"/>
            <a:endParaRPr lang="en-GB" sz="1800" dirty="0" smtClean="0">
              <a:latin typeface="Arial" pitchFamily="34" charset="0"/>
              <a:cs typeface="Arial" pitchFamily="34" charset="0"/>
            </a:endParaRPr>
          </a:p>
          <a:p>
            <a:pPr algn="ctr"/>
            <a:r>
              <a:rPr lang="en-GB" sz="1800" dirty="0" smtClean="0">
                <a:latin typeface="Arial" pitchFamily="34" charset="0"/>
                <a:cs typeface="Arial" pitchFamily="34" charset="0"/>
              </a:rPr>
              <a:t>If median income grows...</a:t>
            </a:r>
            <a:endParaRPr lang="en-GB" sz="1800" dirty="0">
              <a:latin typeface="Arial" pitchFamily="34" charset="0"/>
              <a:cs typeface="Arial" pitchFamily="34" charset="0"/>
            </a:endParaRPr>
          </a:p>
        </p:txBody>
      </p:sp>
      <p:sp>
        <p:nvSpPr>
          <p:cNvPr id="45" name="Text Box 42"/>
          <p:cNvSpPr txBox="1">
            <a:spLocks noChangeArrowheads="1"/>
          </p:cNvSpPr>
          <p:nvPr/>
        </p:nvSpPr>
        <p:spPr bwMode="auto">
          <a:xfrm>
            <a:off x="6284925" y="5281631"/>
            <a:ext cx="1079500" cy="366713"/>
          </a:xfrm>
          <a:prstGeom prst="rect">
            <a:avLst/>
          </a:prstGeom>
          <a:noFill/>
          <a:ln w="9525">
            <a:noFill/>
            <a:miter lim="800000"/>
            <a:headEnd/>
            <a:tailEnd/>
          </a:ln>
          <a:effectLst/>
        </p:spPr>
        <p:txBody>
          <a:bodyPr>
            <a:spAutoFit/>
          </a:bodyPr>
          <a:lstStyle/>
          <a:p>
            <a:pPr>
              <a:spcBef>
                <a:spcPct val="50000"/>
              </a:spcBef>
            </a:pPr>
            <a:r>
              <a:rPr lang="en-GB" sz="1800" dirty="0"/>
              <a:t>Highest</a:t>
            </a:r>
          </a:p>
        </p:txBody>
      </p:sp>
      <p:sp>
        <p:nvSpPr>
          <p:cNvPr id="47" name="Text Box 44"/>
          <p:cNvSpPr txBox="1">
            <a:spLocks noChangeArrowheads="1"/>
          </p:cNvSpPr>
          <p:nvPr/>
        </p:nvSpPr>
        <p:spPr bwMode="auto">
          <a:xfrm>
            <a:off x="1906588" y="5291147"/>
            <a:ext cx="1079500" cy="366712"/>
          </a:xfrm>
          <a:prstGeom prst="rect">
            <a:avLst/>
          </a:prstGeom>
          <a:noFill/>
          <a:ln w="9525">
            <a:noFill/>
            <a:miter lim="800000"/>
            <a:headEnd/>
            <a:tailEnd/>
          </a:ln>
          <a:effectLst/>
        </p:spPr>
        <p:txBody>
          <a:bodyPr>
            <a:spAutoFit/>
          </a:bodyPr>
          <a:lstStyle/>
          <a:p>
            <a:pPr>
              <a:spcBef>
                <a:spcPct val="50000"/>
              </a:spcBef>
            </a:pPr>
            <a:r>
              <a:rPr lang="en-GB" sz="1800"/>
              <a:t>Lowest</a:t>
            </a:r>
          </a:p>
        </p:txBody>
      </p:sp>
      <p:sp>
        <p:nvSpPr>
          <p:cNvPr id="48" name="Line 45"/>
          <p:cNvSpPr>
            <a:spLocks noChangeShapeType="1"/>
          </p:cNvSpPr>
          <p:nvPr/>
        </p:nvSpPr>
        <p:spPr bwMode="auto">
          <a:xfrm flipH="1">
            <a:off x="825501" y="5507047"/>
            <a:ext cx="1008062" cy="0"/>
          </a:xfrm>
          <a:prstGeom prst="line">
            <a:avLst/>
          </a:prstGeom>
          <a:noFill/>
          <a:ln w="9525">
            <a:solidFill>
              <a:schemeClr val="tx1"/>
            </a:solidFill>
            <a:round/>
            <a:headEnd/>
            <a:tailEnd type="triangle" w="med" len="med"/>
          </a:ln>
          <a:effectLst/>
        </p:spPr>
        <p:txBody>
          <a:bodyPr/>
          <a:lstStyle/>
          <a:p>
            <a:endParaRPr lang="en-GB"/>
          </a:p>
        </p:txBody>
      </p:sp>
      <p:sp>
        <p:nvSpPr>
          <p:cNvPr id="49" name="Oval 46"/>
          <p:cNvSpPr>
            <a:spLocks noChangeArrowheads="1"/>
          </p:cNvSpPr>
          <p:nvPr/>
        </p:nvSpPr>
        <p:spPr bwMode="auto">
          <a:xfrm>
            <a:off x="7573981" y="4495813"/>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50" name="Rectangle 47"/>
          <p:cNvSpPr>
            <a:spLocks noChangeArrowheads="1"/>
          </p:cNvSpPr>
          <p:nvPr/>
        </p:nvSpPr>
        <p:spPr bwMode="auto">
          <a:xfrm>
            <a:off x="7570809" y="4710127"/>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51" name="AutoShape 48"/>
          <p:cNvSpPr>
            <a:spLocks noChangeArrowheads="1"/>
          </p:cNvSpPr>
          <p:nvPr/>
        </p:nvSpPr>
        <p:spPr bwMode="auto">
          <a:xfrm>
            <a:off x="500034" y="1214422"/>
            <a:ext cx="2519362" cy="719138"/>
          </a:xfrm>
          <a:prstGeom prst="wedgeRectCallout">
            <a:avLst>
              <a:gd name="adj1" fmla="val 46787"/>
              <a:gd name="adj2" fmla="val 148236"/>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a:ln w="9525">
            <a:solidFill>
              <a:schemeClr val="tx1"/>
            </a:solidFill>
            <a:miter lim="800000"/>
            <a:headEnd/>
            <a:tailEnd/>
          </a:ln>
          <a:effectLst/>
          <a:scene3d>
            <a:camera prst="orthographicFront"/>
            <a:lightRig rig="threePt" dir="t"/>
          </a:scene3d>
          <a:sp3d contourW="6350">
            <a:bevelT/>
          </a:sp3d>
        </p:spPr>
        <p:txBody>
          <a:bodyPr/>
          <a:lstStyle/>
          <a:p>
            <a:pPr algn="ctr"/>
            <a:r>
              <a:rPr lang="en-GB" sz="1800" dirty="0" smtClean="0">
                <a:latin typeface="Arial" pitchFamily="34" charset="0"/>
                <a:cs typeface="Arial" pitchFamily="34" charset="0"/>
              </a:rPr>
              <a:t>...then “60% of median income” – the relative poverty line – grows too...</a:t>
            </a:r>
            <a:endParaRPr lang="en-GB" sz="1800" dirty="0">
              <a:latin typeface="Arial" pitchFamily="34" charset="0"/>
              <a:cs typeface="Arial" pitchFamily="34" charset="0"/>
            </a:endParaRPr>
          </a:p>
        </p:txBody>
      </p:sp>
      <p:sp>
        <p:nvSpPr>
          <p:cNvPr id="52" name="Text Box 50"/>
          <p:cNvSpPr txBox="1">
            <a:spLocks noChangeArrowheads="1"/>
          </p:cNvSpPr>
          <p:nvPr/>
        </p:nvSpPr>
        <p:spPr bwMode="auto">
          <a:xfrm>
            <a:off x="3927471" y="5353069"/>
            <a:ext cx="1368425" cy="427037"/>
          </a:xfrm>
          <a:prstGeom prst="rect">
            <a:avLst/>
          </a:prstGeom>
          <a:noFill/>
          <a:ln w="9525">
            <a:noFill/>
            <a:miter lim="800000"/>
            <a:headEnd/>
            <a:tailEnd/>
          </a:ln>
          <a:effectLst/>
        </p:spPr>
        <p:txBody>
          <a:bodyPr>
            <a:spAutoFit/>
          </a:bodyPr>
          <a:lstStyle/>
          <a:p>
            <a:pPr>
              <a:spcBef>
                <a:spcPct val="50000"/>
              </a:spcBef>
            </a:pPr>
            <a:r>
              <a:rPr lang="en-GB" sz="2200" b="1" dirty="0"/>
              <a:t>Income</a:t>
            </a:r>
          </a:p>
        </p:txBody>
      </p:sp>
      <p:sp>
        <p:nvSpPr>
          <p:cNvPr id="54" name="Line 52"/>
          <p:cNvSpPr>
            <a:spLocks noChangeShapeType="1"/>
          </p:cNvSpPr>
          <p:nvPr/>
        </p:nvSpPr>
        <p:spPr bwMode="auto">
          <a:xfrm>
            <a:off x="7285056" y="5495945"/>
            <a:ext cx="1008000" cy="0"/>
          </a:xfrm>
          <a:prstGeom prst="line">
            <a:avLst/>
          </a:prstGeom>
          <a:noFill/>
          <a:ln w="15875">
            <a:solidFill>
              <a:schemeClr val="tx1"/>
            </a:solidFill>
            <a:round/>
            <a:headEnd/>
            <a:tailEnd type="triangle" w="med" len="med"/>
          </a:ln>
          <a:effectLst/>
        </p:spPr>
        <p:txBody>
          <a:bodyPr/>
          <a:lstStyle/>
          <a:p>
            <a:endParaRPr lang="en-GB"/>
          </a:p>
        </p:txBody>
      </p:sp>
      <p:sp>
        <p:nvSpPr>
          <p:cNvPr id="55" name="Text Box 53"/>
          <p:cNvSpPr txBox="1">
            <a:spLocks noChangeArrowheads="1"/>
          </p:cNvSpPr>
          <p:nvPr/>
        </p:nvSpPr>
        <p:spPr bwMode="auto">
          <a:xfrm>
            <a:off x="1906588" y="5292734"/>
            <a:ext cx="1079500" cy="366713"/>
          </a:xfrm>
          <a:prstGeom prst="rect">
            <a:avLst/>
          </a:prstGeom>
          <a:noFill/>
          <a:ln w="9525">
            <a:noFill/>
            <a:miter lim="800000"/>
            <a:headEnd/>
            <a:tailEnd/>
          </a:ln>
          <a:effectLst/>
        </p:spPr>
        <p:txBody>
          <a:bodyPr>
            <a:spAutoFit/>
          </a:bodyPr>
          <a:lstStyle/>
          <a:p>
            <a:pPr>
              <a:spcBef>
                <a:spcPct val="50000"/>
              </a:spcBef>
            </a:pPr>
            <a:r>
              <a:rPr lang="en-GB" sz="1800"/>
              <a:t>Lowest</a:t>
            </a:r>
          </a:p>
        </p:txBody>
      </p:sp>
      <p:sp>
        <p:nvSpPr>
          <p:cNvPr id="56" name="Line 54"/>
          <p:cNvSpPr>
            <a:spLocks noChangeShapeType="1"/>
          </p:cNvSpPr>
          <p:nvPr/>
        </p:nvSpPr>
        <p:spPr bwMode="auto">
          <a:xfrm flipH="1">
            <a:off x="825501" y="5508634"/>
            <a:ext cx="1008062" cy="0"/>
          </a:xfrm>
          <a:prstGeom prst="line">
            <a:avLst/>
          </a:prstGeom>
          <a:noFill/>
          <a:ln w="9525">
            <a:solidFill>
              <a:schemeClr val="tx1"/>
            </a:solidFill>
            <a:round/>
            <a:headEnd/>
            <a:tailEnd type="triangle" w="med" len="med"/>
          </a:ln>
          <a:effectLst/>
        </p:spPr>
        <p:txBody>
          <a:bodyPr/>
          <a:lstStyle/>
          <a:p>
            <a:endParaRPr lang="en-GB"/>
          </a:p>
        </p:txBody>
      </p:sp>
      <p:sp>
        <p:nvSpPr>
          <p:cNvPr id="59" name="Right Arrow 58"/>
          <p:cNvSpPr/>
          <p:nvPr/>
        </p:nvSpPr>
        <p:spPr bwMode="auto">
          <a:xfrm>
            <a:off x="2786050" y="2714620"/>
            <a:ext cx="285752" cy="285752"/>
          </a:xfrm>
          <a:prstGeom prst="rightArrow">
            <a:avLst/>
          </a:prstGeom>
          <a:solidFill>
            <a:srgbClr val="0070C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25000" smtClean="0">
              <a:ln>
                <a:noFill/>
              </a:ln>
              <a:solidFill>
                <a:schemeClr val="tx1"/>
              </a:solidFill>
              <a:effectLst/>
              <a:latin typeface="Arial" charset="0"/>
            </a:endParaRPr>
          </a:p>
        </p:txBody>
      </p:sp>
      <p:sp>
        <p:nvSpPr>
          <p:cNvPr id="61" name="AutoShape 48"/>
          <p:cNvSpPr>
            <a:spLocks noChangeArrowheads="1"/>
          </p:cNvSpPr>
          <p:nvPr/>
        </p:nvSpPr>
        <p:spPr bwMode="auto">
          <a:xfrm>
            <a:off x="285720" y="3357562"/>
            <a:ext cx="2519362" cy="719138"/>
          </a:xfrm>
          <a:prstGeom prst="wedgeRectCallout">
            <a:avLst>
              <a:gd name="adj1" fmla="val 53138"/>
              <a:gd name="adj2" fmla="val 100289"/>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a:ln w="9525">
            <a:solidFill>
              <a:schemeClr val="tx1"/>
            </a:solidFill>
            <a:miter lim="800000"/>
            <a:headEnd/>
            <a:tailEnd/>
          </a:ln>
          <a:effectLst/>
          <a:scene3d>
            <a:camera prst="orthographicFront"/>
            <a:lightRig rig="threePt" dir="t"/>
          </a:scene3d>
          <a:sp3d contourW="6350">
            <a:bevelT/>
          </a:sp3d>
        </p:spPr>
        <p:txBody>
          <a:bodyPr/>
          <a:lstStyle/>
          <a:p>
            <a:pPr algn="ctr"/>
            <a:r>
              <a:rPr lang="en-GB" sz="1800" dirty="0" smtClean="0">
                <a:latin typeface="Arial" pitchFamily="34" charset="0"/>
                <a:cs typeface="Arial" pitchFamily="34" charset="0"/>
              </a:rPr>
              <a:t>...even with no change to incomes of low-income people, relative poverty goes up</a:t>
            </a:r>
            <a:endParaRPr lang="en-GB" sz="1800" dirty="0">
              <a:latin typeface="Arial" pitchFamily="34" charset="0"/>
              <a:cs typeface="Arial" pitchFamily="34" charset="0"/>
            </a:endParaRPr>
          </a:p>
        </p:txBody>
      </p:sp>
      <p:sp>
        <p:nvSpPr>
          <p:cNvPr id="62" name="Right Arrow 61"/>
          <p:cNvSpPr/>
          <p:nvPr/>
        </p:nvSpPr>
        <p:spPr bwMode="auto">
          <a:xfrm>
            <a:off x="4401131" y="2714620"/>
            <a:ext cx="285752" cy="285752"/>
          </a:xfrm>
          <a:prstGeom prst="rightArrow">
            <a:avLst/>
          </a:prstGeom>
          <a:solidFill>
            <a:srgbClr val="0070C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25000" smtClean="0">
              <a:ln>
                <a:noFill/>
              </a:ln>
              <a:solidFill>
                <a:schemeClr val="tx1"/>
              </a:solidFill>
              <a:effectLst/>
              <a:latin typeface="Arial"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4"/>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7"/>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8"/>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9"/>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40"/>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41"/>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47"/>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48"/>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49"/>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52"/>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55"/>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56"/>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43010"/>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44"/>
                                        </p:tgtEl>
                                        <p:attrNameLst>
                                          <p:attrName>style.visibility</p:attrName>
                                        </p:attrNameLst>
                                      </p:cBhvr>
                                      <p:to>
                                        <p:strVal val="visible"/>
                                      </p:to>
                                    </p:set>
                                  </p:childTnLst>
                                </p:cTn>
                              </p:par>
                              <p:par>
                                <p:cTn id="101" presetID="1" presetClass="entr" presetSubtype="0" fill="hold" grpId="0" nodeType="withEffect">
                                  <p:stCondLst>
                                    <p:cond delay="0"/>
                                  </p:stCondLst>
                                  <p:childTnLst>
                                    <p:set>
                                      <p:cBhvr>
                                        <p:cTn id="102" dur="1" fill="hold">
                                          <p:stCondLst>
                                            <p:cond delay="0"/>
                                          </p:stCondLst>
                                        </p:cTn>
                                        <p:tgtEl>
                                          <p:spTgt spid="5"/>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60"/>
                                        </p:tgtEl>
                                        <p:attrNameLst>
                                          <p:attrName>style.visibility</p:attrName>
                                        </p:attrNameLst>
                                      </p:cBhvr>
                                      <p:to>
                                        <p:strVal val="visible"/>
                                      </p:to>
                                    </p:set>
                                  </p:childTnLst>
                                </p:cTn>
                              </p:par>
                              <p:par>
                                <p:cTn id="105" presetID="0" presetClass="path" presetSubtype="0" accel="50000" decel="50000" fill="hold" grpId="1" nodeType="withEffect">
                                  <p:stCondLst>
                                    <p:cond delay="0"/>
                                  </p:stCondLst>
                                  <p:childTnLst>
                                    <p:animMotion origin="layout" path="M 0 0 L 0.03941 0 " pathEditMode="relative" ptsTypes="AA">
                                      <p:cBhvr>
                                        <p:cTn id="106" dur="2000" fill="hold"/>
                                        <p:tgtEl>
                                          <p:spTgt spid="11"/>
                                        </p:tgtEl>
                                        <p:attrNameLst>
                                          <p:attrName>ppt_x</p:attrName>
                                          <p:attrName>ppt_y</p:attrName>
                                        </p:attrNameLst>
                                      </p:cBhvr>
                                    </p:animMotion>
                                  </p:childTnLst>
                                </p:cTn>
                              </p:par>
                              <p:par>
                                <p:cTn id="107" presetID="0" presetClass="path" presetSubtype="0" accel="50000" decel="50000" fill="hold" grpId="1" nodeType="withEffect">
                                  <p:stCondLst>
                                    <p:cond delay="0"/>
                                  </p:stCondLst>
                                  <p:childTnLst>
                                    <p:animMotion origin="layout" path="M 0 0 L 0.03941 0 " pathEditMode="relative" ptsTypes="AA">
                                      <p:cBhvr>
                                        <p:cTn id="108" dur="2000" fill="hold"/>
                                        <p:tgtEl>
                                          <p:spTgt spid="10"/>
                                        </p:tgtEl>
                                        <p:attrNameLst>
                                          <p:attrName>ppt_x</p:attrName>
                                          <p:attrName>ppt_y</p:attrName>
                                        </p:attrNameLst>
                                      </p:cBhvr>
                                    </p:animMotion>
                                  </p:childTnLst>
                                </p:cTn>
                              </p:par>
                              <p:par>
                                <p:cTn id="109" presetID="0" presetClass="path" presetSubtype="0" accel="50000" decel="50000" fill="hold" grpId="1" nodeType="withEffect">
                                  <p:stCondLst>
                                    <p:cond delay="0"/>
                                  </p:stCondLst>
                                  <p:childTnLst>
                                    <p:animMotion origin="layout" path="M 0 0 L 0.03941 0 " pathEditMode="relative" ptsTypes="AA">
                                      <p:cBhvr>
                                        <p:cTn id="110" dur="2000" fill="hold"/>
                                        <p:tgtEl>
                                          <p:spTgt spid="7"/>
                                        </p:tgtEl>
                                        <p:attrNameLst>
                                          <p:attrName>ppt_x</p:attrName>
                                          <p:attrName>ppt_y</p:attrName>
                                        </p:attrNameLst>
                                      </p:cBhvr>
                                    </p:animMotion>
                                  </p:childTnLst>
                                </p:cTn>
                              </p:par>
                              <p:par>
                                <p:cTn id="111" presetID="0" presetClass="path" presetSubtype="0" accel="50000" decel="50000" fill="hold" grpId="1" nodeType="withEffect">
                                  <p:stCondLst>
                                    <p:cond delay="0"/>
                                  </p:stCondLst>
                                  <p:childTnLst>
                                    <p:animMotion origin="layout" path="M 0 0 L 0.03941 0 " pathEditMode="relative" ptsTypes="AA">
                                      <p:cBhvr>
                                        <p:cTn id="112" dur="2000" fill="hold"/>
                                        <p:tgtEl>
                                          <p:spTgt spid="8"/>
                                        </p:tgtEl>
                                        <p:attrNameLst>
                                          <p:attrName>ppt_x</p:attrName>
                                          <p:attrName>ppt_y</p:attrName>
                                        </p:attrNameLst>
                                      </p:cBhvr>
                                    </p:animMotion>
                                  </p:childTnLst>
                                </p:cTn>
                              </p:par>
                              <p:par>
                                <p:cTn id="113" presetID="0" presetClass="path" presetSubtype="0" accel="50000" decel="50000" fill="hold" grpId="1" nodeType="withEffect">
                                  <p:stCondLst>
                                    <p:cond delay="0"/>
                                  </p:stCondLst>
                                  <p:childTnLst>
                                    <p:animMotion origin="layout" path="M -1.38889E-6 -3.7037E-7 L 0.03941 0.00023 " pathEditMode="relative" rAng="0" ptsTypes="AA">
                                      <p:cBhvr>
                                        <p:cTn id="114" dur="2000" fill="hold"/>
                                        <p:tgtEl>
                                          <p:spTgt spid="5"/>
                                        </p:tgtEl>
                                        <p:attrNameLst>
                                          <p:attrName>ppt_x</p:attrName>
                                          <p:attrName>ppt_y</p:attrName>
                                        </p:attrNameLst>
                                      </p:cBhvr>
                                      <p:rCtr x="20" y="0"/>
                                    </p:animMotion>
                                  </p:childTnLst>
                                </p:cTn>
                              </p:par>
                              <p:par>
                                <p:cTn id="115" presetID="1" presetClass="entr" presetSubtype="0" fill="hold" grpId="1" nodeType="withEffect">
                                  <p:stCondLst>
                                    <p:cond delay="0"/>
                                  </p:stCondLst>
                                  <p:childTnLst>
                                    <p:set>
                                      <p:cBhvr>
                                        <p:cTn id="116" dur="1" fill="hold">
                                          <p:stCondLst>
                                            <p:cond delay="0"/>
                                          </p:stCondLst>
                                        </p:cTn>
                                        <p:tgtEl>
                                          <p:spTgt spid="62"/>
                                        </p:tgtEl>
                                        <p:attrNameLst>
                                          <p:attrName>style.visibility</p:attrName>
                                        </p:attrNameLst>
                                      </p:cBhvr>
                                      <p:to>
                                        <p:strVal val="visible"/>
                                      </p:to>
                                    </p:set>
                                  </p:childTnLst>
                                </p:cTn>
                              </p:par>
                            </p:childTnLst>
                          </p:cTn>
                        </p:par>
                      </p:childTnLst>
                    </p:cTn>
                  </p:par>
                  <p:par>
                    <p:cTn id="117" fill="hold">
                      <p:stCondLst>
                        <p:cond delay="indefinite"/>
                      </p:stCondLst>
                      <p:childTnLst>
                        <p:par>
                          <p:cTn id="118" fill="hold">
                            <p:stCondLst>
                              <p:cond delay="0"/>
                            </p:stCondLst>
                            <p:childTnLst>
                              <p:par>
                                <p:cTn id="119" presetID="1" presetClass="entr" presetSubtype="0" fill="hold" grpId="0" nodeType="clickEffect">
                                  <p:stCondLst>
                                    <p:cond delay="0"/>
                                  </p:stCondLst>
                                  <p:childTnLst>
                                    <p:set>
                                      <p:cBhvr>
                                        <p:cTn id="120" dur="1" fill="hold">
                                          <p:stCondLst>
                                            <p:cond delay="0"/>
                                          </p:stCondLst>
                                        </p:cTn>
                                        <p:tgtEl>
                                          <p:spTgt spid="59"/>
                                        </p:tgtEl>
                                        <p:attrNameLst>
                                          <p:attrName>style.visibility</p:attrName>
                                        </p:attrNameLst>
                                      </p:cBhvr>
                                      <p:to>
                                        <p:strVal val="visible"/>
                                      </p:to>
                                    </p:set>
                                  </p:childTnLst>
                                </p:cTn>
                              </p:par>
                              <p:par>
                                <p:cTn id="121" presetID="1" presetClass="entr" presetSubtype="0" fill="hold" grpId="0" nodeType="withEffect">
                                  <p:stCondLst>
                                    <p:cond delay="0"/>
                                  </p:stCondLst>
                                  <p:childTnLst>
                                    <p:set>
                                      <p:cBhvr>
                                        <p:cTn id="122" dur="1" fill="hold">
                                          <p:stCondLst>
                                            <p:cond delay="0"/>
                                          </p:stCondLst>
                                        </p:cTn>
                                        <p:tgtEl>
                                          <p:spTgt spid="58"/>
                                        </p:tgtEl>
                                        <p:attrNameLst>
                                          <p:attrName>style.visibility</p:attrName>
                                        </p:attrNameLst>
                                      </p:cBhvr>
                                      <p:to>
                                        <p:strVal val="visible"/>
                                      </p:to>
                                    </p:set>
                                  </p:childTnLst>
                                </p:cTn>
                              </p:par>
                              <p:par>
                                <p:cTn id="123" presetID="1" presetClass="entr" presetSubtype="0" fill="hold" grpId="0" nodeType="withEffect">
                                  <p:stCondLst>
                                    <p:cond delay="0"/>
                                  </p:stCondLst>
                                  <p:childTnLst>
                                    <p:set>
                                      <p:cBhvr>
                                        <p:cTn id="124" dur="1" fill="hold">
                                          <p:stCondLst>
                                            <p:cond delay="0"/>
                                          </p:stCondLst>
                                        </p:cTn>
                                        <p:tgtEl>
                                          <p:spTgt spid="51"/>
                                        </p:tgtEl>
                                        <p:attrNameLst>
                                          <p:attrName>style.visibility</p:attrName>
                                        </p:attrNameLst>
                                      </p:cBhvr>
                                      <p:to>
                                        <p:strVal val="visible"/>
                                      </p:to>
                                    </p:set>
                                  </p:childTnLst>
                                </p:cTn>
                              </p:par>
                              <p:par>
                                <p:cTn id="125" presetID="1" presetClass="entr" presetSubtype="0" fill="hold" grpId="0" nodeType="withEffect">
                                  <p:stCondLst>
                                    <p:cond delay="0"/>
                                  </p:stCondLst>
                                  <p:childTnLst>
                                    <p:set>
                                      <p:cBhvr>
                                        <p:cTn id="126" dur="1" fill="hold">
                                          <p:stCondLst>
                                            <p:cond delay="0"/>
                                          </p:stCondLst>
                                        </p:cTn>
                                        <p:tgtEl>
                                          <p:spTgt spid="57"/>
                                        </p:tgtEl>
                                        <p:attrNameLst>
                                          <p:attrName>style.visibility</p:attrName>
                                        </p:attrNameLst>
                                      </p:cBhvr>
                                      <p:to>
                                        <p:strVal val="visible"/>
                                      </p:to>
                                    </p:set>
                                  </p:childTnLst>
                                </p:cTn>
                              </p:par>
                            </p:childTnLst>
                          </p:cTn>
                        </p:par>
                      </p:childTnLst>
                    </p:cTn>
                  </p:par>
                  <p:par>
                    <p:cTn id="127" fill="hold">
                      <p:stCondLst>
                        <p:cond delay="indefinite"/>
                      </p:stCondLst>
                      <p:childTnLst>
                        <p:par>
                          <p:cTn id="128" fill="hold">
                            <p:stCondLst>
                              <p:cond delay="0"/>
                            </p:stCondLst>
                            <p:childTnLst>
                              <p:par>
                                <p:cTn id="129" presetID="1" presetClass="entr" presetSubtype="0" fill="hold" grpId="0" nodeType="clickEffect">
                                  <p:stCondLst>
                                    <p:cond delay="0"/>
                                  </p:stCondLst>
                                  <p:childTnLst>
                                    <p:set>
                                      <p:cBhvr>
                                        <p:cTn id="130" dur="1" fill="hold">
                                          <p:stCondLst>
                                            <p:cond delay="0"/>
                                          </p:stCondLst>
                                        </p:cTn>
                                        <p:tgtEl>
                                          <p:spTgt spid="61"/>
                                        </p:tgtEl>
                                        <p:attrNameLst>
                                          <p:attrName>style.visibility</p:attrName>
                                        </p:attrNameLst>
                                      </p:cBhvr>
                                      <p:to>
                                        <p:strVal val="visible"/>
                                      </p:to>
                                    </p:set>
                                  </p:childTnLst>
                                </p:cTn>
                              </p:par>
                              <p:par>
                                <p:cTn id="131" presetID="1" presetClass="entr" presetSubtype="0" fill="hold" grpId="0" nodeType="withEffect">
                                  <p:stCondLst>
                                    <p:cond delay="0"/>
                                  </p:stCondLst>
                                  <p:childTnLst>
                                    <p:set>
                                      <p:cBhvr>
                                        <p:cTn id="132" dur="1" fill="hold">
                                          <p:stCondLst>
                                            <p:cond delay="0"/>
                                          </p:stCondLst>
                                        </p:cTn>
                                        <p:tgtEl>
                                          <p:spTgt spid="62"/>
                                        </p:tgtEl>
                                        <p:attrNameLst>
                                          <p:attrName>style.visibility</p:attrName>
                                        </p:attrNameLst>
                                      </p:cBhvr>
                                      <p:to>
                                        <p:strVal val="visible"/>
                                      </p:to>
                                    </p:set>
                                  </p:childTnLst>
                                </p:cTn>
                              </p:par>
                              <p:par>
                                <p:cTn id="133" presetID="1" presetClass="emph" presetSubtype="2" fill="hold" nodeType="withEffect">
                                  <p:stCondLst>
                                    <p:cond delay="0"/>
                                  </p:stCondLst>
                                  <p:childTnLst>
                                    <p:animClr clrSpc="rgb">
                                      <p:cBhvr>
                                        <p:cTn id="134" dur="2000" fill="hold"/>
                                        <p:tgtEl>
                                          <p:spTgt spid="23"/>
                                        </p:tgtEl>
                                        <p:attrNameLst>
                                          <p:attrName>fillcolor</p:attrName>
                                        </p:attrNameLst>
                                      </p:cBhvr>
                                      <p:to>
                                        <a:srgbClr val="E73403"/>
                                      </p:to>
                                    </p:animClr>
                                    <p:set>
                                      <p:cBhvr>
                                        <p:cTn id="135" dur="2000" fill="hold"/>
                                        <p:tgtEl>
                                          <p:spTgt spid="23"/>
                                        </p:tgtEl>
                                        <p:attrNameLst>
                                          <p:attrName>fill.type</p:attrName>
                                        </p:attrNameLst>
                                      </p:cBhvr>
                                      <p:to>
                                        <p:strVal val="solid"/>
                                      </p:to>
                                    </p:set>
                                    <p:set>
                                      <p:cBhvr>
                                        <p:cTn id="136" dur="2000" fill="hold"/>
                                        <p:tgtEl>
                                          <p:spTgt spid="23"/>
                                        </p:tgtEl>
                                        <p:attrNameLst>
                                          <p:attrName>fill.on</p:attrName>
                                        </p:attrNameLst>
                                      </p:cBhvr>
                                      <p:to>
                                        <p:strVal val="true"/>
                                      </p:to>
                                    </p:set>
                                  </p:childTnLst>
                                </p:cTn>
                              </p:par>
                              <p:par>
                                <p:cTn id="137" presetID="1" presetClass="emph" presetSubtype="2" fill="hold" nodeType="withEffect">
                                  <p:stCondLst>
                                    <p:cond delay="0"/>
                                  </p:stCondLst>
                                  <p:childTnLst>
                                    <p:animClr clrSpc="rgb">
                                      <p:cBhvr>
                                        <p:cTn id="138" dur="2000" fill="hold"/>
                                        <p:tgtEl>
                                          <p:spTgt spid="22"/>
                                        </p:tgtEl>
                                        <p:attrNameLst>
                                          <p:attrName>fillcolor</p:attrName>
                                        </p:attrNameLst>
                                      </p:cBhvr>
                                      <p:to>
                                        <a:srgbClr val="E73403"/>
                                      </p:to>
                                    </p:animClr>
                                    <p:set>
                                      <p:cBhvr>
                                        <p:cTn id="139" dur="2000" fill="hold"/>
                                        <p:tgtEl>
                                          <p:spTgt spid="22"/>
                                        </p:tgtEl>
                                        <p:attrNameLst>
                                          <p:attrName>fill.type</p:attrName>
                                        </p:attrNameLst>
                                      </p:cBhvr>
                                      <p:to>
                                        <p:strVal val="solid"/>
                                      </p:to>
                                    </p:set>
                                    <p:set>
                                      <p:cBhvr>
                                        <p:cTn id="140" dur="2000" fill="hold"/>
                                        <p:tgtEl>
                                          <p:spTgt spid="2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58" grpId="0" animBg="1"/>
      <p:bldP spid="57" grpId="0" animBg="1"/>
      <p:bldP spid="43010" grpId="0"/>
      <p:bldP spid="5" grpId="0" animBg="1"/>
      <p:bldP spid="5" grpId="1" animBg="1"/>
      <p:bldP spid="7" grpId="0" animBg="1"/>
      <p:bldP spid="7" grpId="1" animBg="1"/>
      <p:bldP spid="8" grpId="0" animBg="1"/>
      <p:bldP spid="8" grpId="1" animBg="1"/>
      <p:bldP spid="10" grpId="0" animBg="1"/>
      <p:bldP spid="10" grpId="1" animBg="1"/>
      <p:bldP spid="11" grpId="0" animBg="1"/>
      <p:bldP spid="11" grpId="1"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p:bldP spid="47" grpId="0"/>
      <p:bldP spid="48" grpId="0" animBg="1"/>
      <p:bldP spid="49" grpId="0" animBg="1"/>
      <p:bldP spid="50" grpId="0" animBg="1"/>
      <p:bldP spid="51" grpId="0" animBg="1"/>
      <p:bldP spid="52" grpId="0"/>
      <p:bldP spid="54" grpId="0" animBg="1"/>
      <p:bldP spid="55" grpId="0"/>
      <p:bldP spid="56" grpId="0" animBg="1"/>
      <p:bldP spid="59" grpId="0" animBg="1"/>
      <p:bldP spid="61" grpId="0" animBg="1"/>
      <p:bldP spid="62" grpId="0" animBg="1"/>
      <p:bldP spid="62"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p:txBody>
          <a:bodyPr/>
          <a:lstStyle/>
          <a:p>
            <a:r>
              <a:rPr lang="en-GB" sz="3200" dirty="0" smtClean="0">
                <a:latin typeface="Arial" pitchFamily="34" charset="0"/>
                <a:cs typeface="Arial" pitchFamily="34" charset="0"/>
              </a:rPr>
              <a:t>Relative poverty: a (big) caveat</a:t>
            </a:r>
            <a:endParaRPr lang="en-GB" sz="3200" dirty="0">
              <a:latin typeface="Arial" pitchFamily="34" charset="0"/>
              <a:cs typeface="Arial" pitchFamily="34" charset="0"/>
            </a:endParaRPr>
          </a:p>
        </p:txBody>
      </p:sp>
      <p:sp>
        <p:nvSpPr>
          <p:cNvPr id="9" name="TextBox 8"/>
          <p:cNvSpPr txBox="1"/>
          <p:nvPr/>
        </p:nvSpPr>
        <p:spPr>
          <a:xfrm>
            <a:off x="642910" y="1285860"/>
            <a:ext cx="7858180" cy="3795911"/>
          </a:xfrm>
          <a:prstGeom prst="rect">
            <a:avLst/>
          </a:prstGeom>
          <a:noFill/>
        </p:spPr>
        <p:txBody>
          <a:bodyPr wrap="square" rtlCol="0">
            <a:spAutoFit/>
          </a:bodyPr>
          <a:lstStyle/>
          <a:p>
            <a:endParaRPr lang="en-GB" sz="2200" baseline="0" dirty="0" smtClean="0"/>
          </a:p>
          <a:p>
            <a:pPr>
              <a:buFont typeface="Wingdings" pitchFamily="2" charset="2"/>
              <a:buChar char="Ø"/>
            </a:pPr>
            <a:r>
              <a:rPr lang="en-GB" sz="2200" baseline="0" dirty="0" smtClean="0"/>
              <a:t> Relative poverty could fall when poor get poorer, if median household fares even worse.</a:t>
            </a:r>
          </a:p>
          <a:p>
            <a:pPr>
              <a:buFont typeface="Wingdings" pitchFamily="2" charset="2"/>
              <a:buChar char="Ø"/>
            </a:pPr>
            <a:endParaRPr lang="en-GB" sz="2200" baseline="0" dirty="0" smtClean="0"/>
          </a:p>
          <a:p>
            <a:pPr>
              <a:buFont typeface="Wingdings" pitchFamily="2" charset="2"/>
              <a:buChar char="Ø"/>
            </a:pPr>
            <a:r>
              <a:rPr lang="en-GB" sz="2200" baseline="0" dirty="0" smtClean="0"/>
              <a:t> Indeed, it fell in previous 3 recessions (Muriel and </a:t>
            </a:r>
            <a:r>
              <a:rPr lang="en-GB" sz="2200" baseline="0" dirty="0" err="1" smtClean="0"/>
              <a:t>Sibieta</a:t>
            </a:r>
            <a:r>
              <a:rPr lang="en-GB" sz="2200" baseline="0" dirty="0" smtClean="0"/>
              <a:t> (2009)).  Not an achievement!</a:t>
            </a:r>
          </a:p>
          <a:p>
            <a:pPr>
              <a:buFont typeface="Wingdings" pitchFamily="2" charset="2"/>
              <a:buChar char="Ø"/>
            </a:pPr>
            <a:endParaRPr lang="en-GB" sz="2200" baseline="0" dirty="0" smtClean="0"/>
          </a:p>
          <a:p>
            <a:pPr>
              <a:buFont typeface="Wingdings" pitchFamily="2" charset="2"/>
              <a:buChar char="Ø"/>
            </a:pPr>
            <a:r>
              <a:rPr lang="en-GB" sz="2200" baseline="0" dirty="0" smtClean="0"/>
              <a:t> Imagine policy implications of ONLY worrying about relative poverty.</a:t>
            </a:r>
          </a:p>
          <a:p>
            <a:pPr>
              <a:buFont typeface="Wingdings" pitchFamily="2" charset="2"/>
              <a:buChar char="Ø"/>
            </a:pPr>
            <a:endParaRPr lang="en-GB" sz="1600" baseline="0" dirty="0" smtClean="0"/>
          </a:p>
          <a:p>
            <a:endParaRPr lang="en-GB" sz="1600" baseline="0" dirty="0" smtClean="0"/>
          </a:p>
          <a:p>
            <a:endParaRPr lang="en-GB" sz="1600" dirty="0"/>
          </a:p>
        </p:txBody>
      </p:sp>
    </p:spTree>
  </p:cSld>
  <p:clrMapOvr>
    <a:masterClrMapping/>
  </p:clrMapOvr>
  <p:transition>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2530" name="Rectangle 2"/>
          <p:cNvSpPr>
            <a:spLocks noGrp="1" noChangeArrowheads="1"/>
          </p:cNvSpPr>
          <p:nvPr>
            <p:ph type="title"/>
          </p:nvPr>
        </p:nvSpPr>
        <p:spPr/>
        <p:txBody>
          <a:bodyPr/>
          <a:lstStyle/>
          <a:p>
            <a:r>
              <a:rPr lang="en-GB" dirty="0" smtClean="0">
                <a:latin typeface="Arial" pitchFamily="34" charset="0"/>
                <a:cs typeface="Arial" pitchFamily="34" charset="0"/>
              </a:rPr>
              <a:t>(Relative) poverty from 1979/80 to 2007/08</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graphicFrame>
        <p:nvGraphicFramePr>
          <p:cNvPr id="68611" name="Object 3"/>
          <p:cNvGraphicFramePr>
            <a:graphicFrameLocks noChangeAspect="1"/>
          </p:cNvGraphicFramePr>
          <p:nvPr/>
        </p:nvGraphicFramePr>
        <p:xfrm>
          <a:off x="357158" y="1214422"/>
          <a:ext cx="7858180" cy="4978417"/>
        </p:xfrm>
        <a:graphic>
          <a:graphicData uri="http://schemas.openxmlformats.org/presentationml/2006/ole">
            <p:oleObj spid="_x0000_s68611" name="Chart" r:id="rId4" imgW="7591282" imgH="3933825" progId="MSGraph.Chart.8">
              <p:embed followColorScheme="full"/>
            </p:oleObj>
          </a:graphicData>
        </a:graphic>
      </p:graphicFrame>
      <p:sp>
        <p:nvSpPr>
          <p:cNvPr id="6" name="TextBox 5"/>
          <p:cNvSpPr txBox="1"/>
          <p:nvPr/>
        </p:nvSpPr>
        <p:spPr>
          <a:xfrm>
            <a:off x="7929586" y="2285992"/>
            <a:ext cx="1071570" cy="379591"/>
          </a:xfrm>
          <a:prstGeom prst="rect">
            <a:avLst/>
          </a:prstGeom>
          <a:noFill/>
        </p:spPr>
        <p:txBody>
          <a:bodyPr wrap="square" rtlCol="0">
            <a:spAutoFit/>
          </a:bodyPr>
          <a:lstStyle/>
          <a:p>
            <a:r>
              <a:rPr lang="en-GB" dirty="0" smtClean="0"/>
              <a:t>AHC</a:t>
            </a:r>
            <a:endParaRPr lang="en-GB" dirty="0"/>
          </a:p>
        </p:txBody>
      </p:sp>
      <p:sp>
        <p:nvSpPr>
          <p:cNvPr id="7" name="TextBox 6"/>
          <p:cNvSpPr txBox="1"/>
          <p:nvPr/>
        </p:nvSpPr>
        <p:spPr>
          <a:xfrm>
            <a:off x="7929586" y="2857496"/>
            <a:ext cx="1071570" cy="379591"/>
          </a:xfrm>
          <a:prstGeom prst="rect">
            <a:avLst/>
          </a:prstGeom>
          <a:noFill/>
        </p:spPr>
        <p:txBody>
          <a:bodyPr wrap="square" rtlCol="0">
            <a:spAutoFit/>
          </a:bodyPr>
          <a:lstStyle/>
          <a:p>
            <a:r>
              <a:rPr lang="en-GB" dirty="0" smtClean="0"/>
              <a:t>BHC</a:t>
            </a:r>
            <a:endParaRPr lang="en-GB" dirty="0"/>
          </a:p>
        </p:txBody>
      </p:sp>
      <p:cxnSp>
        <p:nvCxnSpPr>
          <p:cNvPr id="9" name="Straight Connector 8"/>
          <p:cNvCxnSpPr/>
          <p:nvPr/>
        </p:nvCxnSpPr>
        <p:spPr bwMode="auto">
          <a:xfrm rot="5400000">
            <a:off x="3321835" y="3464719"/>
            <a:ext cx="392909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rot="5400000">
            <a:off x="5250661" y="3464719"/>
            <a:ext cx="392909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7" name="TextBox 16"/>
          <p:cNvSpPr txBox="1"/>
          <p:nvPr/>
        </p:nvSpPr>
        <p:spPr>
          <a:xfrm>
            <a:off x="5294769" y="1214422"/>
            <a:ext cx="1928826" cy="830997"/>
          </a:xfrm>
          <a:prstGeom prst="rect">
            <a:avLst/>
          </a:prstGeom>
          <a:gradFill>
            <a:gsLst>
              <a:gs pos="0">
                <a:srgbClr val="DDEBCF"/>
              </a:gs>
              <a:gs pos="50000">
                <a:srgbClr val="9CB86E"/>
              </a:gs>
              <a:gs pos="100000">
                <a:srgbClr val="156B13"/>
              </a:gs>
            </a:gsLst>
            <a:lin ang="2700000" scaled="0"/>
          </a:gradFill>
          <a:scene3d>
            <a:camera prst="orthographicFront"/>
            <a:lightRig rig="threePt" dir="t"/>
          </a:scene3d>
          <a:sp3d contourW="6350"/>
        </p:spPr>
        <p:txBody>
          <a:bodyPr wrap="square" rtlCol="0" anchor="ctr" anchorCtr="0">
            <a:spAutoFit/>
          </a:bodyPr>
          <a:lstStyle/>
          <a:p>
            <a:pPr algn="ctr"/>
            <a:r>
              <a:rPr lang="en-GB" sz="1800" dirty="0" smtClean="0">
                <a:solidFill>
                  <a:srgbClr val="000000"/>
                </a:solidFill>
                <a:latin typeface="Arial" pitchFamily="34" charset="0"/>
                <a:cs typeface="Arial" pitchFamily="34" charset="0"/>
              </a:rPr>
              <a:t>Longest sustained fall in recent history during Labour’s first two terms...</a:t>
            </a:r>
          </a:p>
          <a:p>
            <a:endParaRPr lang="en-GB" sz="1800" dirty="0">
              <a:latin typeface="Arial" pitchFamily="34" charset="0"/>
              <a:cs typeface="Arial" pitchFamily="34" charset="0"/>
            </a:endParaRPr>
          </a:p>
        </p:txBody>
      </p:sp>
      <p:sp>
        <p:nvSpPr>
          <p:cNvPr id="18" name="TextBox 17"/>
          <p:cNvSpPr txBox="1"/>
          <p:nvPr/>
        </p:nvSpPr>
        <p:spPr>
          <a:xfrm>
            <a:off x="7286644" y="1214422"/>
            <a:ext cx="1357322" cy="830997"/>
          </a:xfrm>
          <a:prstGeom prst="rect">
            <a:avLst/>
          </a:prstGeom>
          <a:gradFill flip="none" rotWithShape="1">
            <a:gsLst>
              <a:gs pos="0">
                <a:srgbClr val="DDEBCF"/>
              </a:gs>
              <a:gs pos="50000">
                <a:srgbClr val="9CB86E"/>
              </a:gs>
              <a:gs pos="100000">
                <a:srgbClr val="156B13"/>
              </a:gs>
            </a:gsLst>
            <a:lin ang="13500000" scaled="1"/>
            <a:tileRect/>
          </a:gradFill>
          <a:scene3d>
            <a:camera prst="orthographicFront"/>
            <a:lightRig rig="threePt" dir="t"/>
          </a:scene3d>
          <a:sp3d contourW="6350"/>
        </p:spPr>
        <p:txBody>
          <a:bodyPr wrap="square" rtlCol="0">
            <a:spAutoFit/>
          </a:bodyPr>
          <a:lstStyle/>
          <a:p>
            <a:pPr algn="ctr"/>
            <a:r>
              <a:rPr lang="en-GB" sz="1800" dirty="0" smtClean="0">
                <a:solidFill>
                  <a:srgbClr val="000000"/>
                </a:solidFill>
                <a:latin typeface="Arial" pitchFamily="34" charset="0"/>
                <a:cs typeface="Arial" pitchFamily="34" charset="0"/>
              </a:rPr>
              <a:t>...but has risen in the third term (BEFORE recession hit)</a:t>
            </a:r>
            <a:endParaRPr lang="en-GB" sz="1800" dirty="0">
              <a:solidFill>
                <a:srgbClr val="000000"/>
              </a:solidFill>
              <a:latin typeface="Arial" pitchFamily="34" charset="0"/>
              <a:cs typeface="Arial" pitchFamily="34" charset="0"/>
            </a:endParaRPr>
          </a:p>
        </p:txBody>
      </p:sp>
      <p:sp>
        <p:nvSpPr>
          <p:cNvPr id="12" name="Text Box 7"/>
          <p:cNvSpPr txBox="1">
            <a:spLocks noChangeArrowheads="1"/>
          </p:cNvSpPr>
          <p:nvPr/>
        </p:nvSpPr>
        <p:spPr bwMode="auto">
          <a:xfrm>
            <a:off x="571472" y="6072206"/>
            <a:ext cx="1871663" cy="336550"/>
          </a:xfrm>
          <a:prstGeom prst="rect">
            <a:avLst/>
          </a:prstGeom>
          <a:noFill/>
          <a:ln w="9525">
            <a:noFill/>
            <a:miter lim="800000"/>
            <a:headEnd/>
            <a:tailEnd/>
          </a:ln>
          <a:effectLst/>
        </p:spPr>
        <p:txBody>
          <a:bodyPr>
            <a:spAutoFit/>
          </a:bodyPr>
          <a:lstStyle/>
          <a:p>
            <a:pPr>
              <a:spcBef>
                <a:spcPct val="50000"/>
              </a:spcBef>
            </a:pPr>
            <a:r>
              <a:rPr lang="en-GB" sz="1600" dirty="0"/>
              <a:t>Source: HBAI data</a:t>
            </a:r>
          </a:p>
        </p:txBody>
      </p:sp>
      <p:sp>
        <p:nvSpPr>
          <p:cNvPr id="13" name="TextBox 12"/>
          <p:cNvSpPr txBox="1"/>
          <p:nvPr/>
        </p:nvSpPr>
        <p:spPr>
          <a:xfrm>
            <a:off x="2143108" y="1214422"/>
            <a:ext cx="1928826" cy="830997"/>
          </a:xfrm>
          <a:prstGeom prst="rect">
            <a:avLst/>
          </a:prstGeom>
          <a:gradFill>
            <a:gsLst>
              <a:gs pos="0">
                <a:srgbClr val="DDEBCF"/>
              </a:gs>
              <a:gs pos="50000">
                <a:srgbClr val="9CB86E"/>
              </a:gs>
              <a:gs pos="100000">
                <a:srgbClr val="156B13"/>
              </a:gs>
            </a:gsLst>
            <a:lin ang="2700000" scaled="0"/>
          </a:gradFill>
          <a:scene3d>
            <a:camera prst="orthographicFront"/>
            <a:lightRig rig="threePt" dir="t"/>
          </a:scene3d>
          <a:sp3d contourW="6350"/>
        </p:spPr>
        <p:txBody>
          <a:bodyPr wrap="square" rtlCol="0" anchor="ctr" anchorCtr="0">
            <a:spAutoFit/>
          </a:bodyPr>
          <a:lstStyle/>
          <a:p>
            <a:pPr algn="ctr"/>
            <a:r>
              <a:rPr lang="en-GB" sz="1800" dirty="0" smtClean="0">
                <a:solidFill>
                  <a:srgbClr val="000000"/>
                </a:solidFill>
                <a:latin typeface="Arial" pitchFamily="34" charset="0"/>
                <a:cs typeface="Arial" pitchFamily="34" charset="0"/>
              </a:rPr>
              <a:t>Large and rapid rise between mid-1980s and early 1990s</a:t>
            </a:r>
          </a:p>
          <a:p>
            <a:endParaRPr lang="en-GB" sz="1800" dirty="0">
              <a:latin typeface="Arial" pitchFamily="34" charset="0"/>
              <a:cs typeface="Arial" pitchFamily="34"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8611">
                                            <p:oleChartEl type="gridLegend"/>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8611">
                                            <p:oleChartEl type="series" lvl="1"/>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8611">
                                            <p:oleChartEl type="series" lvl="2"/>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OleChart spid="68611" grpId="0" uiExpand="1" bld="series"/>
      <p:bldP spid="6" grpId="0"/>
      <p:bldP spid="7" grpId="0"/>
      <p:bldP spid="17" grpId="0" animBg="1"/>
      <p:bldP spid="18"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2530" name="Rectangle 2"/>
          <p:cNvSpPr>
            <a:spLocks noGrp="1" noChangeArrowheads="1"/>
          </p:cNvSpPr>
          <p:nvPr>
            <p:ph type="title"/>
          </p:nvPr>
        </p:nvSpPr>
        <p:spPr>
          <a:xfrm>
            <a:off x="571472" y="357166"/>
            <a:ext cx="7848600" cy="990600"/>
          </a:xfrm>
        </p:spPr>
        <p:txBody>
          <a:bodyPr/>
          <a:lstStyle/>
          <a:p>
            <a:r>
              <a:rPr lang="en-GB" dirty="0" smtClean="0">
                <a:latin typeface="Arial" pitchFamily="34" charset="0"/>
                <a:cs typeface="Arial" pitchFamily="34" charset="0"/>
              </a:rPr>
              <a:t>Poverty from 1979/80 to 2007/08 : subgroups</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graphicFrame>
        <p:nvGraphicFramePr>
          <p:cNvPr id="68611" name="Object 3"/>
          <p:cNvGraphicFramePr>
            <a:graphicFrameLocks noChangeAspect="1"/>
          </p:cNvGraphicFramePr>
          <p:nvPr/>
        </p:nvGraphicFramePr>
        <p:xfrm>
          <a:off x="428596" y="785794"/>
          <a:ext cx="7858180" cy="5286412"/>
        </p:xfrm>
        <a:graphic>
          <a:graphicData uri="http://schemas.openxmlformats.org/presentationml/2006/ole">
            <p:oleObj spid="_x0000_s137218" name="Chart" r:id="rId4" imgW="7591282" imgH="3933825" progId="MSGraph.Chart.8">
              <p:embed followColorScheme="full"/>
            </p:oleObj>
          </a:graphicData>
        </a:graphic>
      </p:graphicFrame>
      <p:cxnSp>
        <p:nvCxnSpPr>
          <p:cNvPr id="9" name="Straight Connector 8"/>
          <p:cNvCxnSpPr/>
          <p:nvPr/>
        </p:nvCxnSpPr>
        <p:spPr bwMode="auto">
          <a:xfrm rot="16200000" flipH="1">
            <a:off x="3522154" y="3050087"/>
            <a:ext cx="3671328"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2" name="Text Box 7"/>
          <p:cNvSpPr txBox="1">
            <a:spLocks noChangeArrowheads="1"/>
          </p:cNvSpPr>
          <p:nvPr/>
        </p:nvSpPr>
        <p:spPr bwMode="auto">
          <a:xfrm>
            <a:off x="571472" y="5929330"/>
            <a:ext cx="1871663" cy="336550"/>
          </a:xfrm>
          <a:prstGeom prst="rect">
            <a:avLst/>
          </a:prstGeom>
          <a:noFill/>
          <a:ln w="9525">
            <a:noFill/>
            <a:miter lim="800000"/>
            <a:headEnd/>
            <a:tailEnd/>
          </a:ln>
          <a:effectLst/>
        </p:spPr>
        <p:txBody>
          <a:bodyPr>
            <a:spAutoFit/>
          </a:bodyPr>
          <a:lstStyle/>
          <a:p>
            <a:pPr>
              <a:spcBef>
                <a:spcPct val="50000"/>
              </a:spcBef>
            </a:pPr>
            <a:r>
              <a:rPr lang="en-GB" sz="1600" dirty="0"/>
              <a:t>Source: HBAI data</a:t>
            </a:r>
          </a:p>
        </p:txBody>
      </p:sp>
      <p:sp>
        <p:nvSpPr>
          <p:cNvPr id="14" name="Text Box 7"/>
          <p:cNvSpPr txBox="1">
            <a:spLocks noChangeArrowheads="1"/>
          </p:cNvSpPr>
          <p:nvPr/>
        </p:nvSpPr>
        <p:spPr bwMode="auto">
          <a:xfrm>
            <a:off x="568262" y="6143644"/>
            <a:ext cx="2419368" cy="256480"/>
          </a:xfrm>
          <a:prstGeom prst="rect">
            <a:avLst/>
          </a:prstGeom>
          <a:noFill/>
          <a:ln w="9525">
            <a:noFill/>
            <a:miter lim="800000"/>
            <a:headEnd/>
            <a:tailEnd/>
          </a:ln>
          <a:effectLst/>
        </p:spPr>
        <p:txBody>
          <a:bodyPr wrap="square">
            <a:spAutoFit/>
          </a:bodyPr>
          <a:lstStyle/>
          <a:p>
            <a:pPr>
              <a:spcBef>
                <a:spcPct val="50000"/>
              </a:spcBef>
            </a:pPr>
            <a:r>
              <a:rPr lang="en-GB" sz="1600" dirty="0" smtClean="0"/>
              <a:t>Note: Only BHC incomes shown.</a:t>
            </a:r>
            <a:endParaRPr lang="en-GB" sz="1600" dirty="0"/>
          </a:p>
        </p:txBody>
      </p:sp>
      <p:cxnSp>
        <p:nvCxnSpPr>
          <p:cNvPr id="27" name="Straight Connector 26"/>
          <p:cNvCxnSpPr/>
          <p:nvPr/>
        </p:nvCxnSpPr>
        <p:spPr bwMode="auto">
          <a:xfrm rot="16200000" flipH="1">
            <a:off x="5450981" y="3050086"/>
            <a:ext cx="3671328"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8611">
                                            <p:oleChartEl type="gridLegend"/>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8611">
                                            <p:oleChartEl type="series" lvl="1"/>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8611">
                                            <p:oleChartEl type="series" lvl="2"/>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8611">
                                            <p:oleChartEl type="series" lvl="3"/>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OleChart spid="68611" grpId="0" uiExpand="1" bld="series"/>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2530" name="Rectangle 2"/>
          <p:cNvSpPr>
            <a:spLocks noGrp="1" noChangeArrowheads="1"/>
          </p:cNvSpPr>
          <p:nvPr>
            <p:ph type="title"/>
          </p:nvPr>
        </p:nvSpPr>
        <p:spPr>
          <a:xfrm>
            <a:off x="571472" y="285728"/>
            <a:ext cx="7848600" cy="990600"/>
          </a:xfrm>
        </p:spPr>
        <p:txBody>
          <a:bodyPr/>
          <a:lstStyle/>
          <a:p>
            <a:r>
              <a:rPr lang="en-GB" dirty="0" smtClean="0">
                <a:latin typeface="Arial" pitchFamily="34" charset="0"/>
                <a:cs typeface="Arial" pitchFamily="34" charset="0"/>
              </a:rPr>
              <a:t>(Relative) poverty under Labour: subgroups</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sp>
        <p:nvSpPr>
          <p:cNvPr id="13" name="TextBox 12"/>
          <p:cNvSpPr txBox="1"/>
          <p:nvPr/>
        </p:nvSpPr>
        <p:spPr>
          <a:xfrm>
            <a:off x="642910" y="1215430"/>
            <a:ext cx="7858180" cy="5365571"/>
          </a:xfrm>
          <a:prstGeom prst="rect">
            <a:avLst/>
          </a:prstGeom>
          <a:noFill/>
        </p:spPr>
        <p:txBody>
          <a:bodyPr wrap="square" rtlCol="0">
            <a:spAutoFit/>
          </a:bodyPr>
          <a:lstStyle/>
          <a:p>
            <a:pPr>
              <a:buFont typeface="Wingdings" pitchFamily="2" charset="2"/>
              <a:buChar char="Ø"/>
            </a:pPr>
            <a:r>
              <a:rPr lang="en-GB" sz="1600" baseline="0" dirty="0" smtClean="0"/>
              <a:t> </a:t>
            </a:r>
            <a:r>
              <a:rPr lang="en-GB" sz="2200" baseline="0" dirty="0" smtClean="0"/>
              <a:t>Biggest drivers of falling poverty during Labour’s first two terms: pensioners, families with children.</a:t>
            </a:r>
          </a:p>
          <a:p>
            <a:pPr>
              <a:buFont typeface="Wingdings" pitchFamily="2" charset="2"/>
              <a:buChar char="Ø"/>
            </a:pPr>
            <a:endParaRPr lang="en-GB" sz="1600" baseline="0" dirty="0" smtClean="0"/>
          </a:p>
          <a:p>
            <a:pPr lvl="1">
              <a:buFont typeface="Wingdings" pitchFamily="2" charset="2"/>
              <a:buChar char="Ø"/>
            </a:pPr>
            <a:r>
              <a:rPr lang="en-GB" sz="1800" baseline="0" dirty="0" smtClean="0"/>
              <a:t> Child tax credit, pension credit, winter fuel allowances introduced</a:t>
            </a:r>
          </a:p>
          <a:p>
            <a:pPr lvl="1">
              <a:buFont typeface="Wingdings" pitchFamily="2" charset="2"/>
              <a:buChar char="Ø"/>
            </a:pPr>
            <a:endParaRPr lang="en-GB" sz="1800" baseline="0" dirty="0" smtClean="0"/>
          </a:p>
          <a:p>
            <a:pPr lvl="1">
              <a:buFont typeface="Wingdings" pitchFamily="2" charset="2"/>
              <a:buChar char="Ø"/>
            </a:pPr>
            <a:r>
              <a:rPr lang="en-GB" sz="1800" baseline="0" dirty="0" smtClean="0"/>
              <a:t> Govt still has ambitious child poverty targets (coming up...)</a:t>
            </a:r>
          </a:p>
          <a:p>
            <a:pPr lvl="1">
              <a:buFont typeface="Wingdings" pitchFamily="2" charset="2"/>
              <a:buChar char="Ø"/>
            </a:pPr>
            <a:endParaRPr lang="en-GB" sz="1400" baseline="0" dirty="0" smtClean="0"/>
          </a:p>
          <a:p>
            <a:r>
              <a:rPr lang="en-GB" sz="2200" baseline="0" dirty="0" smtClean="0"/>
              <a:t> </a:t>
            </a:r>
          </a:p>
          <a:p>
            <a:pPr>
              <a:buFont typeface="Wingdings" pitchFamily="2" charset="2"/>
              <a:buChar char="Ø"/>
            </a:pPr>
            <a:r>
              <a:rPr lang="en-GB" sz="2200" baseline="0" dirty="0" smtClean="0"/>
              <a:t> Poverty up amongst working age adults without children between 1996/97 – 2007/08.</a:t>
            </a:r>
          </a:p>
          <a:p>
            <a:pPr>
              <a:buFont typeface="Wingdings" pitchFamily="2" charset="2"/>
              <a:buChar char="Ø"/>
            </a:pPr>
            <a:endParaRPr lang="en-GB" sz="1800" baseline="0" dirty="0" smtClean="0"/>
          </a:p>
          <a:p>
            <a:pPr lvl="1">
              <a:buFont typeface="Wingdings" pitchFamily="2" charset="2"/>
              <a:buChar char="Ø"/>
            </a:pPr>
            <a:r>
              <a:rPr lang="en-GB" sz="1800" baseline="0" dirty="0" smtClean="0"/>
              <a:t>Under-25s ineligible for tax credits, even if in work.</a:t>
            </a:r>
          </a:p>
          <a:p>
            <a:pPr lvl="1">
              <a:buFont typeface="Wingdings" pitchFamily="2" charset="2"/>
              <a:buChar char="Ø"/>
            </a:pPr>
            <a:endParaRPr lang="en-GB" sz="1800" baseline="0" dirty="0" smtClean="0"/>
          </a:p>
          <a:p>
            <a:pPr lvl="1">
              <a:buFont typeface="Wingdings" pitchFamily="2" charset="2"/>
              <a:buChar char="Ø"/>
            </a:pPr>
            <a:r>
              <a:rPr lang="en-GB" sz="1800" baseline="0" dirty="0" smtClean="0"/>
              <a:t> May have got worse for this group - recent data suggests under-25s experienced fastest rise in unemployment when recession hit..</a:t>
            </a:r>
          </a:p>
          <a:p>
            <a:pPr>
              <a:buFont typeface="Wingdings" pitchFamily="2" charset="2"/>
              <a:buChar char="Ø"/>
            </a:pPr>
            <a:endParaRPr lang="en-GB" sz="1600" baseline="0" dirty="0" smtClean="0"/>
          </a:p>
          <a:p>
            <a:pPr>
              <a:buFont typeface="Wingdings" pitchFamily="2" charset="2"/>
              <a:buChar char="Ø"/>
            </a:pPr>
            <a:endParaRPr lang="en-GB" sz="1600" baseline="0" dirty="0" smtClean="0"/>
          </a:p>
          <a:p>
            <a:endParaRPr lang="en-GB" sz="1600" baseline="0" dirty="0" smtClean="0"/>
          </a:p>
          <a:p>
            <a:endParaRPr lang="en-GB" sz="1600"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xEl>
                                              <p:pRg st="7" end="7"/>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xEl>
                                              <p:pRg st="9" end="9"/>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1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2530" name="Rectangle 2"/>
          <p:cNvSpPr>
            <a:spLocks noGrp="1" noChangeArrowheads="1"/>
          </p:cNvSpPr>
          <p:nvPr>
            <p:ph type="title"/>
          </p:nvPr>
        </p:nvSpPr>
        <p:spPr/>
        <p:txBody>
          <a:bodyPr/>
          <a:lstStyle/>
          <a:p>
            <a:r>
              <a:rPr lang="en-GB" dirty="0" smtClean="0">
                <a:latin typeface="Arial" pitchFamily="34" charset="0"/>
                <a:cs typeface="Arial" pitchFamily="34" charset="0"/>
              </a:rPr>
              <a:t>Child poverty: targets, progress and prospects</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graphicFrame>
        <p:nvGraphicFramePr>
          <p:cNvPr id="71682" name="Object 2"/>
          <p:cNvGraphicFramePr>
            <a:graphicFrameLocks noChangeAspect="1"/>
          </p:cNvGraphicFramePr>
          <p:nvPr/>
        </p:nvGraphicFramePr>
        <p:xfrm>
          <a:off x="0" y="857232"/>
          <a:ext cx="8821738" cy="5202237"/>
        </p:xfrm>
        <a:graphic>
          <a:graphicData uri="http://schemas.openxmlformats.org/presentationml/2006/ole">
            <p:oleObj spid="_x0000_s71682" name="Chart" r:id="rId4" imgW="7267575" imgH="4286202" progId="MSGraph.Chart.8">
              <p:embed followColorScheme="full"/>
            </p:oleObj>
          </a:graphicData>
        </a:graphic>
      </p:graphicFrame>
      <p:sp>
        <p:nvSpPr>
          <p:cNvPr id="6" name="TextBox 5"/>
          <p:cNvSpPr txBox="1"/>
          <p:nvPr/>
        </p:nvSpPr>
        <p:spPr>
          <a:xfrm>
            <a:off x="857224" y="5857892"/>
            <a:ext cx="7072362" cy="256480"/>
          </a:xfrm>
          <a:prstGeom prst="rect">
            <a:avLst/>
          </a:prstGeom>
          <a:noFill/>
        </p:spPr>
        <p:txBody>
          <a:bodyPr wrap="square" rtlCol="0">
            <a:spAutoFit/>
          </a:bodyPr>
          <a:lstStyle/>
          <a:p>
            <a:r>
              <a:rPr lang="en-GB" sz="1600" dirty="0" smtClean="0"/>
              <a:t>Projections from Brewer, Browne, Joyce and Sutherland (2009)</a:t>
            </a:r>
            <a:endParaRPr lang="en-GB" sz="1600" dirty="0"/>
          </a:p>
        </p:txBody>
      </p:sp>
      <p:sp>
        <p:nvSpPr>
          <p:cNvPr id="7" name="AutoShape 48"/>
          <p:cNvSpPr>
            <a:spLocks noChangeArrowheads="1"/>
          </p:cNvSpPr>
          <p:nvPr/>
        </p:nvSpPr>
        <p:spPr bwMode="auto">
          <a:xfrm>
            <a:off x="2571736" y="3571876"/>
            <a:ext cx="2519362" cy="357190"/>
          </a:xfrm>
          <a:prstGeom prst="wedgeRectCallout">
            <a:avLst>
              <a:gd name="adj1" fmla="val 47453"/>
              <a:gd name="adj2" fmla="val -117156"/>
            </a:avLst>
          </a:prstGeom>
          <a:gradFill flip="none" rotWithShape="1">
            <a:gsLst>
              <a:gs pos="0">
                <a:srgbClr val="DDEBCF"/>
              </a:gs>
              <a:gs pos="50000">
                <a:srgbClr val="9CB86E"/>
              </a:gs>
              <a:gs pos="100000">
                <a:srgbClr val="156B13"/>
              </a:gs>
            </a:gsLst>
            <a:lin ang="2700000" scaled="1"/>
            <a:tileRect/>
          </a:gradFill>
          <a:ln w="9525">
            <a:solidFill>
              <a:schemeClr val="tx1"/>
            </a:solidFill>
            <a:miter lim="800000"/>
            <a:headEnd/>
            <a:tailEnd/>
          </a:ln>
          <a:effectLst/>
          <a:scene3d>
            <a:camera prst="orthographicFront"/>
            <a:lightRig rig="threePt" dir="t"/>
          </a:scene3d>
          <a:sp3d contourW="6350"/>
        </p:spPr>
        <p:txBody>
          <a:bodyPr/>
          <a:lstStyle/>
          <a:p>
            <a:pPr algn="ctr"/>
            <a:r>
              <a:rPr lang="en-GB" sz="1800" dirty="0" smtClean="0">
                <a:solidFill>
                  <a:srgbClr val="000000"/>
                </a:solidFill>
                <a:latin typeface="+mj-lt"/>
              </a:rPr>
              <a:t>2010/11 target: half 1998/99 level</a:t>
            </a:r>
            <a:endParaRPr lang="en-GB" sz="1800" dirty="0">
              <a:solidFill>
                <a:srgbClr val="000000"/>
              </a:solidFill>
              <a:latin typeface="+mj-lt"/>
            </a:endParaRPr>
          </a:p>
        </p:txBody>
      </p:sp>
      <p:sp>
        <p:nvSpPr>
          <p:cNvPr id="8" name="5-Point Star 7"/>
          <p:cNvSpPr/>
          <p:nvPr/>
        </p:nvSpPr>
        <p:spPr bwMode="auto">
          <a:xfrm>
            <a:off x="4857752" y="3143248"/>
            <a:ext cx="357190" cy="285752"/>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25000" smtClean="0">
              <a:ln>
                <a:noFill/>
              </a:ln>
              <a:solidFill>
                <a:schemeClr val="tx1"/>
              </a:solidFill>
              <a:effectLst/>
              <a:latin typeface="Arial" charset="0"/>
            </a:endParaRPr>
          </a:p>
        </p:txBody>
      </p:sp>
      <p:sp>
        <p:nvSpPr>
          <p:cNvPr id="9" name="5-Point Star 8"/>
          <p:cNvSpPr/>
          <p:nvPr/>
        </p:nvSpPr>
        <p:spPr bwMode="auto">
          <a:xfrm>
            <a:off x="8358214" y="3714752"/>
            <a:ext cx="357190" cy="285752"/>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25000" smtClean="0">
              <a:ln>
                <a:noFill/>
              </a:ln>
              <a:solidFill>
                <a:schemeClr val="tx1"/>
              </a:solidFill>
              <a:effectLst/>
              <a:latin typeface="Arial" charset="0"/>
            </a:endParaRPr>
          </a:p>
        </p:txBody>
      </p:sp>
      <p:sp>
        <p:nvSpPr>
          <p:cNvPr id="11" name="Down Arrow 10"/>
          <p:cNvSpPr/>
          <p:nvPr/>
        </p:nvSpPr>
        <p:spPr bwMode="auto">
          <a:xfrm>
            <a:off x="5000628" y="2571744"/>
            <a:ext cx="214314" cy="571504"/>
          </a:xfrm>
          <a:prstGeom prst="downArrow">
            <a:avLst/>
          </a:prstGeom>
          <a:solidFill>
            <a:schemeClr val="tx2"/>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25000" smtClean="0">
              <a:ln>
                <a:noFill/>
              </a:ln>
              <a:solidFill>
                <a:schemeClr val="tx1"/>
              </a:solidFill>
              <a:effectLst/>
              <a:latin typeface="Arial" charset="0"/>
            </a:endParaRPr>
          </a:p>
        </p:txBody>
      </p:sp>
      <p:sp>
        <p:nvSpPr>
          <p:cNvPr id="12" name="AutoShape 48"/>
          <p:cNvSpPr>
            <a:spLocks noChangeArrowheads="1"/>
          </p:cNvSpPr>
          <p:nvPr/>
        </p:nvSpPr>
        <p:spPr bwMode="auto">
          <a:xfrm>
            <a:off x="5357818" y="2428868"/>
            <a:ext cx="1304916" cy="1071570"/>
          </a:xfrm>
          <a:prstGeom prst="wedgeRectCallout">
            <a:avLst>
              <a:gd name="adj1" fmla="val -60551"/>
              <a:gd name="adj2" fmla="val -5373"/>
            </a:avLst>
          </a:prstGeom>
          <a:gradFill>
            <a:gsLst>
              <a:gs pos="0">
                <a:srgbClr val="DDEBCF"/>
              </a:gs>
              <a:gs pos="50000">
                <a:srgbClr val="9CB86E"/>
              </a:gs>
              <a:gs pos="100000">
                <a:srgbClr val="156B13"/>
              </a:gs>
            </a:gsLst>
            <a:lin ang="2700000" scaled="0"/>
          </a:gradFill>
          <a:ln w="9525">
            <a:solidFill>
              <a:schemeClr val="tx1"/>
            </a:solidFill>
            <a:miter lim="800000"/>
            <a:headEnd/>
            <a:tailEnd/>
          </a:ln>
          <a:effectLst/>
          <a:scene3d>
            <a:camera prst="orthographicFront"/>
            <a:lightRig rig="threePt" dir="t"/>
          </a:scene3d>
          <a:sp3d contourW="6350"/>
        </p:spPr>
        <p:txBody>
          <a:bodyPr/>
          <a:lstStyle/>
          <a:p>
            <a:pPr algn="ctr"/>
            <a:r>
              <a:rPr lang="en-GB" sz="1600" dirty="0" smtClean="0">
                <a:solidFill>
                  <a:srgbClr val="000000"/>
                </a:solidFill>
                <a:latin typeface="+mj-lt"/>
              </a:rPr>
              <a:t>Bridging this gap would cost £4.2 billion in child tax credit increases (now £4.1 </a:t>
            </a:r>
            <a:r>
              <a:rPr lang="en-GB" sz="1600" dirty="0" err="1" smtClean="0">
                <a:solidFill>
                  <a:srgbClr val="000000"/>
                </a:solidFill>
                <a:latin typeface="+mj-lt"/>
              </a:rPr>
              <a:t>bn</a:t>
            </a:r>
            <a:r>
              <a:rPr lang="en-GB" sz="1400" dirty="0" smtClean="0">
                <a:solidFill>
                  <a:srgbClr val="000000"/>
                </a:solidFill>
                <a:latin typeface="+mj-lt"/>
              </a:rPr>
              <a:t>)</a:t>
            </a:r>
            <a:endParaRPr lang="en-GB" sz="1400" dirty="0">
              <a:solidFill>
                <a:srgbClr val="000000"/>
              </a:solidFill>
              <a:latin typeface="+mj-lt"/>
            </a:endParaRPr>
          </a:p>
        </p:txBody>
      </p:sp>
      <p:sp>
        <p:nvSpPr>
          <p:cNvPr id="13" name="AutoShape 48"/>
          <p:cNvSpPr>
            <a:spLocks noChangeArrowheads="1"/>
          </p:cNvSpPr>
          <p:nvPr/>
        </p:nvSpPr>
        <p:spPr bwMode="auto">
          <a:xfrm>
            <a:off x="8001024" y="3071810"/>
            <a:ext cx="857256" cy="357190"/>
          </a:xfrm>
          <a:prstGeom prst="wedgeRectCallout">
            <a:avLst>
              <a:gd name="adj1" fmla="val -1836"/>
              <a:gd name="adj2" fmla="val 127715"/>
            </a:avLst>
          </a:prstGeom>
          <a:gradFill>
            <a:gsLst>
              <a:gs pos="0">
                <a:srgbClr val="DDEBCF"/>
              </a:gs>
              <a:gs pos="50000">
                <a:srgbClr val="9CB86E"/>
              </a:gs>
              <a:gs pos="100000">
                <a:srgbClr val="156B13"/>
              </a:gs>
            </a:gsLst>
            <a:lin ang="2700000" scaled="0"/>
          </a:gradFill>
          <a:ln w="9525">
            <a:solidFill>
              <a:schemeClr val="tx1"/>
            </a:solidFill>
            <a:miter lim="800000"/>
            <a:headEnd/>
            <a:tailEnd/>
          </a:ln>
          <a:effectLst/>
          <a:scene3d>
            <a:camera prst="orthographicFront"/>
            <a:lightRig rig="threePt" dir="t"/>
          </a:scene3d>
          <a:sp3d contourW="6350"/>
        </p:spPr>
        <p:txBody>
          <a:bodyPr/>
          <a:lstStyle/>
          <a:p>
            <a:pPr algn="ctr"/>
            <a:r>
              <a:rPr lang="en-GB" sz="1800" dirty="0" smtClean="0">
                <a:solidFill>
                  <a:srgbClr val="000000"/>
                </a:solidFill>
                <a:latin typeface="+mj-lt"/>
              </a:rPr>
              <a:t>£19 </a:t>
            </a:r>
            <a:r>
              <a:rPr lang="en-GB" sz="1800" dirty="0" err="1" smtClean="0">
                <a:solidFill>
                  <a:srgbClr val="000000"/>
                </a:solidFill>
                <a:latin typeface="+mj-lt"/>
              </a:rPr>
              <a:t>bn</a:t>
            </a:r>
            <a:endParaRPr lang="en-GB" sz="1800" dirty="0">
              <a:solidFill>
                <a:srgbClr val="000000"/>
              </a:solidFill>
              <a:latin typeface="+mj-lt"/>
            </a:endParaRPr>
          </a:p>
        </p:txBody>
      </p:sp>
      <p:sp>
        <p:nvSpPr>
          <p:cNvPr id="15" name="Text Box 7"/>
          <p:cNvSpPr txBox="1">
            <a:spLocks noChangeArrowheads="1"/>
          </p:cNvSpPr>
          <p:nvPr/>
        </p:nvSpPr>
        <p:spPr bwMode="auto">
          <a:xfrm>
            <a:off x="857224" y="6143644"/>
            <a:ext cx="2500330" cy="256480"/>
          </a:xfrm>
          <a:prstGeom prst="rect">
            <a:avLst/>
          </a:prstGeom>
          <a:noFill/>
          <a:ln w="9525">
            <a:noFill/>
            <a:miter lim="800000"/>
            <a:headEnd/>
            <a:tailEnd/>
          </a:ln>
          <a:effectLst/>
        </p:spPr>
        <p:txBody>
          <a:bodyPr wrap="square">
            <a:spAutoFit/>
          </a:bodyPr>
          <a:lstStyle/>
          <a:p>
            <a:pPr>
              <a:spcBef>
                <a:spcPct val="50000"/>
              </a:spcBef>
            </a:pPr>
            <a:r>
              <a:rPr lang="en-GB" sz="1600" dirty="0" smtClean="0"/>
              <a:t>Source of data to 2007/08 : HBAI</a:t>
            </a:r>
            <a:endParaRPr lang="en-GB" sz="1600" dirty="0"/>
          </a:p>
        </p:txBody>
      </p:sp>
      <p:sp>
        <p:nvSpPr>
          <p:cNvPr id="14" name="AutoShape 48"/>
          <p:cNvSpPr>
            <a:spLocks noChangeArrowheads="1"/>
          </p:cNvSpPr>
          <p:nvPr/>
        </p:nvSpPr>
        <p:spPr bwMode="auto">
          <a:xfrm>
            <a:off x="6215074" y="4214818"/>
            <a:ext cx="1714512" cy="357190"/>
          </a:xfrm>
          <a:prstGeom prst="wedgeRectCallout">
            <a:avLst>
              <a:gd name="adj1" fmla="val 71633"/>
              <a:gd name="adj2" fmla="val -109998"/>
            </a:avLst>
          </a:prstGeom>
          <a:gradFill>
            <a:gsLst>
              <a:gs pos="0">
                <a:srgbClr val="DDEBCF"/>
              </a:gs>
              <a:gs pos="50000">
                <a:srgbClr val="9CB86E"/>
              </a:gs>
              <a:gs pos="100000">
                <a:srgbClr val="156B13"/>
              </a:gs>
            </a:gsLst>
            <a:lin ang="2700000" scaled="0"/>
          </a:gradFill>
          <a:ln w="9525">
            <a:solidFill>
              <a:schemeClr val="tx1"/>
            </a:solidFill>
            <a:miter lim="800000"/>
            <a:headEnd/>
            <a:tailEnd/>
          </a:ln>
          <a:effectLst/>
          <a:scene3d>
            <a:camera prst="orthographicFront"/>
            <a:lightRig rig="threePt" dir="t"/>
          </a:scene3d>
          <a:sp3d contourW="6350"/>
        </p:spPr>
        <p:txBody>
          <a:bodyPr/>
          <a:lstStyle/>
          <a:p>
            <a:pPr algn="ctr"/>
            <a:r>
              <a:rPr lang="en-GB" sz="1800" dirty="0" smtClean="0">
                <a:solidFill>
                  <a:srgbClr val="000000"/>
                </a:solidFill>
                <a:latin typeface="+mj-lt"/>
              </a:rPr>
              <a:t>2020/21 target: 10%</a:t>
            </a:r>
            <a:endParaRPr lang="en-GB" sz="1800" dirty="0">
              <a:solidFill>
                <a:srgbClr val="000000"/>
              </a:solidFill>
              <a:latin typeface="+mj-lt"/>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1682">
                                            <p:oleChartEl type="gridLegend"/>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1682">
                                            <p:oleChartEl type="series" lvl="1"/>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1682">
                                            <p:oleChartEl type="series" lvl="2"/>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71682">
                                            <p:oleChartEl type="series" lvl="3"/>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OleChart spid="71682" grpId="0" uiExpand="1" bld="series"/>
      <p:bldP spid="6" grpId="0"/>
      <p:bldP spid="7" grpId="0" animBg="1"/>
      <p:bldP spid="8" grpId="0" animBg="1"/>
      <p:bldP spid="9" grpId="0" animBg="1"/>
      <p:bldP spid="11" grpId="0" animBg="1"/>
      <p:bldP spid="12" grpId="0" animBg="1"/>
      <p:bldP spid="13" grpId="0" animBg="1"/>
      <p:bldP spid="15" grpId="0"/>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1506" name="Rectangle 2"/>
          <p:cNvSpPr>
            <a:spLocks noGrp="1" noChangeArrowheads="1"/>
          </p:cNvSpPr>
          <p:nvPr>
            <p:ph type="title"/>
          </p:nvPr>
        </p:nvSpPr>
        <p:spPr>
          <a:xfrm>
            <a:off x="642910" y="2928934"/>
            <a:ext cx="7848600" cy="990600"/>
          </a:xfrm>
        </p:spPr>
        <p:txBody>
          <a:bodyPr/>
          <a:lstStyle/>
          <a:p>
            <a:pPr algn="ctr"/>
            <a:r>
              <a:rPr lang="en-GB" sz="5400" dirty="0" smtClean="0">
                <a:latin typeface="Arial" pitchFamily="34" charset="0"/>
                <a:cs typeface="Arial" pitchFamily="34" charset="0"/>
              </a:rPr>
              <a:t>INEQUALITY</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spTree>
  </p:cSld>
  <p:clrMapOvr>
    <a:masterClrMapping/>
  </p:clrMapOvr>
  <p:transition>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p:txBody>
          <a:bodyPr/>
          <a:lstStyle/>
          <a:p>
            <a:r>
              <a:rPr lang="en-GB" dirty="0" smtClean="0">
                <a:latin typeface="Arial" pitchFamily="34" charset="0"/>
                <a:cs typeface="Arial" pitchFamily="34" charset="0"/>
              </a:rPr>
              <a:t>Inequality between whom?</a:t>
            </a:r>
            <a:endParaRPr lang="en-GB" dirty="0">
              <a:latin typeface="Arial" pitchFamily="34" charset="0"/>
              <a:cs typeface="Arial" pitchFamily="34" charset="0"/>
            </a:endParaRPr>
          </a:p>
        </p:txBody>
      </p:sp>
      <p:sp>
        <p:nvSpPr>
          <p:cNvPr id="9" name="TextBox 8"/>
          <p:cNvSpPr txBox="1"/>
          <p:nvPr/>
        </p:nvSpPr>
        <p:spPr>
          <a:xfrm>
            <a:off x="642910" y="1714488"/>
            <a:ext cx="7858180" cy="2441694"/>
          </a:xfrm>
          <a:prstGeom prst="rect">
            <a:avLst/>
          </a:prstGeom>
          <a:noFill/>
        </p:spPr>
        <p:txBody>
          <a:bodyPr wrap="square" rtlCol="0">
            <a:spAutoFit/>
          </a:bodyPr>
          <a:lstStyle/>
          <a:p>
            <a:pPr>
              <a:buFont typeface="Wingdings" pitchFamily="2" charset="2"/>
              <a:buChar char="Ø"/>
            </a:pPr>
            <a:r>
              <a:rPr lang="en-GB" sz="1600" baseline="0" dirty="0" smtClean="0"/>
              <a:t>  </a:t>
            </a:r>
            <a:r>
              <a:rPr lang="en-GB" sz="2200" baseline="0" dirty="0" smtClean="0"/>
              <a:t>Maybe we’re interested in gap between bottom and top, or bottom and middle, or middle and top</a:t>
            </a:r>
            <a:r>
              <a:rPr lang="en-GB" sz="2200" baseline="0" dirty="0" smtClean="0"/>
              <a:t>?</a:t>
            </a:r>
          </a:p>
          <a:p>
            <a:pPr>
              <a:buFont typeface="Wingdings" pitchFamily="2" charset="2"/>
              <a:buChar char="Ø"/>
            </a:pPr>
            <a:endParaRPr lang="en-GB" sz="2200" baseline="0" dirty="0" smtClean="0"/>
          </a:p>
          <a:p>
            <a:pPr>
              <a:buFont typeface="Wingdings" pitchFamily="2" charset="2"/>
              <a:buChar char="Ø"/>
            </a:pPr>
            <a:endParaRPr lang="en-GB" sz="1600" baseline="0" dirty="0" smtClean="0"/>
          </a:p>
          <a:p>
            <a:pPr>
              <a:buFont typeface="Wingdings" pitchFamily="2" charset="2"/>
              <a:buChar char="Ø"/>
            </a:pPr>
            <a:r>
              <a:rPr lang="en-GB" sz="2200" baseline="0" dirty="0" smtClean="0"/>
              <a:t> Simple ratios give you this information by comparing just two points of the distribution...</a:t>
            </a:r>
          </a:p>
          <a:p>
            <a:pPr marL="342900" indent="-342900">
              <a:buFont typeface="+mj-lt"/>
              <a:buAutoNum type="arabicParenR"/>
            </a:pPr>
            <a:endParaRPr lang="en-GB" sz="1600" baseline="0" dirty="0" smtClean="0"/>
          </a:p>
          <a:p>
            <a:endParaRPr lang="en-GB" sz="1600"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Arial" pitchFamily="34" charset="0"/>
                <a:cs typeface="Arial" pitchFamily="34" charset="0"/>
              </a:rPr>
              <a:t>Simple inequality measures: calculation</a:t>
            </a:r>
            <a:endParaRPr lang="en-GB" dirty="0">
              <a:latin typeface="Arial" pitchFamily="34" charset="0"/>
              <a:cs typeface="Arial" pitchFamily="34" charset="0"/>
            </a:endParaRPr>
          </a:p>
        </p:txBody>
      </p:sp>
      <p:sp>
        <p:nvSpPr>
          <p:cNvPr id="3" name="Date Placeholder 2"/>
          <p:cNvSpPr>
            <a:spLocks noGrp="1"/>
          </p:cNvSpPr>
          <p:nvPr>
            <p:ph type="dt" sz="half" idx="11"/>
          </p:nvPr>
        </p:nvSpPr>
        <p:spPr/>
        <p:txBody>
          <a:bodyPr/>
          <a:lstStyle/>
          <a:p>
            <a:r>
              <a:rPr lang="en-GB" smtClean="0"/>
              <a:t>© Institute for Fiscal Studies  </a:t>
            </a:r>
            <a:endParaRPr lang="en-GB" baseline="-25000"/>
          </a:p>
        </p:txBody>
      </p:sp>
      <p:sp>
        <p:nvSpPr>
          <p:cNvPr id="4" name="Oval 4"/>
          <p:cNvSpPr>
            <a:spLocks noChangeArrowheads="1"/>
          </p:cNvSpPr>
          <p:nvPr/>
        </p:nvSpPr>
        <p:spPr bwMode="auto">
          <a:xfrm>
            <a:off x="42846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5" name="Rectangle 5"/>
          <p:cNvSpPr>
            <a:spLocks noChangeArrowheads="1"/>
          </p:cNvSpPr>
          <p:nvPr/>
        </p:nvSpPr>
        <p:spPr bwMode="auto">
          <a:xfrm>
            <a:off x="42846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6" name="Oval 6"/>
          <p:cNvSpPr>
            <a:spLocks noChangeArrowheads="1"/>
          </p:cNvSpPr>
          <p:nvPr/>
        </p:nvSpPr>
        <p:spPr bwMode="auto">
          <a:xfrm>
            <a:off x="3929058"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7" name="Rectangle 7"/>
          <p:cNvSpPr>
            <a:spLocks noChangeArrowheads="1"/>
          </p:cNvSpPr>
          <p:nvPr/>
        </p:nvSpPr>
        <p:spPr bwMode="auto">
          <a:xfrm>
            <a:off x="3929058" y="421481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8" name="Oval 8"/>
          <p:cNvSpPr>
            <a:spLocks noChangeArrowheads="1"/>
          </p:cNvSpPr>
          <p:nvPr/>
        </p:nvSpPr>
        <p:spPr bwMode="auto">
          <a:xfrm>
            <a:off x="47164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9" name="Rectangle 9"/>
          <p:cNvSpPr>
            <a:spLocks noChangeArrowheads="1"/>
          </p:cNvSpPr>
          <p:nvPr/>
        </p:nvSpPr>
        <p:spPr bwMode="auto">
          <a:xfrm>
            <a:off x="47164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0" name="Oval 10"/>
          <p:cNvSpPr>
            <a:spLocks noChangeArrowheads="1"/>
          </p:cNvSpPr>
          <p:nvPr/>
        </p:nvSpPr>
        <p:spPr bwMode="auto">
          <a:xfrm>
            <a:off x="5076825" y="4003675"/>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1" name="Rectangle 11"/>
          <p:cNvSpPr>
            <a:spLocks noChangeArrowheads="1"/>
          </p:cNvSpPr>
          <p:nvPr/>
        </p:nvSpPr>
        <p:spPr bwMode="auto">
          <a:xfrm>
            <a:off x="5076825"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2" name="Oval 12"/>
          <p:cNvSpPr>
            <a:spLocks noChangeArrowheads="1"/>
          </p:cNvSpPr>
          <p:nvPr/>
        </p:nvSpPr>
        <p:spPr bwMode="auto">
          <a:xfrm>
            <a:off x="3214678"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3" name="Rectangle 13"/>
          <p:cNvSpPr>
            <a:spLocks noChangeArrowheads="1"/>
          </p:cNvSpPr>
          <p:nvPr/>
        </p:nvSpPr>
        <p:spPr bwMode="auto">
          <a:xfrm>
            <a:off x="3214678"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4" name="Oval 14"/>
          <p:cNvSpPr>
            <a:spLocks noChangeArrowheads="1"/>
          </p:cNvSpPr>
          <p:nvPr/>
        </p:nvSpPr>
        <p:spPr bwMode="auto">
          <a:xfrm>
            <a:off x="5508625" y="4003675"/>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5" name="Rectangle 15"/>
          <p:cNvSpPr>
            <a:spLocks noChangeArrowheads="1"/>
          </p:cNvSpPr>
          <p:nvPr/>
        </p:nvSpPr>
        <p:spPr bwMode="auto">
          <a:xfrm>
            <a:off x="5508625"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6" name="Oval 16"/>
          <p:cNvSpPr>
            <a:spLocks noChangeArrowheads="1"/>
          </p:cNvSpPr>
          <p:nvPr/>
        </p:nvSpPr>
        <p:spPr bwMode="auto">
          <a:xfrm>
            <a:off x="5867400" y="4003675"/>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7" name="Rectangle 17"/>
          <p:cNvSpPr>
            <a:spLocks noChangeArrowheads="1"/>
          </p:cNvSpPr>
          <p:nvPr/>
        </p:nvSpPr>
        <p:spPr bwMode="auto">
          <a:xfrm>
            <a:off x="5867400"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18" name="Oval 18"/>
          <p:cNvSpPr>
            <a:spLocks noChangeArrowheads="1"/>
          </p:cNvSpPr>
          <p:nvPr/>
        </p:nvSpPr>
        <p:spPr bwMode="auto">
          <a:xfrm>
            <a:off x="2786050"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19" name="Rectangle 19"/>
          <p:cNvSpPr>
            <a:spLocks noChangeArrowheads="1"/>
          </p:cNvSpPr>
          <p:nvPr/>
        </p:nvSpPr>
        <p:spPr bwMode="auto">
          <a:xfrm>
            <a:off x="2786050"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0" name="Oval 20"/>
          <p:cNvSpPr>
            <a:spLocks noChangeArrowheads="1"/>
          </p:cNvSpPr>
          <p:nvPr/>
        </p:nvSpPr>
        <p:spPr bwMode="auto">
          <a:xfrm>
            <a:off x="241141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1" name="Rectangle 21"/>
          <p:cNvSpPr>
            <a:spLocks noChangeArrowheads="1"/>
          </p:cNvSpPr>
          <p:nvPr/>
        </p:nvSpPr>
        <p:spPr bwMode="auto">
          <a:xfrm>
            <a:off x="241141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2" name="Oval 22"/>
          <p:cNvSpPr>
            <a:spLocks noChangeArrowheads="1"/>
          </p:cNvSpPr>
          <p:nvPr/>
        </p:nvSpPr>
        <p:spPr bwMode="auto">
          <a:xfrm>
            <a:off x="62277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3" name="Rectangle 23"/>
          <p:cNvSpPr>
            <a:spLocks noChangeArrowheads="1"/>
          </p:cNvSpPr>
          <p:nvPr/>
        </p:nvSpPr>
        <p:spPr bwMode="auto">
          <a:xfrm>
            <a:off x="62277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4" name="Oval 24"/>
          <p:cNvSpPr>
            <a:spLocks noChangeArrowheads="1"/>
          </p:cNvSpPr>
          <p:nvPr/>
        </p:nvSpPr>
        <p:spPr bwMode="auto">
          <a:xfrm>
            <a:off x="197961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5" name="Rectangle 25"/>
          <p:cNvSpPr>
            <a:spLocks noChangeArrowheads="1"/>
          </p:cNvSpPr>
          <p:nvPr/>
        </p:nvSpPr>
        <p:spPr bwMode="auto">
          <a:xfrm>
            <a:off x="197961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6" name="Oval 26"/>
          <p:cNvSpPr>
            <a:spLocks noChangeArrowheads="1"/>
          </p:cNvSpPr>
          <p:nvPr/>
        </p:nvSpPr>
        <p:spPr bwMode="auto">
          <a:xfrm>
            <a:off x="665956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7" name="Rectangle 27"/>
          <p:cNvSpPr>
            <a:spLocks noChangeArrowheads="1"/>
          </p:cNvSpPr>
          <p:nvPr/>
        </p:nvSpPr>
        <p:spPr bwMode="auto">
          <a:xfrm>
            <a:off x="665956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28" name="Oval 28"/>
          <p:cNvSpPr>
            <a:spLocks noChangeArrowheads="1"/>
          </p:cNvSpPr>
          <p:nvPr/>
        </p:nvSpPr>
        <p:spPr bwMode="auto">
          <a:xfrm>
            <a:off x="1571604" y="4000504"/>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29" name="Rectangle 29"/>
          <p:cNvSpPr>
            <a:spLocks noChangeArrowheads="1"/>
          </p:cNvSpPr>
          <p:nvPr/>
        </p:nvSpPr>
        <p:spPr bwMode="auto">
          <a:xfrm>
            <a:off x="1571604"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0" name="Oval 30"/>
          <p:cNvSpPr>
            <a:spLocks noChangeArrowheads="1"/>
          </p:cNvSpPr>
          <p:nvPr/>
        </p:nvSpPr>
        <p:spPr bwMode="auto">
          <a:xfrm>
            <a:off x="7072330" y="4000504"/>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1" name="Rectangle 31"/>
          <p:cNvSpPr>
            <a:spLocks noChangeArrowheads="1"/>
          </p:cNvSpPr>
          <p:nvPr/>
        </p:nvSpPr>
        <p:spPr bwMode="auto">
          <a:xfrm>
            <a:off x="7072330"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2" name="Oval 32"/>
          <p:cNvSpPr>
            <a:spLocks noChangeArrowheads="1"/>
          </p:cNvSpPr>
          <p:nvPr/>
        </p:nvSpPr>
        <p:spPr bwMode="auto">
          <a:xfrm>
            <a:off x="1142976"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3" name="Rectangle 33"/>
          <p:cNvSpPr>
            <a:spLocks noChangeArrowheads="1"/>
          </p:cNvSpPr>
          <p:nvPr/>
        </p:nvSpPr>
        <p:spPr bwMode="auto">
          <a:xfrm>
            <a:off x="1142976"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4" name="Oval 34"/>
          <p:cNvSpPr>
            <a:spLocks noChangeArrowheads="1"/>
          </p:cNvSpPr>
          <p:nvPr/>
        </p:nvSpPr>
        <p:spPr bwMode="auto">
          <a:xfrm>
            <a:off x="3571868" y="4000504"/>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5" name="Rectangle 35"/>
          <p:cNvSpPr>
            <a:spLocks noChangeArrowheads="1"/>
          </p:cNvSpPr>
          <p:nvPr/>
        </p:nvSpPr>
        <p:spPr bwMode="auto">
          <a:xfrm>
            <a:off x="3571868" y="4216404"/>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6" name="Oval 36"/>
          <p:cNvSpPr>
            <a:spLocks noChangeArrowheads="1"/>
          </p:cNvSpPr>
          <p:nvPr/>
        </p:nvSpPr>
        <p:spPr bwMode="auto">
          <a:xfrm>
            <a:off x="8027988"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7" name="Rectangle 37"/>
          <p:cNvSpPr>
            <a:spLocks noChangeArrowheads="1"/>
          </p:cNvSpPr>
          <p:nvPr/>
        </p:nvSpPr>
        <p:spPr bwMode="auto">
          <a:xfrm>
            <a:off x="8027988"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38" name="Oval 38"/>
          <p:cNvSpPr>
            <a:spLocks noChangeArrowheads="1"/>
          </p:cNvSpPr>
          <p:nvPr/>
        </p:nvSpPr>
        <p:spPr bwMode="auto">
          <a:xfrm>
            <a:off x="684213" y="4003675"/>
            <a:ext cx="217487"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39" name="Rectangle 39"/>
          <p:cNvSpPr>
            <a:spLocks noChangeArrowheads="1"/>
          </p:cNvSpPr>
          <p:nvPr/>
        </p:nvSpPr>
        <p:spPr bwMode="auto">
          <a:xfrm>
            <a:off x="684213" y="4219575"/>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40" name="Text Box 42"/>
          <p:cNvSpPr txBox="1">
            <a:spLocks noChangeArrowheads="1"/>
          </p:cNvSpPr>
          <p:nvPr/>
        </p:nvSpPr>
        <p:spPr bwMode="auto">
          <a:xfrm>
            <a:off x="6300788" y="4867275"/>
            <a:ext cx="1079500" cy="366713"/>
          </a:xfrm>
          <a:prstGeom prst="rect">
            <a:avLst/>
          </a:prstGeom>
          <a:noFill/>
          <a:ln w="9525">
            <a:noFill/>
            <a:miter lim="800000"/>
            <a:headEnd/>
            <a:tailEnd/>
          </a:ln>
          <a:effectLst/>
        </p:spPr>
        <p:txBody>
          <a:bodyPr>
            <a:spAutoFit/>
          </a:bodyPr>
          <a:lstStyle/>
          <a:p>
            <a:pPr>
              <a:spcBef>
                <a:spcPct val="50000"/>
              </a:spcBef>
            </a:pPr>
            <a:r>
              <a:rPr lang="en-GB" sz="1800"/>
              <a:t>Highest</a:t>
            </a:r>
          </a:p>
        </p:txBody>
      </p:sp>
      <p:sp>
        <p:nvSpPr>
          <p:cNvPr id="41" name="Line 43"/>
          <p:cNvSpPr>
            <a:spLocks noChangeShapeType="1"/>
          </p:cNvSpPr>
          <p:nvPr/>
        </p:nvSpPr>
        <p:spPr bwMode="auto">
          <a:xfrm>
            <a:off x="7308850" y="5011738"/>
            <a:ext cx="1008063" cy="0"/>
          </a:xfrm>
          <a:prstGeom prst="line">
            <a:avLst/>
          </a:prstGeom>
          <a:noFill/>
          <a:ln w="9525">
            <a:solidFill>
              <a:schemeClr val="tx1"/>
            </a:solidFill>
            <a:round/>
            <a:headEnd/>
            <a:tailEnd type="triangle" w="med" len="med"/>
          </a:ln>
          <a:effectLst/>
        </p:spPr>
        <p:txBody>
          <a:bodyPr/>
          <a:lstStyle/>
          <a:p>
            <a:endParaRPr lang="en-GB"/>
          </a:p>
        </p:txBody>
      </p:sp>
      <p:sp>
        <p:nvSpPr>
          <p:cNvPr id="42" name="Text Box 44"/>
          <p:cNvSpPr txBox="1">
            <a:spLocks noChangeArrowheads="1"/>
          </p:cNvSpPr>
          <p:nvPr/>
        </p:nvSpPr>
        <p:spPr bwMode="auto">
          <a:xfrm>
            <a:off x="1908175" y="4795838"/>
            <a:ext cx="1079500" cy="366712"/>
          </a:xfrm>
          <a:prstGeom prst="rect">
            <a:avLst/>
          </a:prstGeom>
          <a:noFill/>
          <a:ln w="9525">
            <a:noFill/>
            <a:miter lim="800000"/>
            <a:headEnd/>
            <a:tailEnd/>
          </a:ln>
          <a:effectLst/>
        </p:spPr>
        <p:txBody>
          <a:bodyPr>
            <a:spAutoFit/>
          </a:bodyPr>
          <a:lstStyle/>
          <a:p>
            <a:pPr>
              <a:spcBef>
                <a:spcPct val="50000"/>
              </a:spcBef>
            </a:pPr>
            <a:r>
              <a:rPr lang="en-GB" sz="1800"/>
              <a:t>Lowest</a:t>
            </a:r>
          </a:p>
        </p:txBody>
      </p:sp>
      <p:sp>
        <p:nvSpPr>
          <p:cNvPr id="43" name="Line 45"/>
          <p:cNvSpPr>
            <a:spLocks noChangeShapeType="1"/>
          </p:cNvSpPr>
          <p:nvPr/>
        </p:nvSpPr>
        <p:spPr bwMode="auto">
          <a:xfrm flipH="1">
            <a:off x="827088" y="5011738"/>
            <a:ext cx="1008062" cy="0"/>
          </a:xfrm>
          <a:prstGeom prst="line">
            <a:avLst/>
          </a:prstGeom>
          <a:noFill/>
          <a:ln w="9525">
            <a:solidFill>
              <a:schemeClr val="tx1"/>
            </a:solidFill>
            <a:round/>
            <a:headEnd/>
            <a:tailEnd type="triangle" w="med" len="med"/>
          </a:ln>
          <a:effectLst/>
        </p:spPr>
        <p:txBody>
          <a:bodyPr/>
          <a:lstStyle/>
          <a:p>
            <a:endParaRPr lang="en-GB"/>
          </a:p>
        </p:txBody>
      </p:sp>
      <p:sp>
        <p:nvSpPr>
          <p:cNvPr id="44" name="Oval 46"/>
          <p:cNvSpPr>
            <a:spLocks noChangeArrowheads="1"/>
          </p:cNvSpPr>
          <p:nvPr/>
        </p:nvSpPr>
        <p:spPr bwMode="auto">
          <a:xfrm>
            <a:off x="7572396" y="3998918"/>
            <a:ext cx="217488" cy="215900"/>
          </a:xfrm>
          <a:prstGeom prst="ellipse">
            <a:avLst/>
          </a:prstGeom>
          <a:solidFill>
            <a:schemeClr val="tx2"/>
          </a:solidFill>
          <a:ln w="9525">
            <a:solidFill>
              <a:schemeClr val="tx1"/>
            </a:solidFill>
            <a:round/>
            <a:headEnd/>
            <a:tailEnd/>
          </a:ln>
          <a:effectLst/>
        </p:spPr>
        <p:txBody>
          <a:bodyPr wrap="none" anchor="ctr"/>
          <a:lstStyle/>
          <a:p>
            <a:endParaRPr lang="en-GB"/>
          </a:p>
        </p:txBody>
      </p:sp>
      <p:sp>
        <p:nvSpPr>
          <p:cNvPr id="45" name="Rectangle 47"/>
          <p:cNvSpPr>
            <a:spLocks noChangeArrowheads="1"/>
          </p:cNvSpPr>
          <p:nvPr/>
        </p:nvSpPr>
        <p:spPr bwMode="auto">
          <a:xfrm>
            <a:off x="7572396" y="4214818"/>
            <a:ext cx="215900" cy="431800"/>
          </a:xfrm>
          <a:prstGeom prst="rect">
            <a:avLst/>
          </a:prstGeom>
          <a:solidFill>
            <a:schemeClr val="tx2"/>
          </a:solidFill>
          <a:ln w="9525">
            <a:solidFill>
              <a:schemeClr val="tx1"/>
            </a:solidFill>
            <a:miter lim="800000"/>
            <a:headEnd/>
            <a:tailEnd/>
          </a:ln>
          <a:effectLst/>
        </p:spPr>
        <p:txBody>
          <a:bodyPr wrap="none" anchor="ctr"/>
          <a:lstStyle/>
          <a:p>
            <a:endParaRPr lang="en-GB"/>
          </a:p>
        </p:txBody>
      </p:sp>
      <p:sp>
        <p:nvSpPr>
          <p:cNvPr id="46" name="Text Box 50"/>
          <p:cNvSpPr txBox="1">
            <a:spLocks noChangeArrowheads="1"/>
          </p:cNvSpPr>
          <p:nvPr/>
        </p:nvSpPr>
        <p:spPr bwMode="auto">
          <a:xfrm>
            <a:off x="3924300" y="5307013"/>
            <a:ext cx="1368425" cy="427037"/>
          </a:xfrm>
          <a:prstGeom prst="rect">
            <a:avLst/>
          </a:prstGeom>
          <a:noFill/>
          <a:ln w="9525">
            <a:noFill/>
            <a:miter lim="800000"/>
            <a:headEnd/>
            <a:tailEnd/>
          </a:ln>
          <a:effectLst/>
        </p:spPr>
        <p:txBody>
          <a:bodyPr>
            <a:spAutoFit/>
          </a:bodyPr>
          <a:lstStyle/>
          <a:p>
            <a:pPr>
              <a:spcBef>
                <a:spcPct val="50000"/>
              </a:spcBef>
            </a:pPr>
            <a:r>
              <a:rPr lang="en-GB" sz="2200" b="1" dirty="0"/>
              <a:t>Income</a:t>
            </a:r>
          </a:p>
        </p:txBody>
      </p:sp>
      <p:sp>
        <p:nvSpPr>
          <p:cNvPr id="47" name="Text Box 51"/>
          <p:cNvSpPr txBox="1">
            <a:spLocks noChangeArrowheads="1"/>
          </p:cNvSpPr>
          <p:nvPr/>
        </p:nvSpPr>
        <p:spPr bwMode="auto">
          <a:xfrm>
            <a:off x="6300788" y="4868863"/>
            <a:ext cx="1079500" cy="366712"/>
          </a:xfrm>
          <a:prstGeom prst="rect">
            <a:avLst/>
          </a:prstGeom>
          <a:noFill/>
          <a:ln w="9525">
            <a:noFill/>
            <a:miter lim="800000"/>
            <a:headEnd/>
            <a:tailEnd/>
          </a:ln>
          <a:effectLst/>
        </p:spPr>
        <p:txBody>
          <a:bodyPr>
            <a:spAutoFit/>
          </a:bodyPr>
          <a:lstStyle/>
          <a:p>
            <a:pPr>
              <a:spcBef>
                <a:spcPct val="50000"/>
              </a:spcBef>
            </a:pPr>
            <a:r>
              <a:rPr lang="en-GB" sz="1800"/>
              <a:t>Highest</a:t>
            </a:r>
          </a:p>
        </p:txBody>
      </p:sp>
      <p:sp>
        <p:nvSpPr>
          <p:cNvPr id="48" name="Line 52"/>
          <p:cNvSpPr>
            <a:spLocks noChangeShapeType="1"/>
          </p:cNvSpPr>
          <p:nvPr/>
        </p:nvSpPr>
        <p:spPr bwMode="auto">
          <a:xfrm>
            <a:off x="7308850" y="5013325"/>
            <a:ext cx="1008063" cy="0"/>
          </a:xfrm>
          <a:prstGeom prst="line">
            <a:avLst/>
          </a:prstGeom>
          <a:noFill/>
          <a:ln w="9525">
            <a:solidFill>
              <a:schemeClr val="tx1"/>
            </a:solidFill>
            <a:round/>
            <a:headEnd/>
            <a:tailEnd type="triangle" w="med" len="med"/>
          </a:ln>
          <a:effectLst/>
        </p:spPr>
        <p:txBody>
          <a:bodyPr/>
          <a:lstStyle/>
          <a:p>
            <a:endParaRPr lang="en-GB"/>
          </a:p>
        </p:txBody>
      </p:sp>
      <p:sp>
        <p:nvSpPr>
          <p:cNvPr id="49" name="Text Box 53"/>
          <p:cNvSpPr txBox="1">
            <a:spLocks noChangeArrowheads="1"/>
          </p:cNvSpPr>
          <p:nvPr/>
        </p:nvSpPr>
        <p:spPr bwMode="auto">
          <a:xfrm>
            <a:off x="1908175" y="4797425"/>
            <a:ext cx="1079500" cy="366713"/>
          </a:xfrm>
          <a:prstGeom prst="rect">
            <a:avLst/>
          </a:prstGeom>
          <a:noFill/>
          <a:ln w="9525">
            <a:noFill/>
            <a:miter lim="800000"/>
            <a:headEnd/>
            <a:tailEnd/>
          </a:ln>
          <a:effectLst/>
        </p:spPr>
        <p:txBody>
          <a:bodyPr>
            <a:spAutoFit/>
          </a:bodyPr>
          <a:lstStyle/>
          <a:p>
            <a:pPr>
              <a:spcBef>
                <a:spcPct val="50000"/>
              </a:spcBef>
            </a:pPr>
            <a:r>
              <a:rPr lang="en-GB" sz="1800"/>
              <a:t>Lowest</a:t>
            </a:r>
          </a:p>
        </p:txBody>
      </p:sp>
      <p:sp>
        <p:nvSpPr>
          <p:cNvPr id="50" name="Line 54"/>
          <p:cNvSpPr>
            <a:spLocks noChangeShapeType="1"/>
          </p:cNvSpPr>
          <p:nvPr/>
        </p:nvSpPr>
        <p:spPr bwMode="auto">
          <a:xfrm flipH="1">
            <a:off x="827088" y="5013325"/>
            <a:ext cx="1008062" cy="0"/>
          </a:xfrm>
          <a:prstGeom prst="line">
            <a:avLst/>
          </a:prstGeom>
          <a:noFill/>
          <a:ln w="9525">
            <a:solidFill>
              <a:schemeClr val="tx1"/>
            </a:solidFill>
            <a:round/>
            <a:headEnd/>
            <a:tailEnd type="triangle" w="med" len="med"/>
          </a:ln>
          <a:effectLst/>
        </p:spPr>
        <p:txBody>
          <a:bodyPr/>
          <a:lstStyle/>
          <a:p>
            <a:endParaRPr lang="en-GB"/>
          </a:p>
        </p:txBody>
      </p:sp>
      <p:sp>
        <p:nvSpPr>
          <p:cNvPr id="53" name="TextBox 52"/>
          <p:cNvSpPr txBox="1"/>
          <p:nvPr/>
        </p:nvSpPr>
        <p:spPr>
          <a:xfrm>
            <a:off x="3633781" y="1928802"/>
            <a:ext cx="1928826" cy="687368"/>
          </a:xfrm>
          <a:prstGeom prst="rect">
            <a:avLst/>
          </a:prstGeom>
          <a:gradFill>
            <a:gsLst>
              <a:gs pos="0">
                <a:srgbClr val="FFEFD1"/>
              </a:gs>
              <a:gs pos="64999">
                <a:srgbClr val="F0EBD5"/>
              </a:gs>
              <a:gs pos="100000">
                <a:srgbClr val="D1C39F"/>
              </a:gs>
            </a:gsLst>
            <a:lin ang="2700000" scaled="0"/>
          </a:gradFill>
          <a:scene3d>
            <a:camera prst="orthographicFront"/>
            <a:lightRig rig="threePt" dir="t"/>
          </a:scene3d>
          <a:sp3d contourW="6350">
            <a:bevelT/>
          </a:sp3d>
        </p:spPr>
        <p:txBody>
          <a:bodyPr wrap="square" rtlCol="0" anchor="ctr" anchorCtr="0">
            <a:spAutoFit/>
          </a:bodyPr>
          <a:lstStyle/>
          <a:p>
            <a:pPr algn="ctr"/>
            <a:r>
              <a:rPr lang="en-GB" sz="2000" dirty="0" smtClean="0">
                <a:solidFill>
                  <a:srgbClr val="000000"/>
                </a:solidFill>
              </a:rPr>
              <a:t>Combine to form the ‘90/10 ratio’</a:t>
            </a:r>
          </a:p>
          <a:p>
            <a:endParaRPr lang="en-GB" sz="1800" dirty="0">
              <a:latin typeface="Arial" pitchFamily="34" charset="0"/>
              <a:cs typeface="Arial" pitchFamily="34" charset="0"/>
            </a:endParaRPr>
          </a:p>
        </p:txBody>
      </p:sp>
      <p:cxnSp>
        <p:nvCxnSpPr>
          <p:cNvPr id="54" name="Straight Arrow Connector 53"/>
          <p:cNvCxnSpPr/>
          <p:nvPr/>
        </p:nvCxnSpPr>
        <p:spPr bwMode="auto">
          <a:xfrm>
            <a:off x="5643570" y="2643182"/>
            <a:ext cx="1428760" cy="1214446"/>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55" name="Straight Arrow Connector 54"/>
          <p:cNvCxnSpPr/>
          <p:nvPr/>
        </p:nvCxnSpPr>
        <p:spPr bwMode="auto">
          <a:xfrm rot="10800000" flipV="1">
            <a:off x="1824018" y="2643182"/>
            <a:ext cx="1714512" cy="1214446"/>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59" name="AutoShape 48"/>
          <p:cNvSpPr>
            <a:spLocks noChangeArrowheads="1"/>
          </p:cNvSpPr>
          <p:nvPr/>
        </p:nvSpPr>
        <p:spPr bwMode="auto">
          <a:xfrm>
            <a:off x="357158" y="1643050"/>
            <a:ext cx="2519362" cy="642942"/>
          </a:xfrm>
          <a:prstGeom prst="wedgeRectCallout">
            <a:avLst>
              <a:gd name="adj1" fmla="val 5123"/>
              <a:gd name="adj2" fmla="val 264582"/>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a:ln w="9525">
            <a:solidFill>
              <a:schemeClr val="tx1"/>
            </a:solidFill>
            <a:miter lim="800000"/>
            <a:headEnd/>
            <a:tailEnd/>
          </a:ln>
          <a:effectLst/>
          <a:scene3d>
            <a:camera prst="orthographicFront"/>
            <a:lightRig rig="threePt" dir="t"/>
          </a:scene3d>
          <a:sp3d contourW="6350">
            <a:bevelT/>
          </a:sp3d>
        </p:spPr>
        <p:txBody>
          <a:bodyPr/>
          <a:lstStyle/>
          <a:p>
            <a:pPr algn="ctr"/>
            <a:r>
              <a:rPr lang="en-GB" sz="2000" dirty="0" smtClean="0">
                <a:solidFill>
                  <a:srgbClr val="000000"/>
                </a:solidFill>
                <a:latin typeface="Arial" pitchFamily="34" charset="0"/>
                <a:cs typeface="Arial" pitchFamily="34" charset="0"/>
              </a:rPr>
              <a:t>Find income of person 10% from the bottom</a:t>
            </a:r>
            <a:endParaRPr lang="en-GB" sz="2000" dirty="0">
              <a:solidFill>
                <a:srgbClr val="000000"/>
              </a:solidFill>
              <a:latin typeface="Arial" pitchFamily="34" charset="0"/>
              <a:cs typeface="Arial" pitchFamily="34" charset="0"/>
            </a:endParaRPr>
          </a:p>
        </p:txBody>
      </p:sp>
      <p:sp>
        <p:nvSpPr>
          <p:cNvPr id="60" name="AutoShape 48"/>
          <p:cNvSpPr>
            <a:spLocks noChangeArrowheads="1"/>
          </p:cNvSpPr>
          <p:nvPr/>
        </p:nvSpPr>
        <p:spPr bwMode="auto">
          <a:xfrm>
            <a:off x="6215074" y="1643050"/>
            <a:ext cx="2519362" cy="642942"/>
          </a:xfrm>
          <a:prstGeom prst="wedgeRectCallout">
            <a:avLst>
              <a:gd name="adj1" fmla="val -15671"/>
              <a:gd name="adj2" fmla="val 255952"/>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gradFill>
          <a:ln w="9525">
            <a:solidFill>
              <a:schemeClr val="tx1"/>
            </a:solidFill>
            <a:miter lim="800000"/>
            <a:headEnd/>
            <a:tailEnd/>
          </a:ln>
          <a:effectLst/>
          <a:scene3d>
            <a:camera prst="orthographicFront"/>
            <a:lightRig rig="threePt" dir="t"/>
          </a:scene3d>
          <a:sp3d contourW="6350">
            <a:bevelT/>
          </a:sp3d>
        </p:spPr>
        <p:txBody>
          <a:bodyPr/>
          <a:lstStyle/>
          <a:p>
            <a:pPr algn="ctr"/>
            <a:r>
              <a:rPr lang="en-GB" sz="2000" dirty="0" smtClean="0">
                <a:solidFill>
                  <a:srgbClr val="000000"/>
                </a:solidFill>
                <a:latin typeface="Arial" pitchFamily="34" charset="0"/>
                <a:cs typeface="Arial" pitchFamily="34" charset="0"/>
              </a:rPr>
              <a:t>Find income of person 10% from the top</a:t>
            </a:r>
            <a:endParaRPr lang="en-GB" sz="2000" dirty="0">
              <a:solidFill>
                <a:srgbClr val="000000"/>
              </a:solidFill>
              <a:latin typeface="Arial" pitchFamily="34" charset="0"/>
              <a:cs typeface="Arial" pitchFamily="34" charset="0"/>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7"/>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40"/>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41"/>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42"/>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43"/>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44"/>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45"/>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46"/>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47"/>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48"/>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49"/>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50"/>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2"/>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59"/>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60"/>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1" presetClass="entr" presetSubtype="0" fill="hold" grpId="0" nodeType="clickEffect">
                                  <p:stCondLst>
                                    <p:cond delay="0"/>
                                  </p:stCondLst>
                                  <p:childTnLst>
                                    <p:set>
                                      <p:cBhvr>
                                        <p:cTn id="112" dur="1" fill="hold">
                                          <p:stCondLst>
                                            <p:cond delay="0"/>
                                          </p:stCondLst>
                                        </p:cTn>
                                        <p:tgtEl>
                                          <p:spTgt spid="53"/>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54"/>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p:bldP spid="41" grpId="0" animBg="1"/>
      <p:bldP spid="42" grpId="0"/>
      <p:bldP spid="43" grpId="0" animBg="1"/>
      <p:bldP spid="44" grpId="0" animBg="1"/>
      <p:bldP spid="45" grpId="0" animBg="1"/>
      <p:bldP spid="46" grpId="0"/>
      <p:bldP spid="47" grpId="0"/>
      <p:bldP spid="48" grpId="0" animBg="1"/>
      <p:bldP spid="49" grpId="0"/>
      <p:bldP spid="50" grpId="0" animBg="1"/>
      <p:bldP spid="53" grpId="0" animBg="1"/>
      <p:bldP spid="59" grpId="0" animBg="1"/>
      <p:bldP spid="6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2530" name="Rectangle 2"/>
          <p:cNvSpPr>
            <a:spLocks noGrp="1" noChangeArrowheads="1"/>
          </p:cNvSpPr>
          <p:nvPr>
            <p:ph type="title"/>
          </p:nvPr>
        </p:nvSpPr>
        <p:spPr>
          <a:xfrm>
            <a:off x="571472" y="357166"/>
            <a:ext cx="7848600" cy="990600"/>
          </a:xfrm>
        </p:spPr>
        <p:txBody>
          <a:bodyPr/>
          <a:lstStyle/>
          <a:p>
            <a:r>
              <a:rPr lang="en-GB" dirty="0" smtClean="0">
                <a:latin typeface="Arial" pitchFamily="34" charset="0"/>
                <a:cs typeface="Arial" pitchFamily="34" charset="0"/>
              </a:rPr>
              <a:t>Inequality ratios since 1979</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graphicFrame>
        <p:nvGraphicFramePr>
          <p:cNvPr id="68611" name="Object 3"/>
          <p:cNvGraphicFramePr>
            <a:graphicFrameLocks noChangeAspect="1"/>
          </p:cNvGraphicFramePr>
          <p:nvPr/>
        </p:nvGraphicFramePr>
        <p:xfrm>
          <a:off x="428596" y="785794"/>
          <a:ext cx="7858180" cy="5286412"/>
        </p:xfrm>
        <a:graphic>
          <a:graphicData uri="http://schemas.openxmlformats.org/presentationml/2006/ole">
            <p:oleObj spid="_x0000_s140290" name="Chart" r:id="rId4" imgW="7591282" imgH="3933825" progId="MSGraph.Chart.8">
              <p:embed followColorScheme="full"/>
            </p:oleObj>
          </a:graphicData>
        </a:graphic>
      </p:graphicFrame>
      <p:cxnSp>
        <p:nvCxnSpPr>
          <p:cNvPr id="9" name="Straight Connector 8"/>
          <p:cNvCxnSpPr/>
          <p:nvPr/>
        </p:nvCxnSpPr>
        <p:spPr bwMode="auto">
          <a:xfrm rot="16200000" flipH="1">
            <a:off x="3522154" y="3050087"/>
            <a:ext cx="3671328"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2" name="Text Box 7"/>
          <p:cNvSpPr txBox="1">
            <a:spLocks noChangeArrowheads="1"/>
          </p:cNvSpPr>
          <p:nvPr/>
        </p:nvSpPr>
        <p:spPr bwMode="auto">
          <a:xfrm>
            <a:off x="571472" y="5929330"/>
            <a:ext cx="1871663" cy="336550"/>
          </a:xfrm>
          <a:prstGeom prst="rect">
            <a:avLst/>
          </a:prstGeom>
          <a:noFill/>
          <a:ln w="9525">
            <a:noFill/>
            <a:miter lim="800000"/>
            <a:headEnd/>
            <a:tailEnd/>
          </a:ln>
          <a:effectLst/>
        </p:spPr>
        <p:txBody>
          <a:bodyPr>
            <a:spAutoFit/>
          </a:bodyPr>
          <a:lstStyle/>
          <a:p>
            <a:pPr>
              <a:spcBef>
                <a:spcPct val="50000"/>
              </a:spcBef>
            </a:pPr>
            <a:r>
              <a:rPr lang="en-GB" sz="1600" dirty="0"/>
              <a:t>Source: HBAI data</a:t>
            </a:r>
          </a:p>
        </p:txBody>
      </p:sp>
      <p:sp>
        <p:nvSpPr>
          <p:cNvPr id="14" name="Text Box 7"/>
          <p:cNvSpPr txBox="1">
            <a:spLocks noChangeArrowheads="1"/>
          </p:cNvSpPr>
          <p:nvPr/>
        </p:nvSpPr>
        <p:spPr bwMode="auto">
          <a:xfrm>
            <a:off x="568262" y="6143644"/>
            <a:ext cx="2419368" cy="256480"/>
          </a:xfrm>
          <a:prstGeom prst="rect">
            <a:avLst/>
          </a:prstGeom>
          <a:noFill/>
          <a:ln w="9525">
            <a:noFill/>
            <a:miter lim="800000"/>
            <a:headEnd/>
            <a:tailEnd/>
          </a:ln>
          <a:effectLst/>
        </p:spPr>
        <p:txBody>
          <a:bodyPr wrap="square">
            <a:spAutoFit/>
          </a:bodyPr>
          <a:lstStyle/>
          <a:p>
            <a:pPr>
              <a:spcBef>
                <a:spcPct val="50000"/>
              </a:spcBef>
            </a:pPr>
            <a:r>
              <a:rPr lang="en-GB" sz="1600" dirty="0" smtClean="0"/>
              <a:t>Note: Only BHC incomes shown.</a:t>
            </a:r>
            <a:endParaRPr lang="en-GB" sz="1600" dirty="0"/>
          </a:p>
        </p:txBody>
      </p:sp>
      <p:cxnSp>
        <p:nvCxnSpPr>
          <p:cNvPr id="10" name="Straight Connector 9"/>
          <p:cNvCxnSpPr/>
          <p:nvPr/>
        </p:nvCxnSpPr>
        <p:spPr bwMode="auto">
          <a:xfrm rot="16200000" flipH="1">
            <a:off x="5450981" y="3050086"/>
            <a:ext cx="3671328"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8611">
                                            <p:oleChartEl type="gridLegend"/>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8611">
                                            <p:oleChartEl type="series" lvl="1"/>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8611">
                                            <p:oleChartEl type="series" lvl="2"/>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8611">
                                            <p:oleChartEl type="series" lvl="3"/>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OleChart spid="68611" grpId="0" uiExpand="1" bld="series"/>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a:xfrm>
            <a:off x="642910" y="0"/>
            <a:ext cx="7848600" cy="990600"/>
          </a:xfrm>
        </p:spPr>
        <p:txBody>
          <a:bodyPr/>
          <a:lstStyle/>
          <a:p>
            <a:r>
              <a:rPr lang="en-GB" dirty="0" smtClean="0">
                <a:latin typeface="Arial" pitchFamily="34" charset="0"/>
                <a:cs typeface="Arial" pitchFamily="34" charset="0"/>
              </a:rPr>
              <a:t>More complex inequality measures</a:t>
            </a:r>
            <a:endParaRPr lang="en-GB" dirty="0">
              <a:latin typeface="Arial" pitchFamily="34" charset="0"/>
              <a:cs typeface="Arial" pitchFamily="34" charset="0"/>
            </a:endParaRPr>
          </a:p>
        </p:txBody>
      </p:sp>
      <p:sp>
        <p:nvSpPr>
          <p:cNvPr id="9" name="TextBox 8"/>
          <p:cNvSpPr txBox="1"/>
          <p:nvPr/>
        </p:nvSpPr>
        <p:spPr>
          <a:xfrm>
            <a:off x="642910" y="1285860"/>
            <a:ext cx="7858180" cy="4565352"/>
          </a:xfrm>
          <a:prstGeom prst="rect">
            <a:avLst/>
          </a:prstGeom>
          <a:noFill/>
        </p:spPr>
        <p:txBody>
          <a:bodyPr wrap="square" rtlCol="0">
            <a:spAutoFit/>
          </a:bodyPr>
          <a:lstStyle/>
          <a:p>
            <a:pPr>
              <a:buFont typeface="Wingdings" pitchFamily="2" charset="2"/>
              <a:buChar char="Ø"/>
            </a:pPr>
            <a:r>
              <a:rPr lang="en-GB" sz="2200" baseline="0" dirty="0" smtClean="0"/>
              <a:t> Ratio measures great for detailed picture of small parts of income distribution </a:t>
            </a:r>
          </a:p>
          <a:p>
            <a:pPr>
              <a:buFont typeface="Wingdings" pitchFamily="2" charset="2"/>
              <a:buChar char="Ø"/>
            </a:pPr>
            <a:endParaRPr lang="en-GB" sz="2200" baseline="0" dirty="0" smtClean="0"/>
          </a:p>
          <a:p>
            <a:pPr>
              <a:buFont typeface="Wingdings" pitchFamily="2" charset="2"/>
              <a:buChar char="Ø"/>
            </a:pPr>
            <a:r>
              <a:rPr lang="en-GB" sz="2200" baseline="0" dirty="0" smtClean="0"/>
              <a:t> But they also ‘throw away’ lots of information about rest of distribution</a:t>
            </a:r>
          </a:p>
          <a:p>
            <a:pPr>
              <a:buFont typeface="Wingdings" pitchFamily="2" charset="2"/>
              <a:buChar char="Ø"/>
            </a:pPr>
            <a:endParaRPr lang="en-GB" sz="2200" baseline="0" dirty="0" smtClean="0"/>
          </a:p>
          <a:p>
            <a:pPr>
              <a:buFont typeface="Wingdings" pitchFamily="2" charset="2"/>
              <a:buChar char="Ø"/>
            </a:pPr>
            <a:r>
              <a:rPr lang="en-GB" sz="2200" baseline="0" dirty="0" smtClean="0"/>
              <a:t> We also want single statistic to tell us how unequal the distribution ‘as a whole’ is</a:t>
            </a:r>
            <a:r>
              <a:rPr lang="en-GB" sz="2200" baseline="0" dirty="0" smtClean="0"/>
              <a:t>.  Many possibilities...</a:t>
            </a:r>
            <a:endParaRPr lang="en-GB" sz="2200" baseline="0" dirty="0" smtClean="0"/>
          </a:p>
          <a:p>
            <a:pPr lvl="1">
              <a:buFont typeface="Wingdings" pitchFamily="2" charset="2"/>
              <a:buChar char="Ø"/>
            </a:pPr>
            <a:endParaRPr lang="en-GB" sz="2200" baseline="0" dirty="0" smtClean="0"/>
          </a:p>
          <a:p>
            <a:pPr lvl="1">
              <a:buFont typeface="Wingdings" pitchFamily="2" charset="2"/>
              <a:buChar char="Ø"/>
            </a:pPr>
            <a:r>
              <a:rPr lang="en-GB" sz="2200" baseline="0" dirty="0" smtClean="0"/>
              <a:t> Mean log deviation</a:t>
            </a:r>
          </a:p>
          <a:p>
            <a:pPr lvl="1">
              <a:buFont typeface="Wingdings" pitchFamily="2" charset="2"/>
              <a:buChar char="Ø"/>
            </a:pPr>
            <a:endParaRPr lang="en-GB" sz="2200" baseline="0" dirty="0" smtClean="0"/>
          </a:p>
          <a:p>
            <a:pPr lvl="1">
              <a:buFont typeface="Wingdings" pitchFamily="2" charset="2"/>
              <a:buChar char="Ø"/>
            </a:pPr>
            <a:r>
              <a:rPr lang="en-GB" sz="2200" baseline="0" dirty="0" smtClean="0"/>
              <a:t> </a:t>
            </a:r>
            <a:r>
              <a:rPr lang="en-GB" sz="2200" baseline="0" dirty="0" err="1" smtClean="0"/>
              <a:t>Gini</a:t>
            </a:r>
            <a:r>
              <a:rPr lang="en-GB" sz="2200" baseline="0" dirty="0" smtClean="0"/>
              <a:t> coefficient (most commonly cited)</a:t>
            </a:r>
          </a:p>
          <a:p>
            <a:endParaRPr lang="en-GB" sz="1600" baseline="0" dirty="0" smtClean="0"/>
          </a:p>
          <a:p>
            <a:endParaRPr lang="en-GB" sz="1600"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2530" name="Rectangle 2"/>
          <p:cNvSpPr>
            <a:spLocks noGrp="1" noChangeArrowheads="1"/>
          </p:cNvSpPr>
          <p:nvPr>
            <p:ph type="title"/>
          </p:nvPr>
        </p:nvSpPr>
        <p:spPr>
          <a:xfrm>
            <a:off x="357158" y="0"/>
            <a:ext cx="8534400" cy="990600"/>
          </a:xfrm>
        </p:spPr>
        <p:txBody>
          <a:bodyPr/>
          <a:lstStyle/>
          <a:p>
            <a:r>
              <a:rPr lang="en-GB" dirty="0" smtClean="0">
                <a:latin typeface="Arial" pitchFamily="34" charset="0"/>
                <a:cs typeface="Arial" pitchFamily="34" charset="0"/>
              </a:rPr>
              <a:t>UK income shares (BHC) by </a:t>
            </a:r>
            <a:r>
              <a:rPr lang="en-GB" dirty="0" err="1" smtClean="0">
                <a:latin typeface="Arial" pitchFamily="34" charset="0"/>
                <a:cs typeface="Arial" pitchFamily="34" charset="0"/>
              </a:rPr>
              <a:t>decile</a:t>
            </a:r>
            <a:r>
              <a:rPr lang="en-GB" dirty="0" smtClean="0">
                <a:latin typeface="Arial" pitchFamily="34" charset="0"/>
                <a:cs typeface="Arial" pitchFamily="34" charset="0"/>
              </a:rPr>
              <a:t> group: </a:t>
            </a:r>
            <a:r>
              <a:rPr lang="en-GB" dirty="0" smtClean="0">
                <a:latin typeface="Arial" pitchFamily="34" charset="0"/>
                <a:cs typeface="Arial" pitchFamily="34" charset="0"/>
              </a:rPr>
              <a:t>2007/08</a:t>
            </a:r>
            <a:endParaRPr lang="en-GB" dirty="0">
              <a:latin typeface="Arial" pitchFamily="34" charset="0"/>
              <a:cs typeface="Arial" pitchFamily="34" charset="0"/>
            </a:endParaRPr>
          </a:p>
        </p:txBody>
      </p:sp>
      <p:graphicFrame>
        <p:nvGraphicFramePr>
          <p:cNvPr id="22532" name="Object 4"/>
          <p:cNvGraphicFramePr>
            <a:graphicFrameLocks noChangeAspect="1"/>
          </p:cNvGraphicFramePr>
          <p:nvPr/>
        </p:nvGraphicFramePr>
        <p:xfrm>
          <a:off x="500034" y="1214422"/>
          <a:ext cx="8135937" cy="5059363"/>
        </p:xfrm>
        <a:graphic>
          <a:graphicData uri="http://schemas.openxmlformats.org/presentationml/2006/ole">
            <p:oleObj spid="_x0000_s22532" name="Chart" r:id="rId4" imgW="11801475" imgH="9439180" progId="MSGraph.Chart.8">
              <p:embed followColorScheme="full"/>
            </p:oleObj>
          </a:graphicData>
        </a:graphic>
      </p:graphicFrame>
      <p:sp>
        <p:nvSpPr>
          <p:cNvPr id="6" name="Text Box 7"/>
          <p:cNvSpPr txBox="1">
            <a:spLocks noChangeArrowheads="1"/>
          </p:cNvSpPr>
          <p:nvPr/>
        </p:nvSpPr>
        <p:spPr bwMode="auto">
          <a:xfrm>
            <a:off x="214282" y="6072206"/>
            <a:ext cx="1871663" cy="336550"/>
          </a:xfrm>
          <a:prstGeom prst="rect">
            <a:avLst/>
          </a:prstGeom>
          <a:noFill/>
          <a:ln w="9525">
            <a:noFill/>
            <a:miter lim="800000"/>
            <a:headEnd/>
            <a:tailEnd/>
          </a:ln>
          <a:effectLst/>
        </p:spPr>
        <p:txBody>
          <a:bodyPr>
            <a:spAutoFit/>
          </a:bodyPr>
          <a:lstStyle/>
          <a:p>
            <a:pPr>
              <a:spcBef>
                <a:spcPct val="50000"/>
              </a:spcBef>
            </a:pPr>
            <a:r>
              <a:rPr lang="en-GB" sz="1600" dirty="0"/>
              <a:t>Source: HBAI data</a:t>
            </a:r>
          </a:p>
        </p:txBody>
      </p:sp>
    </p:spTree>
  </p:cSld>
  <p:clrMapOvr>
    <a:masterClrMapping/>
  </p:clrMapOvr>
  <p:transition>
    <p:cu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3554" name="Rectangle 2"/>
          <p:cNvSpPr>
            <a:spLocks noGrp="1" noChangeArrowheads="1"/>
          </p:cNvSpPr>
          <p:nvPr>
            <p:ph type="title"/>
          </p:nvPr>
        </p:nvSpPr>
        <p:spPr>
          <a:xfrm>
            <a:off x="428596" y="228600"/>
            <a:ext cx="8286808" cy="990600"/>
          </a:xfrm>
        </p:spPr>
        <p:txBody>
          <a:bodyPr/>
          <a:lstStyle/>
          <a:p>
            <a:r>
              <a:rPr lang="en-GB" dirty="0" smtClean="0">
                <a:latin typeface="Arial" pitchFamily="34" charset="0"/>
                <a:cs typeface="Arial" pitchFamily="34" charset="0"/>
              </a:rPr>
              <a:t>The </a:t>
            </a:r>
            <a:r>
              <a:rPr lang="en-GB" dirty="0" err="1" smtClean="0">
                <a:latin typeface="Arial" pitchFamily="34" charset="0"/>
                <a:cs typeface="Arial" pitchFamily="34" charset="0"/>
              </a:rPr>
              <a:t>Gini</a:t>
            </a:r>
            <a:r>
              <a:rPr lang="en-GB" dirty="0" smtClean="0">
                <a:latin typeface="Arial" pitchFamily="34" charset="0"/>
                <a:cs typeface="Arial" pitchFamily="34" charset="0"/>
              </a:rPr>
              <a:t> coefficient: a ‘summary’ of income shares</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graphicFrame>
        <p:nvGraphicFramePr>
          <p:cNvPr id="23557" name="Object 5"/>
          <p:cNvGraphicFramePr>
            <a:graphicFrameLocks noChangeAspect="1"/>
          </p:cNvGraphicFramePr>
          <p:nvPr/>
        </p:nvGraphicFramePr>
        <p:xfrm>
          <a:off x="381000" y="1220788"/>
          <a:ext cx="7646988" cy="5232400"/>
        </p:xfrm>
        <a:graphic>
          <a:graphicData uri="http://schemas.openxmlformats.org/presentationml/2006/ole">
            <p:oleObj spid="_x0000_s23557" name="Chart" r:id="rId4" imgW="6096095" imgH="4067175" progId="MSGraph.Chart.8">
              <p:embed followColorScheme="full"/>
            </p:oleObj>
          </a:graphicData>
        </a:graphic>
      </p:graphicFrame>
      <p:sp>
        <p:nvSpPr>
          <p:cNvPr id="6" name="TextBox 5"/>
          <p:cNvSpPr txBox="1"/>
          <p:nvPr/>
        </p:nvSpPr>
        <p:spPr>
          <a:xfrm>
            <a:off x="4643438" y="3286124"/>
            <a:ext cx="428628" cy="420628"/>
          </a:xfrm>
          <a:prstGeom prst="rect">
            <a:avLst/>
          </a:prstGeom>
          <a:noFill/>
        </p:spPr>
        <p:txBody>
          <a:bodyPr wrap="square" rtlCol="0">
            <a:spAutoFit/>
          </a:bodyPr>
          <a:lstStyle/>
          <a:p>
            <a:r>
              <a:rPr lang="en-GB" sz="3200" dirty="0" smtClean="0"/>
              <a:t>A</a:t>
            </a:r>
            <a:endParaRPr lang="en-GB" sz="3200" dirty="0"/>
          </a:p>
        </p:txBody>
      </p:sp>
      <p:sp>
        <p:nvSpPr>
          <p:cNvPr id="7" name="TextBox 6"/>
          <p:cNvSpPr txBox="1"/>
          <p:nvPr/>
        </p:nvSpPr>
        <p:spPr>
          <a:xfrm>
            <a:off x="5857884" y="4286256"/>
            <a:ext cx="357190" cy="420628"/>
          </a:xfrm>
          <a:prstGeom prst="rect">
            <a:avLst/>
          </a:prstGeom>
          <a:noFill/>
        </p:spPr>
        <p:txBody>
          <a:bodyPr wrap="square" rtlCol="0">
            <a:spAutoFit/>
          </a:bodyPr>
          <a:lstStyle/>
          <a:p>
            <a:r>
              <a:rPr lang="en-GB" sz="3200" dirty="0" smtClean="0"/>
              <a:t>B</a:t>
            </a:r>
            <a:endParaRPr lang="en-GB" sz="3200" dirty="0"/>
          </a:p>
        </p:txBody>
      </p:sp>
      <p:grpSp>
        <p:nvGrpSpPr>
          <p:cNvPr id="8" name="Group 133"/>
          <p:cNvGrpSpPr>
            <a:grpSpLocks/>
          </p:cNvGrpSpPr>
          <p:nvPr/>
        </p:nvGrpSpPr>
        <p:grpSpPr bwMode="auto">
          <a:xfrm>
            <a:off x="3643306" y="857232"/>
            <a:ext cx="1735138" cy="1098550"/>
            <a:chOff x="4500" y="1768"/>
            <a:chExt cx="1093" cy="692"/>
          </a:xfrm>
        </p:grpSpPr>
        <p:sp>
          <p:nvSpPr>
            <p:cNvPr id="9" name="Line 134"/>
            <p:cNvSpPr>
              <a:spLocks noChangeShapeType="1"/>
            </p:cNvSpPr>
            <p:nvPr/>
          </p:nvSpPr>
          <p:spPr bwMode="auto">
            <a:xfrm>
              <a:off x="4972" y="2106"/>
              <a:ext cx="621" cy="0"/>
            </a:xfrm>
            <a:prstGeom prst="line">
              <a:avLst/>
            </a:prstGeom>
            <a:noFill/>
            <a:ln w="17526">
              <a:solidFill>
                <a:schemeClr val="tx1"/>
              </a:solidFill>
              <a:round/>
              <a:headEnd/>
              <a:tailEnd/>
            </a:ln>
          </p:spPr>
          <p:txBody>
            <a:bodyPr/>
            <a:lstStyle/>
            <a:p>
              <a:endParaRPr lang="en-GB"/>
            </a:p>
          </p:txBody>
        </p:sp>
        <p:sp>
          <p:nvSpPr>
            <p:cNvPr id="10" name="Rectangle 135"/>
            <p:cNvSpPr>
              <a:spLocks noChangeArrowheads="1"/>
            </p:cNvSpPr>
            <p:nvPr/>
          </p:nvSpPr>
          <p:spPr bwMode="auto">
            <a:xfrm>
              <a:off x="5413" y="2143"/>
              <a:ext cx="161" cy="317"/>
            </a:xfrm>
            <a:prstGeom prst="rect">
              <a:avLst/>
            </a:prstGeom>
            <a:noFill/>
            <a:ln w="9525">
              <a:noFill/>
              <a:miter lim="800000"/>
              <a:headEnd/>
              <a:tailEnd/>
            </a:ln>
          </p:spPr>
          <p:txBody>
            <a:bodyPr wrap="none" lIns="0" tIns="0" rIns="0" bIns="0">
              <a:spAutoFit/>
            </a:bodyPr>
            <a:lstStyle/>
            <a:p>
              <a:r>
                <a:rPr lang="en-GB" sz="3300" i="1" dirty="0">
                  <a:latin typeface="Times New Roman" pitchFamily="18" charset="0"/>
                </a:rPr>
                <a:t>B</a:t>
              </a:r>
              <a:endParaRPr lang="en-GB" dirty="0"/>
            </a:p>
          </p:txBody>
        </p:sp>
        <p:sp>
          <p:nvSpPr>
            <p:cNvPr id="11" name="Rectangle 136"/>
            <p:cNvSpPr>
              <a:spLocks noChangeArrowheads="1"/>
            </p:cNvSpPr>
            <p:nvPr/>
          </p:nvSpPr>
          <p:spPr bwMode="auto">
            <a:xfrm>
              <a:off x="5011" y="2143"/>
              <a:ext cx="161" cy="317"/>
            </a:xfrm>
            <a:prstGeom prst="rect">
              <a:avLst/>
            </a:prstGeom>
            <a:noFill/>
            <a:ln w="9525">
              <a:noFill/>
              <a:miter lim="800000"/>
              <a:headEnd/>
              <a:tailEnd/>
            </a:ln>
          </p:spPr>
          <p:txBody>
            <a:bodyPr wrap="none" lIns="0" tIns="0" rIns="0" bIns="0">
              <a:spAutoFit/>
            </a:bodyPr>
            <a:lstStyle/>
            <a:p>
              <a:r>
                <a:rPr lang="en-GB" sz="3300" i="1" dirty="0">
                  <a:latin typeface="Times New Roman" pitchFamily="18" charset="0"/>
                </a:rPr>
                <a:t>A</a:t>
              </a:r>
              <a:endParaRPr lang="en-GB" dirty="0"/>
            </a:p>
          </p:txBody>
        </p:sp>
        <p:sp>
          <p:nvSpPr>
            <p:cNvPr id="12" name="Rectangle 137"/>
            <p:cNvSpPr>
              <a:spLocks noChangeArrowheads="1"/>
            </p:cNvSpPr>
            <p:nvPr/>
          </p:nvSpPr>
          <p:spPr bwMode="auto">
            <a:xfrm>
              <a:off x="5218" y="1768"/>
              <a:ext cx="161" cy="317"/>
            </a:xfrm>
            <a:prstGeom prst="rect">
              <a:avLst/>
            </a:prstGeom>
            <a:noFill/>
            <a:ln w="9525">
              <a:noFill/>
              <a:miter lim="800000"/>
              <a:headEnd/>
              <a:tailEnd/>
            </a:ln>
          </p:spPr>
          <p:txBody>
            <a:bodyPr wrap="none" lIns="0" tIns="0" rIns="0" bIns="0">
              <a:spAutoFit/>
            </a:bodyPr>
            <a:lstStyle/>
            <a:p>
              <a:r>
                <a:rPr lang="en-GB" sz="3300" i="1" dirty="0">
                  <a:latin typeface="Times New Roman" pitchFamily="18" charset="0"/>
                </a:rPr>
                <a:t>A</a:t>
              </a:r>
              <a:endParaRPr lang="en-GB" dirty="0"/>
            </a:p>
          </p:txBody>
        </p:sp>
        <p:sp>
          <p:nvSpPr>
            <p:cNvPr id="13" name="Rectangle 138"/>
            <p:cNvSpPr>
              <a:spLocks noChangeArrowheads="1"/>
            </p:cNvSpPr>
            <p:nvPr/>
          </p:nvSpPr>
          <p:spPr bwMode="auto">
            <a:xfrm>
              <a:off x="4500" y="1935"/>
              <a:ext cx="191" cy="317"/>
            </a:xfrm>
            <a:prstGeom prst="rect">
              <a:avLst/>
            </a:prstGeom>
            <a:noFill/>
            <a:ln w="9525">
              <a:noFill/>
              <a:miter lim="800000"/>
              <a:headEnd/>
              <a:tailEnd/>
            </a:ln>
          </p:spPr>
          <p:txBody>
            <a:bodyPr wrap="none" lIns="0" tIns="0" rIns="0" bIns="0">
              <a:spAutoFit/>
            </a:bodyPr>
            <a:lstStyle/>
            <a:p>
              <a:r>
                <a:rPr lang="en-GB" sz="3300" i="1" dirty="0">
                  <a:latin typeface="Times New Roman" pitchFamily="18" charset="0"/>
                </a:rPr>
                <a:t>G</a:t>
              </a:r>
              <a:endParaRPr lang="en-GB" dirty="0"/>
            </a:p>
          </p:txBody>
        </p:sp>
        <p:sp>
          <p:nvSpPr>
            <p:cNvPr id="14" name="Rectangle 139"/>
            <p:cNvSpPr>
              <a:spLocks noChangeArrowheads="1"/>
            </p:cNvSpPr>
            <p:nvPr/>
          </p:nvSpPr>
          <p:spPr bwMode="auto">
            <a:xfrm>
              <a:off x="5210" y="2113"/>
              <a:ext cx="145" cy="317"/>
            </a:xfrm>
            <a:prstGeom prst="rect">
              <a:avLst/>
            </a:prstGeom>
            <a:noFill/>
            <a:ln w="9525">
              <a:noFill/>
              <a:miter lim="800000"/>
              <a:headEnd/>
              <a:tailEnd/>
            </a:ln>
          </p:spPr>
          <p:txBody>
            <a:bodyPr wrap="none" lIns="0" tIns="0" rIns="0" bIns="0">
              <a:spAutoFit/>
            </a:bodyPr>
            <a:lstStyle/>
            <a:p>
              <a:r>
                <a:rPr lang="en-GB" sz="3300" dirty="0">
                  <a:latin typeface="Symbol" pitchFamily="18" charset="2"/>
                </a:rPr>
                <a:t>+</a:t>
              </a:r>
              <a:endParaRPr lang="en-GB" dirty="0"/>
            </a:p>
          </p:txBody>
        </p:sp>
        <p:sp>
          <p:nvSpPr>
            <p:cNvPr id="15" name="Rectangle 140"/>
            <p:cNvSpPr>
              <a:spLocks noChangeArrowheads="1"/>
            </p:cNvSpPr>
            <p:nvPr/>
          </p:nvSpPr>
          <p:spPr bwMode="auto">
            <a:xfrm>
              <a:off x="4761" y="1905"/>
              <a:ext cx="145" cy="317"/>
            </a:xfrm>
            <a:prstGeom prst="rect">
              <a:avLst/>
            </a:prstGeom>
            <a:noFill/>
            <a:ln w="9525">
              <a:noFill/>
              <a:miter lim="800000"/>
              <a:headEnd/>
              <a:tailEnd/>
            </a:ln>
          </p:spPr>
          <p:txBody>
            <a:bodyPr wrap="none" lIns="0" tIns="0" rIns="0" bIns="0">
              <a:spAutoFit/>
            </a:bodyPr>
            <a:lstStyle/>
            <a:p>
              <a:r>
                <a:rPr lang="en-GB" sz="3300" dirty="0">
                  <a:latin typeface="Symbol" pitchFamily="18" charset="2"/>
                </a:rPr>
                <a:t>=</a:t>
              </a:r>
              <a:endParaRPr lang="en-GB" dirty="0"/>
            </a:p>
          </p:txBody>
        </p:sp>
      </p:grpSp>
      <p:sp>
        <p:nvSpPr>
          <p:cNvPr id="16" name="TextBox 15"/>
          <p:cNvSpPr txBox="1"/>
          <p:nvPr/>
        </p:nvSpPr>
        <p:spPr>
          <a:xfrm>
            <a:off x="1676380" y="1947852"/>
            <a:ext cx="1857388" cy="338554"/>
          </a:xfrm>
          <a:prstGeom prst="rect">
            <a:avLst/>
          </a:prstGeom>
          <a:noFill/>
        </p:spPr>
        <p:txBody>
          <a:bodyPr wrap="square" rtlCol="0">
            <a:spAutoFit/>
          </a:bodyPr>
          <a:lstStyle/>
          <a:p>
            <a:r>
              <a:rPr lang="en-GB" sz="2400" dirty="0" smtClean="0"/>
              <a:t>Perfect equality</a:t>
            </a:r>
            <a:endParaRPr lang="en-GB" sz="2400" dirty="0"/>
          </a:p>
        </p:txBody>
      </p:sp>
      <p:sp>
        <p:nvSpPr>
          <p:cNvPr id="17" name="TextBox 16"/>
          <p:cNvSpPr txBox="1"/>
          <p:nvPr/>
        </p:nvSpPr>
        <p:spPr>
          <a:xfrm>
            <a:off x="3714744" y="1928802"/>
            <a:ext cx="785818" cy="338554"/>
          </a:xfrm>
          <a:prstGeom prst="rect">
            <a:avLst/>
          </a:prstGeom>
          <a:noFill/>
        </p:spPr>
        <p:txBody>
          <a:bodyPr wrap="square" rtlCol="0">
            <a:spAutoFit/>
          </a:bodyPr>
          <a:lstStyle/>
          <a:p>
            <a:r>
              <a:rPr lang="en-GB" sz="2400" dirty="0" smtClean="0"/>
              <a:t>A = 0</a:t>
            </a:r>
            <a:endParaRPr lang="en-GB" sz="2400" dirty="0"/>
          </a:p>
        </p:txBody>
      </p:sp>
      <p:sp>
        <p:nvSpPr>
          <p:cNvPr id="18" name="TextBox 17"/>
          <p:cNvSpPr txBox="1"/>
          <p:nvPr/>
        </p:nvSpPr>
        <p:spPr>
          <a:xfrm>
            <a:off x="4643438" y="1966902"/>
            <a:ext cx="785818" cy="338554"/>
          </a:xfrm>
          <a:prstGeom prst="rect">
            <a:avLst/>
          </a:prstGeom>
          <a:noFill/>
        </p:spPr>
        <p:txBody>
          <a:bodyPr wrap="square" rtlCol="0">
            <a:spAutoFit/>
          </a:bodyPr>
          <a:lstStyle/>
          <a:p>
            <a:r>
              <a:rPr lang="en-GB" sz="2400" dirty="0" smtClean="0"/>
              <a:t>G = 0</a:t>
            </a:r>
            <a:endParaRPr lang="en-GB" sz="2400" dirty="0"/>
          </a:p>
        </p:txBody>
      </p:sp>
      <p:sp>
        <p:nvSpPr>
          <p:cNvPr id="19" name="TextBox 18"/>
          <p:cNvSpPr txBox="1"/>
          <p:nvPr/>
        </p:nvSpPr>
        <p:spPr>
          <a:xfrm>
            <a:off x="1676380" y="2305042"/>
            <a:ext cx="1857388" cy="338554"/>
          </a:xfrm>
          <a:prstGeom prst="rect">
            <a:avLst/>
          </a:prstGeom>
          <a:noFill/>
        </p:spPr>
        <p:txBody>
          <a:bodyPr wrap="square" rtlCol="0">
            <a:spAutoFit/>
          </a:bodyPr>
          <a:lstStyle/>
          <a:p>
            <a:r>
              <a:rPr lang="en-GB" sz="2400" dirty="0" smtClean="0"/>
              <a:t>‘Total’ inequality</a:t>
            </a:r>
            <a:endParaRPr lang="en-GB" sz="2400" dirty="0"/>
          </a:p>
        </p:txBody>
      </p:sp>
      <p:sp>
        <p:nvSpPr>
          <p:cNvPr id="20" name="TextBox 19"/>
          <p:cNvSpPr txBox="1"/>
          <p:nvPr/>
        </p:nvSpPr>
        <p:spPr>
          <a:xfrm>
            <a:off x="3714744" y="2285992"/>
            <a:ext cx="785818" cy="338554"/>
          </a:xfrm>
          <a:prstGeom prst="rect">
            <a:avLst/>
          </a:prstGeom>
          <a:noFill/>
        </p:spPr>
        <p:txBody>
          <a:bodyPr wrap="square" rtlCol="0">
            <a:spAutoFit/>
          </a:bodyPr>
          <a:lstStyle/>
          <a:p>
            <a:r>
              <a:rPr lang="en-GB" sz="2400" dirty="0" smtClean="0"/>
              <a:t>B = 0</a:t>
            </a:r>
            <a:endParaRPr lang="en-GB" sz="2400" dirty="0"/>
          </a:p>
        </p:txBody>
      </p:sp>
      <p:sp>
        <p:nvSpPr>
          <p:cNvPr id="21" name="TextBox 20"/>
          <p:cNvSpPr txBox="1"/>
          <p:nvPr/>
        </p:nvSpPr>
        <p:spPr>
          <a:xfrm>
            <a:off x="4643438" y="2324092"/>
            <a:ext cx="785818" cy="338554"/>
          </a:xfrm>
          <a:prstGeom prst="rect">
            <a:avLst/>
          </a:prstGeom>
          <a:noFill/>
        </p:spPr>
        <p:txBody>
          <a:bodyPr wrap="square" rtlCol="0">
            <a:spAutoFit/>
          </a:bodyPr>
          <a:lstStyle/>
          <a:p>
            <a:r>
              <a:rPr lang="en-GB" sz="2400" dirty="0" smtClean="0"/>
              <a:t>G = 1</a:t>
            </a:r>
            <a:endParaRPr lang="en-GB" sz="2400" dirty="0"/>
          </a:p>
        </p:txBody>
      </p:sp>
      <p:sp>
        <p:nvSpPr>
          <p:cNvPr id="22" name="Right Arrow 21"/>
          <p:cNvSpPr/>
          <p:nvPr/>
        </p:nvSpPr>
        <p:spPr bwMode="auto">
          <a:xfrm>
            <a:off x="3286116" y="2071678"/>
            <a:ext cx="428628" cy="214314"/>
          </a:xfrm>
          <a:prstGeom prst="rightArrow">
            <a:avLst/>
          </a:prstGeom>
          <a:solidFill>
            <a:schemeClr val="tx2">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25000" smtClean="0">
              <a:ln>
                <a:noFill/>
              </a:ln>
              <a:solidFill>
                <a:schemeClr val="tx1"/>
              </a:solidFill>
              <a:effectLst/>
              <a:latin typeface="Arial" charset="0"/>
            </a:endParaRPr>
          </a:p>
        </p:txBody>
      </p:sp>
      <p:sp>
        <p:nvSpPr>
          <p:cNvPr id="23" name="Right Arrow 22"/>
          <p:cNvSpPr/>
          <p:nvPr/>
        </p:nvSpPr>
        <p:spPr bwMode="auto">
          <a:xfrm>
            <a:off x="4357686" y="2071678"/>
            <a:ext cx="357190" cy="214314"/>
          </a:xfrm>
          <a:prstGeom prst="rightArrow">
            <a:avLst/>
          </a:prstGeom>
          <a:solidFill>
            <a:schemeClr val="tx2">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25000" smtClean="0">
              <a:ln>
                <a:noFill/>
              </a:ln>
              <a:solidFill>
                <a:schemeClr val="tx1"/>
              </a:solidFill>
              <a:effectLst/>
              <a:latin typeface="Arial" charset="0"/>
            </a:endParaRPr>
          </a:p>
        </p:txBody>
      </p:sp>
      <p:sp>
        <p:nvSpPr>
          <p:cNvPr id="24" name="Right Arrow 23"/>
          <p:cNvSpPr/>
          <p:nvPr/>
        </p:nvSpPr>
        <p:spPr bwMode="auto">
          <a:xfrm>
            <a:off x="3286116" y="2428868"/>
            <a:ext cx="428628" cy="214314"/>
          </a:xfrm>
          <a:prstGeom prst="rightArrow">
            <a:avLst/>
          </a:prstGeom>
          <a:solidFill>
            <a:schemeClr val="tx2">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25000" smtClean="0">
              <a:ln>
                <a:noFill/>
              </a:ln>
              <a:solidFill>
                <a:schemeClr val="tx1"/>
              </a:solidFill>
              <a:effectLst/>
              <a:latin typeface="Arial" charset="0"/>
            </a:endParaRPr>
          </a:p>
        </p:txBody>
      </p:sp>
      <p:sp>
        <p:nvSpPr>
          <p:cNvPr id="25" name="Right Arrow 24"/>
          <p:cNvSpPr/>
          <p:nvPr/>
        </p:nvSpPr>
        <p:spPr bwMode="auto">
          <a:xfrm>
            <a:off x="4357686" y="2428868"/>
            <a:ext cx="357190" cy="214314"/>
          </a:xfrm>
          <a:prstGeom prst="rightArrow">
            <a:avLst/>
          </a:prstGeom>
          <a:solidFill>
            <a:schemeClr val="tx2">
              <a:lumMod val="7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25000" smtClean="0">
              <a:ln>
                <a:noFill/>
              </a:ln>
              <a:solidFill>
                <a:schemeClr val="tx1"/>
              </a:solidFill>
              <a:effectLst/>
              <a:latin typeface="Arial" charset="0"/>
            </a:endParaRPr>
          </a:p>
        </p:txBody>
      </p:sp>
      <p:sp>
        <p:nvSpPr>
          <p:cNvPr id="26" name="AutoShape 48"/>
          <p:cNvSpPr>
            <a:spLocks noChangeArrowheads="1"/>
          </p:cNvSpPr>
          <p:nvPr/>
        </p:nvSpPr>
        <p:spPr bwMode="auto">
          <a:xfrm>
            <a:off x="6357950" y="3643314"/>
            <a:ext cx="2428892" cy="928694"/>
          </a:xfrm>
          <a:prstGeom prst="wedgeRectCallout">
            <a:avLst>
              <a:gd name="adj1" fmla="val -55025"/>
              <a:gd name="adj2" fmla="val -108041"/>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9525">
            <a:solidFill>
              <a:schemeClr val="tx1"/>
            </a:solidFill>
            <a:miter lim="800000"/>
            <a:headEnd/>
            <a:tailEnd/>
          </a:ln>
          <a:effectLst/>
          <a:scene3d>
            <a:camera prst="orthographicFront"/>
            <a:lightRig rig="threePt" dir="t"/>
          </a:scene3d>
          <a:sp3d contourW="6350"/>
        </p:spPr>
        <p:txBody>
          <a:bodyPr/>
          <a:lstStyle/>
          <a:p>
            <a:pPr algn="ctr"/>
            <a:r>
              <a:rPr lang="en-GB" sz="2400" dirty="0" smtClean="0"/>
              <a:t>UK Lorenz curve in 2007/08 (BHC): </a:t>
            </a:r>
            <a:r>
              <a:rPr lang="en-GB" sz="2400" dirty="0" err="1" smtClean="0"/>
              <a:t>Gini</a:t>
            </a:r>
            <a:r>
              <a:rPr lang="en-GB" sz="2400" dirty="0" smtClean="0"/>
              <a:t> = 0.36</a:t>
            </a:r>
            <a:endParaRPr lang="en-GB" sz="2400" dirty="0"/>
          </a:p>
        </p:txBody>
      </p:sp>
      <p:sp>
        <p:nvSpPr>
          <p:cNvPr id="27" name="AutoShape 48"/>
          <p:cNvSpPr>
            <a:spLocks noChangeArrowheads="1"/>
          </p:cNvSpPr>
          <p:nvPr/>
        </p:nvSpPr>
        <p:spPr bwMode="auto">
          <a:xfrm>
            <a:off x="7500958" y="857232"/>
            <a:ext cx="1304916" cy="785818"/>
          </a:xfrm>
          <a:prstGeom prst="wedgeRectCallout">
            <a:avLst>
              <a:gd name="adj1" fmla="val -70469"/>
              <a:gd name="adj2" fmla="val 34457"/>
            </a:avLst>
          </a:prstGeom>
          <a:gradFill>
            <a:gsLst>
              <a:gs pos="0">
                <a:srgbClr val="8488C4"/>
              </a:gs>
              <a:gs pos="53000">
                <a:srgbClr val="D4DEFF"/>
              </a:gs>
              <a:gs pos="83000">
                <a:srgbClr val="D4DEFF"/>
              </a:gs>
              <a:gs pos="100000">
                <a:srgbClr val="96AB94"/>
              </a:gs>
            </a:gsLst>
            <a:path path="circle">
              <a:fillToRect l="100000" t="100000"/>
            </a:path>
          </a:gradFill>
          <a:ln w="9525">
            <a:solidFill>
              <a:schemeClr val="tx1"/>
            </a:solidFill>
            <a:miter lim="800000"/>
            <a:headEnd/>
            <a:tailEnd/>
          </a:ln>
          <a:effectLst/>
          <a:scene3d>
            <a:camera prst="orthographicFront"/>
            <a:lightRig rig="threePt" dir="t"/>
          </a:scene3d>
          <a:sp3d contourW="6350"/>
        </p:spPr>
        <p:txBody>
          <a:bodyPr/>
          <a:lstStyle/>
          <a:p>
            <a:pPr algn="ctr"/>
            <a:r>
              <a:rPr lang="en-GB" sz="2400" dirty="0" smtClean="0"/>
              <a:t>Perfect equality</a:t>
            </a:r>
            <a:endParaRPr lang="en-GB" sz="2400" dirty="0"/>
          </a:p>
        </p:txBody>
      </p:sp>
      <p:sp>
        <p:nvSpPr>
          <p:cNvPr id="28" name="Text Box 7"/>
          <p:cNvSpPr txBox="1">
            <a:spLocks noChangeArrowheads="1"/>
          </p:cNvSpPr>
          <p:nvPr/>
        </p:nvSpPr>
        <p:spPr bwMode="auto">
          <a:xfrm>
            <a:off x="1357290" y="6143644"/>
            <a:ext cx="1871663" cy="256480"/>
          </a:xfrm>
          <a:prstGeom prst="rect">
            <a:avLst/>
          </a:prstGeom>
          <a:noFill/>
          <a:ln w="9525">
            <a:noFill/>
            <a:miter lim="800000"/>
            <a:headEnd/>
            <a:tailEnd/>
          </a:ln>
          <a:effectLst/>
        </p:spPr>
        <p:txBody>
          <a:bodyPr>
            <a:spAutoFit/>
          </a:bodyPr>
          <a:lstStyle/>
          <a:p>
            <a:pPr>
              <a:spcBef>
                <a:spcPct val="50000"/>
              </a:spcBef>
            </a:pPr>
            <a:r>
              <a:rPr lang="en-GB" sz="1600" dirty="0" smtClean="0"/>
              <a:t>Source of data: </a:t>
            </a:r>
            <a:r>
              <a:rPr lang="en-GB" sz="1600" dirty="0"/>
              <a:t>HBAI data</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355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3557">
                                            <p:oleChartEl type="gridLegend"/>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557">
                                            <p:oleChartEl type="series" lvl="1"/>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3557">
                                            <p:oleChartEl type="series" lvl="2"/>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OleChart spid="23557" grpId="0" uiExpand="1" bld="series"/>
      <p:bldP spid="6" grpId="0"/>
      <p:bldP spid="7" grpId="0"/>
      <p:bldP spid="16" grpId="0"/>
      <p:bldP spid="17" grpId="0"/>
      <p:bldP spid="18" grpId="0"/>
      <p:bldP spid="19" grpId="0"/>
      <p:bldP spid="20" grpId="0"/>
      <p:bldP spid="21" grpId="0"/>
      <p:bldP spid="22" grpId="0" animBg="1"/>
      <p:bldP spid="23" grpId="0" animBg="1"/>
      <p:bldP spid="24" grpId="0" animBg="1"/>
      <p:bldP spid="25" grpId="0" animBg="1"/>
      <p:bldP spid="26" grpId="0" animBg="1"/>
      <p:bldP spid="27" grpId="0" animBg="1"/>
      <p:bldP spid="2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4578" name="Rectangle 2"/>
          <p:cNvSpPr>
            <a:spLocks noGrp="1" noChangeArrowheads="1"/>
          </p:cNvSpPr>
          <p:nvPr>
            <p:ph type="title"/>
          </p:nvPr>
        </p:nvSpPr>
        <p:spPr>
          <a:xfrm>
            <a:off x="571472" y="571480"/>
            <a:ext cx="7848600" cy="990600"/>
          </a:xfrm>
        </p:spPr>
        <p:txBody>
          <a:bodyPr/>
          <a:lstStyle/>
          <a:p>
            <a:r>
              <a:rPr lang="en-GB" dirty="0" smtClean="0">
                <a:latin typeface="Arial" pitchFamily="34" charset="0"/>
                <a:cs typeface="Arial" pitchFamily="34" charset="0"/>
              </a:rPr>
              <a:t>The </a:t>
            </a:r>
            <a:r>
              <a:rPr lang="en-GB" dirty="0" err="1" smtClean="0">
                <a:latin typeface="Arial" pitchFamily="34" charset="0"/>
                <a:cs typeface="Arial" pitchFamily="34" charset="0"/>
              </a:rPr>
              <a:t>Gini</a:t>
            </a:r>
            <a:r>
              <a:rPr lang="en-GB" dirty="0" smtClean="0">
                <a:latin typeface="Arial" pitchFamily="34" charset="0"/>
                <a:cs typeface="Arial" pitchFamily="34" charset="0"/>
              </a:rPr>
              <a:t> coefficient: 1979/80–2007/08 (Great Britain) </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graphicFrame>
        <p:nvGraphicFramePr>
          <p:cNvPr id="6" name="Object 2"/>
          <p:cNvGraphicFramePr>
            <a:graphicFrameLocks noChangeAspect="1"/>
          </p:cNvGraphicFramePr>
          <p:nvPr/>
        </p:nvGraphicFramePr>
        <p:xfrm>
          <a:off x="142844" y="1142984"/>
          <a:ext cx="8715436" cy="5072098"/>
        </p:xfrm>
        <a:graphic>
          <a:graphicData uri="http://schemas.openxmlformats.org/drawingml/2006/chart">
            <c:chart xmlns:c="http://schemas.openxmlformats.org/drawingml/2006/chart" xmlns:r="http://schemas.openxmlformats.org/officeDocument/2006/relationships" r:id="rId3"/>
          </a:graphicData>
        </a:graphic>
      </p:graphicFrame>
      <p:sp>
        <p:nvSpPr>
          <p:cNvPr id="7" name="AutoShape 48"/>
          <p:cNvSpPr>
            <a:spLocks noChangeArrowheads="1"/>
          </p:cNvSpPr>
          <p:nvPr/>
        </p:nvSpPr>
        <p:spPr bwMode="auto">
          <a:xfrm>
            <a:off x="6715140" y="1714488"/>
            <a:ext cx="1928826" cy="285752"/>
          </a:xfrm>
          <a:prstGeom prst="wedgeRectCallout">
            <a:avLst>
              <a:gd name="adj1" fmla="val 45663"/>
              <a:gd name="adj2" fmla="val 105375"/>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2700000" scaled="0"/>
            <a:tileRect/>
          </a:gradFill>
          <a:ln w="9525">
            <a:solidFill>
              <a:schemeClr val="tx1"/>
            </a:solidFill>
            <a:miter lim="800000"/>
            <a:headEnd/>
            <a:tailEnd/>
          </a:ln>
          <a:effectLst/>
          <a:scene3d>
            <a:camera prst="orthographicFront"/>
            <a:lightRig rig="threePt" dir="t"/>
          </a:scene3d>
          <a:sp3d contourW="6350"/>
        </p:spPr>
        <p:txBody>
          <a:bodyPr anchor="t" anchorCtr="0"/>
          <a:lstStyle/>
          <a:p>
            <a:pPr algn="ctr"/>
            <a:r>
              <a:rPr lang="en-GB" sz="1600" dirty="0" smtClean="0">
                <a:latin typeface="+mn-lt"/>
              </a:rPr>
              <a:t>Currently at an ‘all-time’ high</a:t>
            </a:r>
            <a:endParaRPr lang="en-GB" sz="1600" dirty="0">
              <a:latin typeface="+mn-lt"/>
            </a:endParaRPr>
          </a:p>
        </p:txBody>
      </p:sp>
      <p:sp>
        <p:nvSpPr>
          <p:cNvPr id="8" name="5-Point Star 7"/>
          <p:cNvSpPr/>
          <p:nvPr/>
        </p:nvSpPr>
        <p:spPr bwMode="auto">
          <a:xfrm>
            <a:off x="8429652" y="2071678"/>
            <a:ext cx="357190" cy="285752"/>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25000" smtClean="0">
              <a:ln>
                <a:noFill/>
              </a:ln>
              <a:solidFill>
                <a:schemeClr val="tx1"/>
              </a:solidFill>
              <a:effectLst/>
              <a:latin typeface="Arial" charset="0"/>
            </a:endParaRPr>
          </a:p>
        </p:txBody>
      </p:sp>
      <p:sp>
        <p:nvSpPr>
          <p:cNvPr id="9" name="Text Box 7"/>
          <p:cNvSpPr txBox="1">
            <a:spLocks noChangeArrowheads="1"/>
          </p:cNvSpPr>
          <p:nvPr/>
        </p:nvSpPr>
        <p:spPr bwMode="auto">
          <a:xfrm>
            <a:off x="285720" y="6000768"/>
            <a:ext cx="1871663" cy="336550"/>
          </a:xfrm>
          <a:prstGeom prst="rect">
            <a:avLst/>
          </a:prstGeom>
          <a:noFill/>
          <a:ln w="9525">
            <a:noFill/>
            <a:miter lim="800000"/>
            <a:headEnd/>
            <a:tailEnd/>
          </a:ln>
          <a:effectLst/>
        </p:spPr>
        <p:txBody>
          <a:bodyPr>
            <a:spAutoFit/>
          </a:bodyPr>
          <a:lstStyle/>
          <a:p>
            <a:pPr>
              <a:spcBef>
                <a:spcPct val="50000"/>
              </a:spcBef>
            </a:pPr>
            <a:r>
              <a:rPr lang="en-GB" sz="1600" dirty="0"/>
              <a:t>Source: HBAI data</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457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
                                            <p:graphicEl>
                                              <a:chart seriesIdx="-3" categoryIdx="-3" bldStep="gridLegend"/>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6">
                                            <p:graphicEl>
                                              <a:chart seriesIdx="0" categoryIdx="-4" bldStep="series"/>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6">
                                            <p:graphicEl>
                                              <a:chart seriesIdx="1" categoryIdx="-4" bldStep="series"/>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6">
                                            <p:graphicEl>
                                              <a:chart seriesIdx="2" categoryIdx="-4" bldStep="series"/>
                                            </p:graphic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Graphic spid="6" grpId="0" uiExpand="1">
        <p:bldSub>
          <a:bldChart bld="series"/>
        </p:bldSub>
      </p:bldGraphic>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a:xfrm>
            <a:off x="571472" y="142852"/>
            <a:ext cx="7848600" cy="990600"/>
          </a:xfrm>
        </p:spPr>
        <p:txBody>
          <a:bodyPr/>
          <a:lstStyle/>
          <a:p>
            <a:r>
              <a:rPr lang="en-GB" dirty="0" smtClean="0">
                <a:latin typeface="Arial" pitchFamily="34" charset="0"/>
                <a:cs typeface="Arial" pitchFamily="34" charset="0"/>
              </a:rPr>
              <a:t>Inequality under Labour</a:t>
            </a:r>
            <a:endParaRPr lang="en-GB" dirty="0">
              <a:latin typeface="Arial" pitchFamily="34" charset="0"/>
              <a:cs typeface="Arial" pitchFamily="34" charset="0"/>
            </a:endParaRPr>
          </a:p>
        </p:txBody>
      </p:sp>
      <p:sp>
        <p:nvSpPr>
          <p:cNvPr id="9" name="TextBox 8"/>
          <p:cNvSpPr txBox="1"/>
          <p:nvPr/>
        </p:nvSpPr>
        <p:spPr>
          <a:xfrm>
            <a:off x="642910" y="1285860"/>
            <a:ext cx="7858180" cy="4308872"/>
          </a:xfrm>
          <a:prstGeom prst="rect">
            <a:avLst/>
          </a:prstGeom>
          <a:noFill/>
        </p:spPr>
        <p:txBody>
          <a:bodyPr wrap="square" rtlCol="0">
            <a:spAutoFit/>
          </a:bodyPr>
          <a:lstStyle/>
          <a:p>
            <a:pPr>
              <a:buFont typeface="Wingdings" pitchFamily="2" charset="2"/>
              <a:buChar char="Ø"/>
            </a:pPr>
            <a:r>
              <a:rPr lang="en-GB" sz="2200" baseline="0" dirty="0" smtClean="0"/>
              <a:t> So the </a:t>
            </a:r>
            <a:r>
              <a:rPr lang="en-GB" sz="2200" baseline="0" dirty="0" err="1" smtClean="0"/>
              <a:t>Gini</a:t>
            </a:r>
            <a:r>
              <a:rPr lang="en-GB" sz="2200" baseline="0" dirty="0" smtClean="0"/>
              <a:t> has risen under Labour, even though...</a:t>
            </a:r>
          </a:p>
          <a:p>
            <a:pPr>
              <a:buFont typeface="Wingdings" pitchFamily="2" charset="2"/>
              <a:buChar char="Ø"/>
            </a:pPr>
            <a:endParaRPr lang="en-GB" sz="2200" baseline="0" dirty="0" smtClean="0"/>
          </a:p>
          <a:p>
            <a:pPr marL="342900" indent="-342900">
              <a:buFont typeface="+mj-lt"/>
              <a:buAutoNum type="arabicParenR"/>
            </a:pPr>
            <a:r>
              <a:rPr lang="en-GB" sz="2200" baseline="0" dirty="0" smtClean="0"/>
              <a:t>Labour’s tax and benefit changes have been inequality-reducing.</a:t>
            </a:r>
          </a:p>
          <a:p>
            <a:pPr marL="342900" indent="-342900">
              <a:buFont typeface="+mj-lt"/>
              <a:buAutoNum type="arabicParenR"/>
            </a:pPr>
            <a:endParaRPr lang="en-GB" sz="2200" baseline="0" dirty="0" smtClean="0"/>
          </a:p>
          <a:p>
            <a:pPr marL="800100" lvl="1" indent="-342900">
              <a:buFont typeface="Wingdings" pitchFamily="2" charset="2"/>
              <a:buChar char="Ø"/>
            </a:pPr>
            <a:r>
              <a:rPr lang="en-GB" sz="2000" baseline="0" dirty="0" smtClean="0"/>
              <a:t>Tax and benefit reforms since 1997 had roughly same effect on inequality as raising all benefits in line with GDP (Adam, Browne and Heady (2009)).</a:t>
            </a:r>
          </a:p>
          <a:p>
            <a:pPr marL="800100" lvl="1" indent="-342900">
              <a:buFont typeface="Wingdings" pitchFamily="2" charset="2"/>
              <a:buChar char="Ø"/>
            </a:pPr>
            <a:endParaRPr lang="en-GB" sz="2000" baseline="0" dirty="0" smtClean="0"/>
          </a:p>
          <a:p>
            <a:pPr marL="342900" indent="-342900">
              <a:buFont typeface="+mj-lt"/>
              <a:buAutoNum type="arabicParenR"/>
            </a:pPr>
            <a:r>
              <a:rPr lang="en-GB" sz="2200" baseline="0" dirty="0" smtClean="0"/>
              <a:t>Relative poverty has </a:t>
            </a:r>
            <a:r>
              <a:rPr lang="en-GB" sz="2200" i="1" baseline="0" dirty="0" smtClean="0"/>
              <a:t>fallen</a:t>
            </a:r>
          </a:p>
          <a:p>
            <a:pPr marL="800100" lvl="1" indent="-342900">
              <a:buFont typeface="+mj-lt"/>
              <a:buAutoNum type="arabicParenR"/>
            </a:pPr>
            <a:endParaRPr lang="en-GB" sz="2200" i="1" baseline="0" dirty="0" smtClean="0"/>
          </a:p>
          <a:p>
            <a:pPr marL="800100" lvl="1" indent="-342900">
              <a:buFont typeface="Wingdings" pitchFamily="2" charset="2"/>
              <a:buChar char="Ø"/>
            </a:pPr>
            <a:r>
              <a:rPr lang="en-GB" sz="2000" baseline="0" dirty="0" smtClean="0"/>
              <a:t>‘Net’ increase in inequality driven by small groups at top and bottom of distribution...</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0482" name="Rectangle 2"/>
          <p:cNvSpPr>
            <a:spLocks noGrp="1" noChangeArrowheads="1"/>
          </p:cNvSpPr>
          <p:nvPr>
            <p:ph type="title"/>
          </p:nvPr>
        </p:nvSpPr>
        <p:spPr>
          <a:xfrm>
            <a:off x="571472" y="571480"/>
            <a:ext cx="7848600" cy="990600"/>
          </a:xfrm>
        </p:spPr>
        <p:txBody>
          <a:bodyPr/>
          <a:lstStyle/>
          <a:p>
            <a:r>
              <a:rPr lang="en-GB" dirty="0" smtClean="0">
                <a:latin typeface="Arial" pitchFamily="34" charset="0"/>
                <a:cs typeface="Arial" pitchFamily="34" charset="0"/>
              </a:rPr>
              <a:t>Income changes by percentile group: 1996/97 – 2007/08 (Great Britain) </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graphicFrame>
        <p:nvGraphicFramePr>
          <p:cNvPr id="6" name="Object 2"/>
          <p:cNvGraphicFramePr>
            <a:graphicFrameLocks noChangeAspect="1"/>
          </p:cNvGraphicFramePr>
          <p:nvPr/>
        </p:nvGraphicFramePr>
        <p:xfrm>
          <a:off x="322881" y="1000108"/>
          <a:ext cx="8559739" cy="5572164"/>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3857620" y="2428868"/>
            <a:ext cx="3071834" cy="502702"/>
          </a:xfrm>
          <a:prstGeom prst="rect">
            <a:avLst/>
          </a:prstGeom>
          <a:noFill/>
          <a:ln>
            <a:noFill/>
          </a:ln>
        </p:spPr>
        <p:txBody>
          <a:bodyPr wrap="square" rtlCol="0">
            <a:spAutoFit/>
          </a:bodyPr>
          <a:lstStyle/>
          <a:p>
            <a:pPr algn="ctr"/>
            <a:r>
              <a:rPr lang="en-GB" sz="2000" dirty="0" smtClean="0">
                <a:latin typeface="+mn-lt"/>
              </a:rPr>
              <a:t>Middle 60% of distribution suggests inequality declined...</a:t>
            </a:r>
            <a:endParaRPr lang="en-GB" sz="2000" dirty="0">
              <a:latin typeface="+mn-lt"/>
            </a:endParaRPr>
          </a:p>
        </p:txBody>
      </p:sp>
      <p:sp>
        <p:nvSpPr>
          <p:cNvPr id="7" name="Text Box 7"/>
          <p:cNvSpPr txBox="1">
            <a:spLocks noChangeArrowheads="1"/>
          </p:cNvSpPr>
          <p:nvPr/>
        </p:nvSpPr>
        <p:spPr bwMode="auto">
          <a:xfrm>
            <a:off x="4143372" y="6215082"/>
            <a:ext cx="1871663" cy="336550"/>
          </a:xfrm>
          <a:prstGeom prst="rect">
            <a:avLst/>
          </a:prstGeom>
          <a:noFill/>
          <a:ln w="9525">
            <a:noFill/>
            <a:miter lim="800000"/>
            <a:headEnd/>
            <a:tailEnd/>
          </a:ln>
          <a:effectLst/>
        </p:spPr>
        <p:txBody>
          <a:bodyPr>
            <a:spAutoFit/>
          </a:bodyPr>
          <a:lstStyle/>
          <a:p>
            <a:pPr>
              <a:spcBef>
                <a:spcPct val="50000"/>
              </a:spcBef>
            </a:pPr>
            <a:r>
              <a:rPr lang="en-GB" sz="1600" dirty="0"/>
              <a:t>Source: HBAI data</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48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graphicEl>
                                              <a:chart seriesIdx="-3" categoryIdx="-3" bldStep="gridLegend"/>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graphicEl>
                                              <a:chart seriesIdx="0" categoryIdx="-4" bldStep="series"/>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Graphic spid="6" grpId="0">
        <p:bldSub>
          <a:bldChart bld="series"/>
        </p:bldSub>
      </p:bldGraphic>
      <p:bldP spid="15"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0482" name="Rectangle 2"/>
          <p:cNvSpPr>
            <a:spLocks noGrp="1" noChangeArrowheads="1"/>
          </p:cNvSpPr>
          <p:nvPr>
            <p:ph type="title"/>
          </p:nvPr>
        </p:nvSpPr>
        <p:spPr>
          <a:xfrm>
            <a:off x="571472" y="571480"/>
            <a:ext cx="7848600" cy="990600"/>
          </a:xfrm>
        </p:spPr>
        <p:txBody>
          <a:bodyPr/>
          <a:lstStyle/>
          <a:p>
            <a:r>
              <a:rPr lang="en-GB" dirty="0" smtClean="0">
                <a:latin typeface="Arial" pitchFamily="34" charset="0"/>
                <a:cs typeface="Arial" pitchFamily="34" charset="0"/>
              </a:rPr>
              <a:t>Income changes by percentile group: 1996/97 – 2007/08 (Great Britain)</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graphicFrame>
        <p:nvGraphicFramePr>
          <p:cNvPr id="6" name="Object 2"/>
          <p:cNvGraphicFramePr>
            <a:graphicFrameLocks noChangeAspect="1"/>
          </p:cNvGraphicFramePr>
          <p:nvPr/>
        </p:nvGraphicFramePr>
        <p:xfrm>
          <a:off x="322881" y="1000108"/>
          <a:ext cx="8559739" cy="5572164"/>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a:off x="3857620" y="2428868"/>
            <a:ext cx="3071834" cy="502702"/>
          </a:xfrm>
          <a:prstGeom prst="rect">
            <a:avLst/>
          </a:prstGeom>
          <a:noFill/>
          <a:ln>
            <a:noFill/>
          </a:ln>
        </p:spPr>
        <p:txBody>
          <a:bodyPr wrap="square" rtlCol="0">
            <a:spAutoFit/>
          </a:bodyPr>
          <a:lstStyle/>
          <a:p>
            <a:pPr algn="ctr"/>
            <a:r>
              <a:rPr lang="en-GB" sz="2000" dirty="0" smtClean="0">
                <a:latin typeface="+mj-lt"/>
              </a:rPr>
              <a:t>Middle 60% of distribution suggests inequality declined...</a:t>
            </a:r>
            <a:endParaRPr lang="en-GB" sz="2000" dirty="0">
              <a:latin typeface="+mj-lt"/>
            </a:endParaRPr>
          </a:p>
        </p:txBody>
      </p:sp>
      <p:sp>
        <p:nvSpPr>
          <p:cNvPr id="8" name="TextBox 7"/>
          <p:cNvSpPr txBox="1"/>
          <p:nvPr/>
        </p:nvSpPr>
        <p:spPr>
          <a:xfrm>
            <a:off x="3929058" y="1428736"/>
            <a:ext cx="3071834" cy="502702"/>
          </a:xfrm>
          <a:prstGeom prst="rect">
            <a:avLst/>
          </a:prstGeom>
          <a:noFill/>
          <a:ln>
            <a:noFill/>
          </a:ln>
        </p:spPr>
        <p:txBody>
          <a:bodyPr wrap="square" rtlCol="0">
            <a:spAutoFit/>
          </a:bodyPr>
          <a:lstStyle/>
          <a:p>
            <a:pPr algn="ctr"/>
            <a:r>
              <a:rPr lang="en-GB" sz="2000" dirty="0" smtClean="0">
                <a:latin typeface="+mn-lt"/>
              </a:rPr>
              <a:t>But tails of distribution tell different story...</a:t>
            </a:r>
            <a:endParaRPr lang="en-GB" sz="2000" dirty="0">
              <a:latin typeface="+mn-lt"/>
            </a:endParaRPr>
          </a:p>
        </p:txBody>
      </p:sp>
      <p:cxnSp>
        <p:nvCxnSpPr>
          <p:cNvPr id="12" name="Straight Arrow Connector 11"/>
          <p:cNvCxnSpPr/>
          <p:nvPr/>
        </p:nvCxnSpPr>
        <p:spPr bwMode="auto">
          <a:xfrm rot="10800000" flipV="1">
            <a:off x="2428860" y="1785926"/>
            <a:ext cx="1571636" cy="1214446"/>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4" name="Straight Arrow Connector 13"/>
          <p:cNvCxnSpPr/>
          <p:nvPr/>
        </p:nvCxnSpPr>
        <p:spPr bwMode="auto">
          <a:xfrm>
            <a:off x="6715140" y="1857364"/>
            <a:ext cx="1500198" cy="1000132"/>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9" name="Text Box 7"/>
          <p:cNvSpPr txBox="1">
            <a:spLocks noChangeArrowheads="1"/>
          </p:cNvSpPr>
          <p:nvPr/>
        </p:nvSpPr>
        <p:spPr bwMode="auto">
          <a:xfrm>
            <a:off x="4429124" y="6215082"/>
            <a:ext cx="1871663" cy="336550"/>
          </a:xfrm>
          <a:prstGeom prst="rect">
            <a:avLst/>
          </a:prstGeom>
          <a:noFill/>
          <a:ln w="9525">
            <a:noFill/>
            <a:miter lim="800000"/>
            <a:headEnd/>
            <a:tailEnd/>
          </a:ln>
          <a:effectLst/>
        </p:spPr>
        <p:txBody>
          <a:bodyPr>
            <a:spAutoFit/>
          </a:bodyPr>
          <a:lstStyle/>
          <a:p>
            <a:pPr>
              <a:spcBef>
                <a:spcPct val="50000"/>
              </a:spcBef>
            </a:pPr>
            <a:r>
              <a:rPr lang="en-GB" sz="1600" dirty="0"/>
              <a:t>Source: HBAI data</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0482" name="Rectangle 2"/>
          <p:cNvSpPr>
            <a:spLocks noGrp="1" noChangeArrowheads="1"/>
          </p:cNvSpPr>
          <p:nvPr>
            <p:ph type="title"/>
          </p:nvPr>
        </p:nvSpPr>
        <p:spPr>
          <a:xfrm>
            <a:off x="571472" y="571480"/>
            <a:ext cx="7848600" cy="990600"/>
          </a:xfrm>
        </p:spPr>
        <p:txBody>
          <a:bodyPr/>
          <a:lstStyle/>
          <a:p>
            <a:r>
              <a:rPr lang="en-GB" dirty="0" smtClean="0">
                <a:latin typeface="Arial" pitchFamily="34" charset="0"/>
                <a:cs typeface="Arial" pitchFamily="34" charset="0"/>
              </a:rPr>
              <a:t>Income changes by percentile group: 1996/97 – 2007/08 (Great Britain)</a:t>
            </a:r>
            <a:br>
              <a:rPr lang="en-GB" dirty="0" smtClean="0">
                <a:latin typeface="Arial" pitchFamily="34" charset="0"/>
                <a:cs typeface="Arial" pitchFamily="34" charset="0"/>
              </a:rPr>
            </a:br>
            <a:endParaRPr lang="en-GB" dirty="0">
              <a:latin typeface="Arial" pitchFamily="34" charset="0"/>
              <a:cs typeface="Arial" pitchFamily="34" charset="0"/>
            </a:endParaRPr>
          </a:p>
        </p:txBody>
      </p:sp>
      <p:graphicFrame>
        <p:nvGraphicFramePr>
          <p:cNvPr id="6" name="Object 2"/>
          <p:cNvGraphicFramePr>
            <a:graphicFrameLocks noChangeAspect="1"/>
          </p:cNvGraphicFramePr>
          <p:nvPr/>
        </p:nvGraphicFramePr>
        <p:xfrm>
          <a:off x="322881" y="1000108"/>
          <a:ext cx="8559739" cy="5572164"/>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p:cNvSpPr txBox="1"/>
          <p:nvPr/>
        </p:nvSpPr>
        <p:spPr>
          <a:xfrm>
            <a:off x="6424626" y="1714488"/>
            <a:ext cx="1785950" cy="338554"/>
          </a:xfrm>
          <a:prstGeom prst="rect">
            <a:avLst/>
          </a:prstGeom>
          <a:noFill/>
        </p:spPr>
        <p:txBody>
          <a:bodyPr wrap="square" rtlCol="0">
            <a:spAutoFit/>
          </a:bodyPr>
          <a:lstStyle/>
          <a:p>
            <a:r>
              <a:rPr lang="en-GB" sz="2400" dirty="0" smtClean="0">
                <a:latin typeface="Arial" pitchFamily="34" charset="0"/>
                <a:cs typeface="Arial" pitchFamily="34" charset="0"/>
              </a:rPr>
              <a:t>1979/80-1996/97</a:t>
            </a:r>
            <a:endParaRPr lang="en-GB" sz="2400" dirty="0">
              <a:latin typeface="Arial" pitchFamily="34" charset="0"/>
              <a:cs typeface="Arial" pitchFamily="34" charset="0"/>
            </a:endParaRPr>
          </a:p>
        </p:txBody>
      </p:sp>
      <p:cxnSp>
        <p:nvCxnSpPr>
          <p:cNvPr id="11" name="Straight Arrow Connector 10"/>
          <p:cNvCxnSpPr/>
          <p:nvPr/>
        </p:nvCxnSpPr>
        <p:spPr bwMode="auto">
          <a:xfrm rot="5400000">
            <a:off x="6929851" y="2428471"/>
            <a:ext cx="714380" cy="79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7" name="TextBox 6"/>
          <p:cNvSpPr txBox="1"/>
          <p:nvPr/>
        </p:nvSpPr>
        <p:spPr>
          <a:xfrm>
            <a:off x="3714744" y="1785926"/>
            <a:ext cx="2643206" cy="830997"/>
          </a:xfrm>
          <a:prstGeom prst="rect">
            <a:avLst/>
          </a:prstGeom>
          <a:noFill/>
        </p:spPr>
        <p:txBody>
          <a:bodyPr wrap="square" rtlCol="0">
            <a:spAutoFit/>
          </a:bodyPr>
          <a:lstStyle/>
          <a:p>
            <a:pPr algn="ctr"/>
            <a:r>
              <a:rPr lang="en-GB" sz="2400" dirty="0" smtClean="0">
                <a:latin typeface="Arial" pitchFamily="34" charset="0"/>
                <a:cs typeface="Arial" pitchFamily="34" charset="0"/>
              </a:rPr>
              <a:t>Over 4 previous Conservative terms, story is more straightforward...</a:t>
            </a:r>
            <a:endParaRPr lang="en-GB" sz="2400" dirty="0">
              <a:latin typeface="Arial" pitchFamily="34" charset="0"/>
              <a:cs typeface="Arial" pitchFamily="34" charset="0"/>
            </a:endParaRPr>
          </a:p>
        </p:txBody>
      </p:sp>
      <p:sp>
        <p:nvSpPr>
          <p:cNvPr id="8" name="Text Box 7"/>
          <p:cNvSpPr txBox="1">
            <a:spLocks noChangeArrowheads="1"/>
          </p:cNvSpPr>
          <p:nvPr/>
        </p:nvSpPr>
        <p:spPr bwMode="auto">
          <a:xfrm>
            <a:off x="4429124" y="6143644"/>
            <a:ext cx="1871663" cy="336550"/>
          </a:xfrm>
          <a:prstGeom prst="rect">
            <a:avLst/>
          </a:prstGeom>
          <a:noFill/>
          <a:ln w="9525">
            <a:noFill/>
            <a:miter lim="800000"/>
            <a:headEnd/>
            <a:tailEnd/>
          </a:ln>
          <a:effectLst/>
        </p:spPr>
        <p:txBody>
          <a:bodyPr>
            <a:spAutoFit/>
          </a:bodyPr>
          <a:lstStyle/>
          <a:p>
            <a:pPr>
              <a:spcBef>
                <a:spcPct val="50000"/>
              </a:spcBef>
            </a:pPr>
            <a:r>
              <a:rPr lang="en-GB" sz="1600" dirty="0"/>
              <a:t>Source: HBAI data</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48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graphicEl>
                                              <a:chart seriesIdx="-3" categoryIdx="-3" bldStep="gridLegend"/>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graphicEl>
                                              <a:chart seriesIdx="0" categoryIdx="-4" bldStep="series"/>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graphicEl>
                                              <a:chart seriesIdx="1" categoryIdx="-4" bldStep="series"/>
                                            </p:graphic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Graphic spid="6" grpId="0" uiExpand="1">
        <p:bldSub>
          <a:bldChart bld="series"/>
        </p:bldSub>
      </p:bldGraphic>
      <p:bldP spid="7"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a:xfrm>
            <a:off x="642910" y="285728"/>
            <a:ext cx="8001056" cy="561996"/>
          </a:xfrm>
        </p:spPr>
        <p:txBody>
          <a:bodyPr/>
          <a:lstStyle/>
          <a:p>
            <a:r>
              <a:rPr lang="en-GB" dirty="0" smtClean="0">
                <a:latin typeface="Arial" pitchFamily="34" charset="0"/>
                <a:cs typeface="Arial" pitchFamily="34" charset="0"/>
              </a:rPr>
              <a:t>Why has inequality been rising in last 30 years?</a:t>
            </a:r>
            <a:endParaRPr lang="en-GB" dirty="0">
              <a:latin typeface="Arial" pitchFamily="34" charset="0"/>
              <a:cs typeface="Arial" pitchFamily="34" charset="0"/>
            </a:endParaRPr>
          </a:p>
        </p:txBody>
      </p:sp>
      <p:sp>
        <p:nvSpPr>
          <p:cNvPr id="9" name="TextBox 8"/>
          <p:cNvSpPr txBox="1"/>
          <p:nvPr/>
        </p:nvSpPr>
        <p:spPr>
          <a:xfrm>
            <a:off x="642910" y="1142984"/>
            <a:ext cx="7858180" cy="5355312"/>
          </a:xfrm>
          <a:prstGeom prst="rect">
            <a:avLst/>
          </a:prstGeom>
          <a:noFill/>
        </p:spPr>
        <p:txBody>
          <a:bodyPr wrap="square" rtlCol="0">
            <a:spAutoFit/>
          </a:bodyPr>
          <a:lstStyle/>
          <a:p>
            <a:pPr>
              <a:buFont typeface="Wingdings" pitchFamily="2" charset="2"/>
              <a:buChar char="Ø"/>
            </a:pPr>
            <a:r>
              <a:rPr lang="en-GB" sz="2200" baseline="0" dirty="0" smtClean="0"/>
              <a:t>  Note the UK is not alone...</a:t>
            </a:r>
          </a:p>
          <a:p>
            <a:pPr>
              <a:buFont typeface="Wingdings" pitchFamily="2" charset="2"/>
              <a:buChar char="Ø"/>
            </a:pPr>
            <a:endParaRPr lang="en-GB" sz="2200" baseline="0" dirty="0" smtClean="0"/>
          </a:p>
          <a:p>
            <a:pPr>
              <a:buFont typeface="Wingdings" pitchFamily="2" charset="2"/>
              <a:buChar char="Ø"/>
            </a:pPr>
            <a:r>
              <a:rPr lang="en-GB" sz="2200" baseline="0" dirty="0" smtClean="0"/>
              <a:t> Earnings are important part of story (about 70% of income in UK) </a:t>
            </a:r>
          </a:p>
          <a:p>
            <a:pPr>
              <a:buFont typeface="Wingdings" pitchFamily="2" charset="2"/>
              <a:buChar char="Ø"/>
            </a:pPr>
            <a:endParaRPr lang="en-GB" sz="1600" baseline="0" dirty="0" smtClean="0"/>
          </a:p>
          <a:p>
            <a:pPr>
              <a:buFont typeface="Wingdings" pitchFamily="2" charset="2"/>
              <a:buChar char="Ø"/>
            </a:pPr>
            <a:r>
              <a:rPr lang="en-GB" sz="1600" baseline="0" dirty="0" smtClean="0"/>
              <a:t> </a:t>
            </a:r>
            <a:r>
              <a:rPr lang="en-GB" sz="2200" baseline="0" dirty="0" smtClean="0"/>
              <a:t>Possible drivers of earnings inequality:</a:t>
            </a:r>
          </a:p>
          <a:p>
            <a:pPr>
              <a:buFont typeface="Wingdings" pitchFamily="2" charset="2"/>
              <a:buChar char="Ø"/>
            </a:pPr>
            <a:endParaRPr lang="en-GB" sz="1600" baseline="0" dirty="0" smtClean="0"/>
          </a:p>
          <a:p>
            <a:pPr marL="800100" lvl="1" indent="-342900">
              <a:buFont typeface="+mj-lt"/>
              <a:buAutoNum type="arabicParenR"/>
            </a:pPr>
            <a:r>
              <a:rPr lang="en-GB" sz="2000" baseline="0" dirty="0" smtClean="0"/>
              <a:t> Increasing returns to education (</a:t>
            </a:r>
            <a:r>
              <a:rPr lang="en-GB" sz="2000" baseline="0" dirty="0" err="1" smtClean="0"/>
              <a:t>Machin</a:t>
            </a:r>
            <a:r>
              <a:rPr lang="en-GB" sz="2000" baseline="0" dirty="0" smtClean="0"/>
              <a:t> (2001),  </a:t>
            </a:r>
            <a:r>
              <a:rPr lang="en-GB" sz="2000" baseline="0" dirty="0" err="1" smtClean="0"/>
              <a:t>Acemoglu</a:t>
            </a:r>
            <a:r>
              <a:rPr lang="en-GB" sz="2000" baseline="0" dirty="0" smtClean="0"/>
              <a:t> (2002)).</a:t>
            </a:r>
          </a:p>
          <a:p>
            <a:pPr marL="800100" lvl="1" indent="-342900">
              <a:buFont typeface="+mj-lt"/>
              <a:buAutoNum type="arabicParenR"/>
            </a:pPr>
            <a:endParaRPr lang="en-GB" sz="2000" baseline="0" dirty="0" smtClean="0"/>
          </a:p>
          <a:p>
            <a:pPr marL="800100" lvl="1" indent="-342900">
              <a:buFont typeface="+mj-lt"/>
              <a:buAutoNum type="arabicParenR"/>
            </a:pPr>
            <a:r>
              <a:rPr lang="en-GB" sz="2000" baseline="0" dirty="0" smtClean="0"/>
              <a:t> Globalisation (more competition means less rent for unions to bargain over)</a:t>
            </a:r>
          </a:p>
          <a:p>
            <a:pPr marL="800100" lvl="1" indent="-342900">
              <a:buFont typeface="+mj-lt"/>
              <a:buAutoNum type="arabicParenR"/>
            </a:pPr>
            <a:endParaRPr lang="en-GB" sz="2000" baseline="0" dirty="0" smtClean="0"/>
          </a:p>
          <a:p>
            <a:pPr marL="800100" lvl="1" indent="-342900">
              <a:buFont typeface="+mj-lt"/>
              <a:buAutoNum type="arabicParenR"/>
            </a:pPr>
            <a:r>
              <a:rPr lang="en-GB" sz="2000" baseline="0" dirty="0" smtClean="0"/>
              <a:t> Weaker trade unions</a:t>
            </a:r>
          </a:p>
          <a:p>
            <a:pPr marL="800100" lvl="1" indent="-342900">
              <a:buFont typeface="+mj-lt"/>
              <a:buAutoNum type="arabicParenR"/>
            </a:pPr>
            <a:endParaRPr lang="en-GB" sz="2000" baseline="0" dirty="0" smtClean="0"/>
          </a:p>
          <a:p>
            <a:pPr marL="800100" lvl="1" indent="-342900">
              <a:buFont typeface="+mj-lt"/>
              <a:buAutoNum type="arabicParenR"/>
            </a:pPr>
            <a:r>
              <a:rPr lang="en-GB" sz="2000" baseline="0" dirty="0" smtClean="0"/>
              <a:t> Decline of collective bargaining – wage policies and wage councils removed</a:t>
            </a:r>
            <a:endParaRPr lang="en-GB" sz="1400" baseline="0" dirty="0" smtClean="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xEl>
                                              <p:pRg st="10" end="1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a:t>© Institute for Fiscal Studies  </a:t>
            </a:r>
            <a:endParaRPr lang="en-GB" baseline="-25000"/>
          </a:p>
        </p:txBody>
      </p:sp>
      <p:sp>
        <p:nvSpPr>
          <p:cNvPr id="24578" name="Rectangle 2"/>
          <p:cNvSpPr>
            <a:spLocks noGrp="1" noChangeArrowheads="1"/>
          </p:cNvSpPr>
          <p:nvPr>
            <p:ph type="title"/>
          </p:nvPr>
        </p:nvSpPr>
        <p:spPr>
          <a:xfrm>
            <a:off x="571472" y="285728"/>
            <a:ext cx="7848600" cy="990600"/>
          </a:xfrm>
        </p:spPr>
        <p:txBody>
          <a:bodyPr/>
          <a:lstStyle/>
          <a:p>
            <a:r>
              <a:rPr lang="en-GB" dirty="0" smtClean="0">
                <a:latin typeface="Arial" pitchFamily="34" charset="0"/>
                <a:cs typeface="Arial" pitchFamily="34" charset="0"/>
              </a:rPr>
              <a:t>The </a:t>
            </a:r>
            <a:r>
              <a:rPr lang="en-GB" dirty="0" err="1" smtClean="0">
                <a:latin typeface="Arial" pitchFamily="34" charset="0"/>
                <a:cs typeface="Arial" pitchFamily="34" charset="0"/>
              </a:rPr>
              <a:t>Gini</a:t>
            </a:r>
            <a:r>
              <a:rPr lang="en-GB" dirty="0" smtClean="0">
                <a:latin typeface="Arial" pitchFamily="34" charset="0"/>
                <a:cs typeface="Arial" pitchFamily="34" charset="0"/>
              </a:rPr>
              <a:t>: international comparisons</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graphicFrame>
        <p:nvGraphicFramePr>
          <p:cNvPr id="129026" name="Object 2"/>
          <p:cNvGraphicFramePr>
            <a:graphicFrameLocks noChangeAspect="1"/>
          </p:cNvGraphicFramePr>
          <p:nvPr/>
        </p:nvGraphicFramePr>
        <p:xfrm>
          <a:off x="142844" y="714356"/>
          <a:ext cx="8837038" cy="5357850"/>
        </p:xfrm>
        <a:graphic>
          <a:graphicData uri="http://schemas.openxmlformats.org/presentationml/2006/ole">
            <p:oleObj spid="_x0000_s129026" name="Chart" r:id="rId4" imgW="7600950" imgH="3943493" progId="MSGraph.Chart.8">
              <p:embed followColorScheme="full"/>
            </p:oleObj>
          </a:graphicData>
        </a:graphic>
      </p:graphicFrame>
      <p:sp>
        <p:nvSpPr>
          <p:cNvPr id="6" name="TextBox 5"/>
          <p:cNvSpPr txBox="1"/>
          <p:nvPr/>
        </p:nvSpPr>
        <p:spPr>
          <a:xfrm>
            <a:off x="714348" y="5857892"/>
            <a:ext cx="7500990" cy="543739"/>
          </a:xfrm>
          <a:prstGeom prst="rect">
            <a:avLst/>
          </a:prstGeom>
          <a:noFill/>
        </p:spPr>
        <p:txBody>
          <a:bodyPr wrap="square" rtlCol="0">
            <a:spAutoFit/>
          </a:bodyPr>
          <a:lstStyle/>
          <a:p>
            <a:r>
              <a:rPr lang="en-GB" sz="1600" dirty="0" smtClean="0"/>
              <a:t>Source: OECD. Figures not directly comparable with those on other slides. Mid 80s Germany refers to West Germany.</a:t>
            </a:r>
          </a:p>
          <a:p>
            <a:endParaRPr lang="en-GB"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9026">
                                            <p:oleChartEl type="series" lvl="1"/>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29026">
                                            <p:oleChartEl type="series" lvl="2"/>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129026" grpId="0" bld="series"/>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1"/>
          </p:nvPr>
        </p:nvSpPr>
        <p:spPr/>
        <p:txBody>
          <a:bodyPr/>
          <a:lstStyle/>
          <a:p>
            <a:r>
              <a:rPr lang="en-GB" dirty="0"/>
              <a:t>© Institute for Fiscal Studies  </a:t>
            </a:r>
            <a:endParaRPr lang="en-GB" baseline="-25000" dirty="0"/>
          </a:p>
        </p:txBody>
      </p:sp>
      <p:sp>
        <p:nvSpPr>
          <p:cNvPr id="24578" name="Rectangle 2"/>
          <p:cNvSpPr>
            <a:spLocks noGrp="1" noChangeArrowheads="1"/>
          </p:cNvSpPr>
          <p:nvPr>
            <p:ph type="title"/>
          </p:nvPr>
        </p:nvSpPr>
        <p:spPr>
          <a:xfrm>
            <a:off x="571472" y="285728"/>
            <a:ext cx="7848600" cy="990600"/>
          </a:xfrm>
        </p:spPr>
        <p:txBody>
          <a:bodyPr/>
          <a:lstStyle/>
          <a:p>
            <a:r>
              <a:rPr lang="en-GB" dirty="0" smtClean="0">
                <a:latin typeface="Arial" pitchFamily="34" charset="0"/>
                <a:cs typeface="Arial" pitchFamily="34" charset="0"/>
              </a:rPr>
              <a:t>Real earnings growth</a:t>
            </a:r>
            <a:r>
              <a:rPr lang="en-GB" dirty="0">
                <a:latin typeface="Arial" pitchFamily="34" charset="0"/>
                <a:cs typeface="Arial" pitchFamily="34" charset="0"/>
              </a:rPr>
              <a:t/>
            </a:r>
            <a:br>
              <a:rPr lang="en-GB" dirty="0">
                <a:latin typeface="Arial" pitchFamily="34" charset="0"/>
                <a:cs typeface="Arial" pitchFamily="34" charset="0"/>
              </a:rPr>
            </a:br>
            <a:endParaRPr lang="en-GB" dirty="0">
              <a:latin typeface="Arial" pitchFamily="34" charset="0"/>
              <a:cs typeface="Arial" pitchFamily="34" charset="0"/>
            </a:endParaRPr>
          </a:p>
        </p:txBody>
      </p:sp>
      <p:graphicFrame>
        <p:nvGraphicFramePr>
          <p:cNvPr id="6" name="Object 2"/>
          <p:cNvGraphicFramePr>
            <a:graphicFrameLocks noChangeAspect="1"/>
          </p:cNvGraphicFramePr>
          <p:nvPr/>
        </p:nvGraphicFramePr>
        <p:xfrm>
          <a:off x="4486275" y="3786190"/>
          <a:ext cx="3657625" cy="235745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Object 2"/>
          <p:cNvGraphicFramePr>
            <a:graphicFrameLocks noChangeAspect="1"/>
          </p:cNvGraphicFramePr>
          <p:nvPr/>
        </p:nvGraphicFramePr>
        <p:xfrm>
          <a:off x="4429124" y="1214422"/>
          <a:ext cx="3714776" cy="235745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Object 2"/>
          <p:cNvGraphicFramePr>
            <a:graphicFrameLocks noChangeAspect="1"/>
          </p:cNvGraphicFramePr>
          <p:nvPr/>
        </p:nvGraphicFramePr>
        <p:xfrm>
          <a:off x="642910" y="1285860"/>
          <a:ext cx="3714776" cy="235745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Object 2"/>
          <p:cNvGraphicFramePr>
            <a:graphicFrameLocks noChangeAspect="1"/>
          </p:cNvGraphicFramePr>
          <p:nvPr/>
        </p:nvGraphicFramePr>
        <p:xfrm>
          <a:off x="638147" y="3786190"/>
          <a:ext cx="3719539" cy="2357455"/>
        </p:xfrm>
        <a:graphic>
          <a:graphicData uri="http://schemas.openxmlformats.org/drawingml/2006/chart">
            <c:chart xmlns:c="http://schemas.openxmlformats.org/drawingml/2006/chart" xmlns:r="http://schemas.openxmlformats.org/officeDocument/2006/relationships" r:id="rId6"/>
          </a:graphicData>
        </a:graphic>
      </p:graphicFrame>
      <p:sp>
        <p:nvSpPr>
          <p:cNvPr id="10" name="TextBox 9"/>
          <p:cNvSpPr txBox="1"/>
          <p:nvPr/>
        </p:nvSpPr>
        <p:spPr>
          <a:xfrm>
            <a:off x="1928794" y="857232"/>
            <a:ext cx="2143140" cy="666849"/>
          </a:xfrm>
          <a:prstGeom prst="rect">
            <a:avLst/>
          </a:prstGeom>
          <a:noFill/>
        </p:spPr>
        <p:txBody>
          <a:bodyPr wrap="square" rtlCol="0">
            <a:spAutoFit/>
          </a:bodyPr>
          <a:lstStyle/>
          <a:p>
            <a:r>
              <a:rPr lang="en-GB" dirty="0" smtClean="0"/>
              <a:t>UK (1980-2005)</a:t>
            </a:r>
          </a:p>
          <a:p>
            <a:endParaRPr lang="en-GB" dirty="0"/>
          </a:p>
        </p:txBody>
      </p:sp>
      <p:sp>
        <p:nvSpPr>
          <p:cNvPr id="11" name="TextBox 10"/>
          <p:cNvSpPr txBox="1"/>
          <p:nvPr/>
        </p:nvSpPr>
        <p:spPr>
          <a:xfrm>
            <a:off x="1852593" y="3500438"/>
            <a:ext cx="2286016" cy="379591"/>
          </a:xfrm>
          <a:prstGeom prst="rect">
            <a:avLst/>
          </a:prstGeom>
          <a:noFill/>
        </p:spPr>
        <p:txBody>
          <a:bodyPr wrap="square" rtlCol="0">
            <a:spAutoFit/>
          </a:bodyPr>
          <a:lstStyle/>
          <a:p>
            <a:r>
              <a:rPr lang="en-GB" dirty="0" smtClean="0"/>
              <a:t>USA (1980-2005)</a:t>
            </a:r>
            <a:endParaRPr lang="en-GB" dirty="0"/>
          </a:p>
        </p:txBody>
      </p:sp>
      <p:sp>
        <p:nvSpPr>
          <p:cNvPr id="12" name="TextBox 11"/>
          <p:cNvSpPr txBox="1"/>
          <p:nvPr/>
        </p:nvSpPr>
        <p:spPr>
          <a:xfrm>
            <a:off x="5486407" y="3500438"/>
            <a:ext cx="2428892" cy="666849"/>
          </a:xfrm>
          <a:prstGeom prst="rect">
            <a:avLst/>
          </a:prstGeom>
          <a:noFill/>
        </p:spPr>
        <p:txBody>
          <a:bodyPr wrap="square" rtlCol="0">
            <a:spAutoFit/>
          </a:bodyPr>
          <a:lstStyle/>
          <a:p>
            <a:r>
              <a:rPr lang="en-GB" dirty="0" smtClean="0"/>
              <a:t>France (2000-2005)</a:t>
            </a:r>
          </a:p>
          <a:p>
            <a:endParaRPr lang="en-GB" dirty="0"/>
          </a:p>
        </p:txBody>
      </p:sp>
      <p:sp>
        <p:nvSpPr>
          <p:cNvPr id="13" name="TextBox 12"/>
          <p:cNvSpPr txBox="1"/>
          <p:nvPr/>
        </p:nvSpPr>
        <p:spPr>
          <a:xfrm>
            <a:off x="5491168" y="852375"/>
            <a:ext cx="2490806" cy="666849"/>
          </a:xfrm>
          <a:prstGeom prst="rect">
            <a:avLst/>
          </a:prstGeom>
          <a:noFill/>
        </p:spPr>
        <p:txBody>
          <a:bodyPr wrap="square" rtlCol="0">
            <a:spAutoFit/>
          </a:bodyPr>
          <a:lstStyle/>
          <a:p>
            <a:r>
              <a:rPr lang="en-GB" dirty="0" smtClean="0"/>
              <a:t>Sweden (1980-2005)</a:t>
            </a:r>
          </a:p>
          <a:p>
            <a:endParaRPr lang="en-GB" dirty="0"/>
          </a:p>
        </p:txBody>
      </p:sp>
      <p:sp>
        <p:nvSpPr>
          <p:cNvPr id="14" name="Text Box 4"/>
          <p:cNvSpPr txBox="1">
            <a:spLocks noChangeArrowheads="1"/>
          </p:cNvSpPr>
          <p:nvPr/>
        </p:nvSpPr>
        <p:spPr bwMode="auto">
          <a:xfrm>
            <a:off x="785786" y="6215082"/>
            <a:ext cx="5905500" cy="215444"/>
          </a:xfrm>
          <a:prstGeom prst="rect">
            <a:avLst/>
          </a:prstGeom>
          <a:noFill/>
          <a:ln w="9525">
            <a:noFill/>
            <a:miter lim="800000"/>
            <a:headEnd/>
            <a:tailEnd/>
          </a:ln>
          <a:effectLst/>
        </p:spPr>
        <p:txBody>
          <a:bodyPr>
            <a:spAutoFit/>
          </a:bodyPr>
          <a:lstStyle/>
          <a:p>
            <a:pPr>
              <a:spcBef>
                <a:spcPct val="50000"/>
              </a:spcBef>
            </a:pPr>
            <a:r>
              <a:rPr lang="en-GB" sz="1200" dirty="0" smtClean="0"/>
              <a:t>Notes: Full-time male workers only</a:t>
            </a:r>
            <a:endParaRPr lang="en-GB" dirty="0"/>
          </a:p>
        </p:txBody>
      </p:sp>
      <p:sp>
        <p:nvSpPr>
          <p:cNvPr id="15" name="Text Box 4"/>
          <p:cNvSpPr txBox="1">
            <a:spLocks noChangeArrowheads="1"/>
          </p:cNvSpPr>
          <p:nvPr/>
        </p:nvSpPr>
        <p:spPr bwMode="auto">
          <a:xfrm>
            <a:off x="785786" y="6072206"/>
            <a:ext cx="5905500" cy="215444"/>
          </a:xfrm>
          <a:prstGeom prst="rect">
            <a:avLst/>
          </a:prstGeom>
          <a:noFill/>
          <a:ln w="9525">
            <a:noFill/>
            <a:miter lim="800000"/>
            <a:headEnd/>
            <a:tailEnd/>
          </a:ln>
          <a:effectLst/>
        </p:spPr>
        <p:txBody>
          <a:bodyPr>
            <a:spAutoFit/>
          </a:bodyPr>
          <a:lstStyle/>
          <a:p>
            <a:pPr>
              <a:spcBef>
                <a:spcPct val="50000"/>
              </a:spcBef>
            </a:pPr>
            <a:r>
              <a:rPr lang="en-GB" sz="1200" dirty="0" smtClean="0"/>
              <a:t>Source: OECD</a:t>
            </a:r>
            <a:endParaRPr lang="en-GB" dirty="0"/>
          </a:p>
        </p:txBody>
      </p:sp>
    </p:spTree>
  </p:cSld>
  <p:clrMapOvr>
    <a:masterClrMapping/>
  </p:clrMapOvr>
  <p:transition>
    <p:cu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dirty="0"/>
              <a:t>© Institute for Fiscal Studies  </a:t>
            </a:r>
            <a:endParaRPr lang="en-GB" baseline="-25000" dirty="0"/>
          </a:p>
        </p:txBody>
      </p:sp>
      <p:sp>
        <p:nvSpPr>
          <p:cNvPr id="43010" name="Rectangle 2"/>
          <p:cNvSpPr>
            <a:spLocks noGrp="1" noChangeArrowheads="1"/>
          </p:cNvSpPr>
          <p:nvPr>
            <p:ph type="title"/>
          </p:nvPr>
        </p:nvSpPr>
        <p:spPr>
          <a:xfrm>
            <a:off x="500034" y="428604"/>
            <a:ext cx="8286808" cy="561996"/>
          </a:xfrm>
        </p:spPr>
        <p:txBody>
          <a:bodyPr/>
          <a:lstStyle/>
          <a:p>
            <a:r>
              <a:rPr lang="en-GB" dirty="0" smtClean="0">
                <a:latin typeface="Arial" pitchFamily="34" charset="0"/>
                <a:cs typeface="Arial" pitchFamily="34" charset="0"/>
              </a:rPr>
              <a:t>Why has inequality been rising in last 30 years? (2)</a:t>
            </a:r>
            <a:endParaRPr lang="en-GB" dirty="0">
              <a:latin typeface="Arial" pitchFamily="34" charset="0"/>
              <a:cs typeface="Arial" pitchFamily="34" charset="0"/>
            </a:endParaRPr>
          </a:p>
        </p:txBody>
      </p:sp>
      <p:sp>
        <p:nvSpPr>
          <p:cNvPr id="9" name="TextBox 8"/>
          <p:cNvSpPr txBox="1"/>
          <p:nvPr/>
        </p:nvSpPr>
        <p:spPr>
          <a:xfrm>
            <a:off x="642910" y="1071546"/>
            <a:ext cx="7858180" cy="5765681"/>
          </a:xfrm>
          <a:prstGeom prst="rect">
            <a:avLst/>
          </a:prstGeom>
          <a:noFill/>
        </p:spPr>
        <p:txBody>
          <a:bodyPr wrap="square" rtlCol="0">
            <a:spAutoFit/>
          </a:bodyPr>
          <a:lstStyle/>
          <a:p>
            <a:pPr marL="800100" lvl="1" indent="-342900">
              <a:buFont typeface="+mj-lt"/>
              <a:buAutoNum type="arabicParenR"/>
            </a:pPr>
            <a:endParaRPr lang="en-GB" sz="2000" baseline="0" dirty="0" smtClean="0"/>
          </a:p>
          <a:p>
            <a:pPr>
              <a:buFont typeface="Wingdings" pitchFamily="2" charset="2"/>
              <a:buChar char="Ø"/>
            </a:pPr>
            <a:r>
              <a:rPr lang="en-GB" sz="2000" baseline="0" dirty="0" smtClean="0"/>
              <a:t> </a:t>
            </a:r>
            <a:r>
              <a:rPr lang="en-GB" sz="2200" baseline="0" dirty="0" smtClean="0"/>
              <a:t>Demographics</a:t>
            </a:r>
          </a:p>
          <a:p>
            <a:pPr>
              <a:buFont typeface="Wingdings" pitchFamily="2" charset="2"/>
              <a:buChar char="Ø"/>
            </a:pPr>
            <a:endParaRPr lang="en-GB" sz="2000" baseline="0" dirty="0" smtClean="0"/>
          </a:p>
          <a:p>
            <a:pPr lvl="1">
              <a:buFont typeface="Wingdings" pitchFamily="2" charset="2"/>
              <a:buChar char="Ø"/>
            </a:pPr>
            <a:r>
              <a:rPr lang="en-GB" sz="2000" baseline="0" dirty="0" smtClean="0"/>
              <a:t> More inequality in employment status across households.</a:t>
            </a:r>
          </a:p>
          <a:p>
            <a:pPr lvl="1">
              <a:buFont typeface="Wingdings" pitchFamily="2" charset="2"/>
              <a:buChar char="Ø"/>
            </a:pPr>
            <a:endParaRPr lang="en-GB" sz="2000" baseline="0" dirty="0" smtClean="0"/>
          </a:p>
          <a:p>
            <a:pPr lvl="1">
              <a:buFont typeface="Wingdings" pitchFamily="2" charset="2"/>
              <a:buChar char="Ø"/>
            </a:pPr>
            <a:r>
              <a:rPr lang="en-GB" sz="2000" baseline="0" dirty="0" smtClean="0"/>
              <a:t> Longer life expectancy – more pensioners</a:t>
            </a:r>
          </a:p>
          <a:p>
            <a:pPr lvl="1">
              <a:buFont typeface="Wingdings" pitchFamily="2" charset="2"/>
              <a:buChar char="Ø"/>
            </a:pPr>
            <a:endParaRPr lang="en-GB" sz="2000" baseline="0" dirty="0" smtClean="0"/>
          </a:p>
          <a:p>
            <a:pPr>
              <a:buFont typeface="Wingdings" pitchFamily="2" charset="2"/>
              <a:buChar char="Ø"/>
            </a:pPr>
            <a:r>
              <a:rPr lang="en-GB" sz="2000" baseline="0" dirty="0" smtClean="0"/>
              <a:t> </a:t>
            </a:r>
            <a:r>
              <a:rPr lang="en-GB" sz="2200" baseline="0" dirty="0" smtClean="0"/>
              <a:t>Regressive tax and benefit policy changes?</a:t>
            </a:r>
          </a:p>
          <a:p>
            <a:pPr>
              <a:buFont typeface="Wingdings" pitchFamily="2" charset="2"/>
              <a:buChar char="Ø"/>
            </a:pPr>
            <a:endParaRPr lang="en-GB" sz="2000" baseline="0" dirty="0" smtClean="0"/>
          </a:p>
          <a:p>
            <a:pPr lvl="1">
              <a:buFont typeface="Wingdings" pitchFamily="2" charset="2"/>
              <a:buChar char="Ø"/>
            </a:pPr>
            <a:r>
              <a:rPr lang="en-GB" sz="2000" baseline="0" dirty="0" smtClean="0"/>
              <a:t> True that most gainers from 1980s income tax cuts were on high incomes.</a:t>
            </a:r>
          </a:p>
          <a:p>
            <a:pPr lvl="1">
              <a:buFont typeface="Wingdings" pitchFamily="2" charset="2"/>
              <a:buChar char="Ø"/>
            </a:pPr>
            <a:endParaRPr lang="en-GB" sz="2000" baseline="0" dirty="0" smtClean="0"/>
          </a:p>
          <a:p>
            <a:pPr lvl="1">
              <a:buFont typeface="Wingdings" pitchFamily="2" charset="2"/>
              <a:buChar char="Ø"/>
            </a:pPr>
            <a:r>
              <a:rPr lang="en-GB" sz="2000" baseline="0" dirty="0" smtClean="0"/>
              <a:t> But impact of changes depends on counter-factual...</a:t>
            </a:r>
          </a:p>
          <a:p>
            <a:pPr lvl="1">
              <a:buFont typeface="Wingdings" pitchFamily="2" charset="2"/>
              <a:buChar char="Ø"/>
            </a:pPr>
            <a:endParaRPr lang="en-GB" sz="2000" baseline="0" dirty="0" smtClean="0"/>
          </a:p>
          <a:p>
            <a:pPr lvl="1">
              <a:buFont typeface="Wingdings" pitchFamily="2" charset="2"/>
              <a:buChar char="Ø"/>
            </a:pPr>
            <a:r>
              <a:rPr lang="en-GB" sz="2000" baseline="0" dirty="0" smtClean="0"/>
              <a:t> Conservative tax and benefit reforms had roughly same effect on inequality as if all benefits had been raised annually in line with prices (Adam, Browne and Heady (2009)).</a:t>
            </a:r>
            <a:endParaRPr lang="en-GB" sz="1400" baseline="0" dirty="0" smtClean="0"/>
          </a:p>
          <a:p>
            <a:pPr lvl="1">
              <a:buFont typeface="Wingdings" pitchFamily="2" charset="2"/>
              <a:buChar char="Ø"/>
            </a:pPr>
            <a:endParaRPr lang="en-GB" sz="1400" baseline="0" dirty="0" smtClean="0"/>
          </a:p>
          <a:p>
            <a:pPr lvl="1"/>
            <a:endParaRPr lang="en-GB" sz="1600"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9">
                                            <p:txEl>
                                              <p:pRg st="11" end="1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9">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dirty="0"/>
              <a:t>© Institute for Fiscal Studies  </a:t>
            </a:r>
            <a:endParaRPr lang="en-GB" baseline="-25000" dirty="0"/>
          </a:p>
        </p:txBody>
      </p:sp>
      <p:sp>
        <p:nvSpPr>
          <p:cNvPr id="43010" name="Rectangle 2"/>
          <p:cNvSpPr>
            <a:spLocks noGrp="1" noChangeArrowheads="1"/>
          </p:cNvSpPr>
          <p:nvPr>
            <p:ph type="title"/>
          </p:nvPr>
        </p:nvSpPr>
        <p:spPr>
          <a:xfrm>
            <a:off x="642910" y="285728"/>
            <a:ext cx="8001056" cy="561996"/>
          </a:xfrm>
        </p:spPr>
        <p:txBody>
          <a:bodyPr/>
          <a:lstStyle/>
          <a:p>
            <a:r>
              <a:rPr lang="en-GB" smtClean="0">
                <a:latin typeface="Arial" pitchFamily="34" charset="0"/>
                <a:cs typeface="Arial" pitchFamily="34" charset="0"/>
              </a:rPr>
              <a:t>How much can government affect inequality?</a:t>
            </a:r>
            <a:endParaRPr lang="en-GB" dirty="0">
              <a:latin typeface="Arial" pitchFamily="34" charset="0"/>
              <a:cs typeface="Arial" pitchFamily="34" charset="0"/>
            </a:endParaRPr>
          </a:p>
        </p:txBody>
      </p:sp>
      <p:sp>
        <p:nvSpPr>
          <p:cNvPr id="9" name="TextBox 8"/>
          <p:cNvSpPr txBox="1"/>
          <p:nvPr/>
        </p:nvSpPr>
        <p:spPr>
          <a:xfrm>
            <a:off x="642910" y="1071546"/>
            <a:ext cx="7858180" cy="5170646"/>
          </a:xfrm>
          <a:prstGeom prst="rect">
            <a:avLst/>
          </a:prstGeom>
          <a:noFill/>
        </p:spPr>
        <p:txBody>
          <a:bodyPr wrap="square" rtlCol="0">
            <a:spAutoFit/>
          </a:bodyPr>
          <a:lstStyle/>
          <a:p>
            <a:pPr>
              <a:buFont typeface="Wingdings" pitchFamily="2" charset="2"/>
              <a:buChar char="Ø"/>
            </a:pPr>
            <a:r>
              <a:rPr lang="en-GB" sz="2200" baseline="0" dirty="0" smtClean="0"/>
              <a:t>Tax and benefit system clearly makes a difference (and quickly...)</a:t>
            </a:r>
          </a:p>
          <a:p>
            <a:pPr>
              <a:buFont typeface="Wingdings" pitchFamily="2" charset="2"/>
              <a:buChar char="Ø"/>
            </a:pPr>
            <a:endParaRPr lang="en-GB" sz="2200" baseline="0" dirty="0" smtClean="0"/>
          </a:p>
          <a:p>
            <a:pPr>
              <a:buFont typeface="Wingdings" pitchFamily="2" charset="2"/>
              <a:buChar char="Ø"/>
            </a:pPr>
            <a:r>
              <a:rPr lang="en-GB" sz="2200" baseline="0" dirty="0" smtClean="0"/>
              <a:t> But can be very costly to just rely on fiscal redistribution (recall child poverty projections...)</a:t>
            </a:r>
          </a:p>
          <a:p>
            <a:pPr>
              <a:buFont typeface="Wingdings" pitchFamily="2" charset="2"/>
              <a:buChar char="Ø"/>
            </a:pPr>
            <a:endParaRPr lang="en-GB" sz="2200" baseline="0" dirty="0" smtClean="0"/>
          </a:p>
          <a:p>
            <a:pPr>
              <a:buFont typeface="Wingdings" pitchFamily="2" charset="2"/>
              <a:buChar char="Ø"/>
            </a:pPr>
            <a:r>
              <a:rPr lang="en-GB" sz="2200" baseline="0" dirty="0" smtClean="0"/>
              <a:t> Countries with low inequality (e.g. Scandinavia) tend to have low ‘</a:t>
            </a:r>
            <a:r>
              <a:rPr lang="en-GB" sz="2200" i="1" baseline="0" dirty="0" smtClean="0"/>
              <a:t>pre </a:t>
            </a:r>
            <a:r>
              <a:rPr lang="en-GB" sz="2200" baseline="0" dirty="0" smtClean="0"/>
              <a:t>tax and benefit’ inequality.</a:t>
            </a:r>
          </a:p>
          <a:p>
            <a:pPr>
              <a:buFont typeface="Wingdings" pitchFamily="2" charset="2"/>
              <a:buChar char="Ø"/>
            </a:pPr>
            <a:endParaRPr lang="en-GB" sz="2200" baseline="0" dirty="0" smtClean="0"/>
          </a:p>
          <a:p>
            <a:pPr>
              <a:buFont typeface="Wingdings" pitchFamily="2" charset="2"/>
              <a:buChar char="Ø"/>
            </a:pPr>
            <a:r>
              <a:rPr lang="en-GB" sz="2200" baseline="0" dirty="0" smtClean="0"/>
              <a:t> So how much can govt affect distribution of </a:t>
            </a:r>
            <a:r>
              <a:rPr lang="en-GB" sz="2200" i="1" baseline="0" dirty="0" smtClean="0"/>
              <a:t>private </a:t>
            </a:r>
            <a:r>
              <a:rPr lang="en-GB" sz="2200" baseline="0" dirty="0" smtClean="0"/>
              <a:t>incomes?  Depends what drives it (e.g. educational outcomes </a:t>
            </a:r>
            <a:r>
              <a:rPr lang="en-GB" sz="2200" baseline="0" dirty="0" err="1" smtClean="0"/>
              <a:t>vs</a:t>
            </a:r>
            <a:r>
              <a:rPr lang="en-GB" sz="2200" baseline="0" dirty="0" smtClean="0"/>
              <a:t> technological change </a:t>
            </a:r>
            <a:r>
              <a:rPr lang="en-GB" sz="2200" baseline="0" dirty="0" err="1" smtClean="0"/>
              <a:t>vs</a:t>
            </a:r>
            <a:r>
              <a:rPr lang="en-GB" sz="2200" baseline="0" dirty="0" smtClean="0"/>
              <a:t> trade union influence).</a:t>
            </a:r>
          </a:p>
          <a:p>
            <a:pPr>
              <a:buFont typeface="Wingdings" pitchFamily="2" charset="2"/>
              <a:buChar char="Ø"/>
            </a:pPr>
            <a:endParaRPr lang="en-GB" sz="2200" baseline="0" dirty="0" smtClean="0"/>
          </a:p>
          <a:p>
            <a:pPr>
              <a:buFont typeface="Wingdings" pitchFamily="2" charset="2"/>
              <a:buChar char="Ø"/>
            </a:pPr>
            <a:r>
              <a:rPr lang="en-GB" sz="2200" baseline="0" dirty="0" smtClean="0"/>
              <a:t> Policies that target private incomes tend to have less immediate impacts than tax and benefit changes.</a:t>
            </a:r>
            <a:endParaRPr lang="en-GB" sz="1600"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dirty="0"/>
              <a:t>© Institute for Fiscal Studies  </a:t>
            </a:r>
            <a:endParaRPr lang="en-GB" baseline="-25000" dirty="0"/>
          </a:p>
        </p:txBody>
      </p:sp>
      <p:sp>
        <p:nvSpPr>
          <p:cNvPr id="43010" name="Rectangle 2"/>
          <p:cNvSpPr>
            <a:spLocks noGrp="1" noChangeArrowheads="1"/>
          </p:cNvSpPr>
          <p:nvPr>
            <p:ph type="title"/>
          </p:nvPr>
        </p:nvSpPr>
        <p:spPr>
          <a:xfrm>
            <a:off x="642910" y="285728"/>
            <a:ext cx="7848600" cy="561996"/>
          </a:xfrm>
        </p:spPr>
        <p:txBody>
          <a:bodyPr/>
          <a:lstStyle/>
          <a:p>
            <a:r>
              <a:rPr lang="en-GB" dirty="0" smtClean="0">
                <a:latin typeface="Arial" pitchFamily="34" charset="0"/>
                <a:cs typeface="Arial" pitchFamily="34" charset="0"/>
              </a:rPr>
              <a:t>A summary of recent history (!)</a:t>
            </a:r>
            <a:endParaRPr lang="en-GB" dirty="0">
              <a:latin typeface="Arial" pitchFamily="34" charset="0"/>
              <a:cs typeface="Arial" pitchFamily="34" charset="0"/>
            </a:endParaRPr>
          </a:p>
        </p:txBody>
      </p:sp>
      <p:sp>
        <p:nvSpPr>
          <p:cNvPr id="9" name="TextBox 8"/>
          <p:cNvSpPr txBox="1"/>
          <p:nvPr/>
        </p:nvSpPr>
        <p:spPr>
          <a:xfrm>
            <a:off x="642910" y="1071546"/>
            <a:ext cx="7858180" cy="5509200"/>
          </a:xfrm>
          <a:prstGeom prst="rect">
            <a:avLst/>
          </a:prstGeom>
          <a:noFill/>
        </p:spPr>
        <p:txBody>
          <a:bodyPr wrap="square" rtlCol="0">
            <a:spAutoFit/>
          </a:bodyPr>
          <a:lstStyle/>
          <a:p>
            <a:pPr>
              <a:buFont typeface="Wingdings" pitchFamily="2" charset="2"/>
              <a:buChar char="Ø"/>
            </a:pPr>
            <a:r>
              <a:rPr lang="en-GB" sz="2200" baseline="0" dirty="0" smtClean="0"/>
              <a:t> Pattern of income growth in  1980s was unambiguously regressive.</a:t>
            </a:r>
          </a:p>
          <a:p>
            <a:pPr>
              <a:buFont typeface="Wingdings" pitchFamily="2" charset="2"/>
              <a:buChar char="Ø"/>
            </a:pPr>
            <a:endParaRPr lang="en-GB" sz="2200" baseline="0" dirty="0" smtClean="0"/>
          </a:p>
          <a:p>
            <a:pPr>
              <a:buFont typeface="Wingdings" pitchFamily="2" charset="2"/>
              <a:buChar char="Ø"/>
            </a:pPr>
            <a:r>
              <a:rPr lang="en-GB" sz="2200" baseline="0" dirty="0" smtClean="0"/>
              <a:t> Inequality and relative poverty grew rapidly, then stabilised in early 1990s.</a:t>
            </a:r>
          </a:p>
          <a:p>
            <a:pPr lvl="1">
              <a:buFont typeface="Wingdings" pitchFamily="2" charset="2"/>
              <a:buChar char="Ø"/>
            </a:pPr>
            <a:endParaRPr lang="en-GB" sz="2200" baseline="0" dirty="0" smtClean="0"/>
          </a:p>
          <a:p>
            <a:pPr>
              <a:buFont typeface="Wingdings" pitchFamily="2" charset="2"/>
              <a:buChar char="Ø"/>
            </a:pPr>
            <a:r>
              <a:rPr lang="en-GB" sz="2200" baseline="0" dirty="0" smtClean="0"/>
              <a:t> During Labour’s first 2 terms relative poverty experienced secular decline.  Particular gainers: pensioners, families with children.</a:t>
            </a:r>
          </a:p>
          <a:p>
            <a:pPr>
              <a:buFont typeface="Wingdings" pitchFamily="2" charset="2"/>
              <a:buChar char="Ø"/>
            </a:pPr>
            <a:endParaRPr lang="en-GB" sz="2200" baseline="0" dirty="0" smtClean="0"/>
          </a:p>
          <a:p>
            <a:pPr>
              <a:buFont typeface="Wingdings" pitchFamily="2" charset="2"/>
              <a:buChar char="Ø"/>
            </a:pPr>
            <a:r>
              <a:rPr lang="en-GB" sz="2200" baseline="0" dirty="0" smtClean="0"/>
              <a:t> Relative poverty has since ticked up.  Poverty rate for working-age non-parents now higher than in 1996/97.</a:t>
            </a:r>
          </a:p>
          <a:p>
            <a:pPr>
              <a:buFont typeface="Wingdings" pitchFamily="2" charset="2"/>
              <a:buChar char="Ø"/>
            </a:pPr>
            <a:endParaRPr lang="en-GB" sz="2200" baseline="0" dirty="0" smtClean="0"/>
          </a:p>
          <a:p>
            <a:pPr>
              <a:buFont typeface="Wingdings" pitchFamily="2" charset="2"/>
              <a:buChar char="Ø"/>
            </a:pPr>
            <a:r>
              <a:rPr lang="en-GB" sz="2200" baseline="0" dirty="0" smtClean="0"/>
              <a:t> Inequality remained stubbornly high throughout 1990s and 2000s, and in latest data was at highest since current series began in 1961/62.</a:t>
            </a:r>
            <a:endParaRPr lang="en-GB" sz="1600"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9"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a:t>© Institute for Fiscal Studies  </a:t>
            </a:r>
            <a:endParaRPr lang="en-GB" baseline="-25000"/>
          </a:p>
        </p:txBody>
      </p:sp>
      <p:sp>
        <p:nvSpPr>
          <p:cNvPr id="43010" name="Rectangle 2"/>
          <p:cNvSpPr>
            <a:spLocks noGrp="1" noChangeArrowheads="1"/>
          </p:cNvSpPr>
          <p:nvPr>
            <p:ph type="title"/>
          </p:nvPr>
        </p:nvSpPr>
        <p:spPr>
          <a:xfrm>
            <a:off x="642910" y="0"/>
            <a:ext cx="7848600" cy="990600"/>
          </a:xfrm>
        </p:spPr>
        <p:txBody>
          <a:bodyPr/>
          <a:lstStyle/>
          <a:p>
            <a:r>
              <a:rPr lang="en-GB" dirty="0" smtClean="0">
                <a:latin typeface="Arial" pitchFamily="34" charset="0"/>
                <a:cs typeface="Arial" pitchFamily="34" charset="0"/>
              </a:rPr>
              <a:t>So is Cameron right?</a:t>
            </a:r>
            <a:endParaRPr lang="en-GB" dirty="0">
              <a:latin typeface="Arial" pitchFamily="34" charset="0"/>
              <a:cs typeface="Arial" pitchFamily="34" charset="0"/>
            </a:endParaRPr>
          </a:p>
        </p:txBody>
      </p:sp>
      <p:pic>
        <p:nvPicPr>
          <p:cNvPr id="93186" name="Picture 2" descr="http://cornerstonegroup.files.wordpress.com/2007/05/david_cameron_speaking_m.jpg"/>
          <p:cNvPicPr>
            <a:picLocks noChangeAspect="1" noChangeArrowheads="1"/>
          </p:cNvPicPr>
          <p:nvPr/>
        </p:nvPicPr>
        <p:blipFill>
          <a:blip r:embed="rId3" cstate="print"/>
          <a:srcRect/>
          <a:stretch>
            <a:fillRect/>
          </a:stretch>
        </p:blipFill>
        <p:spPr bwMode="auto">
          <a:xfrm>
            <a:off x="2643174" y="1214422"/>
            <a:ext cx="1841554" cy="2630790"/>
          </a:xfrm>
          <a:prstGeom prst="rect">
            <a:avLst/>
          </a:prstGeom>
          <a:noFill/>
          <a:ln>
            <a:solidFill>
              <a:srgbClr val="000000"/>
            </a:solidFill>
          </a:ln>
        </p:spPr>
      </p:pic>
      <p:sp>
        <p:nvSpPr>
          <p:cNvPr id="7" name="TextBox 6"/>
          <p:cNvSpPr txBox="1"/>
          <p:nvPr/>
        </p:nvSpPr>
        <p:spPr>
          <a:xfrm>
            <a:off x="4643438" y="2143116"/>
            <a:ext cx="4214842" cy="379591"/>
          </a:xfrm>
          <a:prstGeom prst="rect">
            <a:avLst/>
          </a:prstGeom>
          <a:noFill/>
        </p:spPr>
        <p:txBody>
          <a:bodyPr wrap="square" rtlCol="0">
            <a:spAutoFit/>
          </a:bodyPr>
          <a:lstStyle/>
          <a:p>
            <a:r>
              <a:rPr lang="en-GB" dirty="0" smtClean="0"/>
              <a:t>http://www.ifs.org.uk/publications/4637</a:t>
            </a:r>
            <a:endParaRPr lang="en-GB" dirty="0"/>
          </a:p>
        </p:txBody>
      </p:sp>
      <p:sp>
        <p:nvSpPr>
          <p:cNvPr id="8" name="TextBox 7"/>
          <p:cNvSpPr txBox="1"/>
          <p:nvPr/>
        </p:nvSpPr>
        <p:spPr>
          <a:xfrm>
            <a:off x="4857752" y="1714488"/>
            <a:ext cx="4000528" cy="523220"/>
          </a:xfrm>
          <a:prstGeom prst="rect">
            <a:avLst/>
          </a:prstGeom>
          <a:noFill/>
        </p:spPr>
        <p:txBody>
          <a:bodyPr wrap="square" rtlCol="0">
            <a:spAutoFit/>
          </a:bodyPr>
          <a:lstStyle/>
          <a:p>
            <a:r>
              <a:rPr lang="en-GB" dirty="0" smtClean="0"/>
              <a:t>A</a:t>
            </a:r>
            <a:r>
              <a:rPr lang="en-GB" baseline="0" dirty="0" smtClean="0"/>
              <a:t> </a:t>
            </a:r>
            <a:r>
              <a:rPr lang="en-GB" dirty="0" smtClean="0"/>
              <a:t>very short discussion is here:</a:t>
            </a:r>
            <a:endParaRPr lang="en-GB" dirty="0"/>
          </a:p>
        </p:txBody>
      </p:sp>
      <p:sp>
        <p:nvSpPr>
          <p:cNvPr id="9" name="Rounded Rectangular Callout 8"/>
          <p:cNvSpPr/>
          <p:nvPr/>
        </p:nvSpPr>
        <p:spPr bwMode="auto">
          <a:xfrm>
            <a:off x="642910" y="4000504"/>
            <a:ext cx="7858180" cy="1643074"/>
          </a:xfrm>
          <a:prstGeom prst="wedgeRoundRectCallout">
            <a:avLst>
              <a:gd name="adj1" fmla="val 142"/>
              <a:gd name="adj2" fmla="val -97703"/>
              <a:gd name="adj3" fmla="val 16667"/>
            </a:avLst>
          </a:prstGeom>
          <a:gradFill flip="none" rotWithShape="1">
            <a:gsLst>
              <a:gs pos="0">
                <a:srgbClr val="03D4A8"/>
              </a:gs>
              <a:gs pos="25000">
                <a:srgbClr val="21D6E0"/>
              </a:gs>
              <a:gs pos="75000">
                <a:srgbClr val="0087E6"/>
              </a:gs>
              <a:gs pos="100000">
                <a:srgbClr val="005CBF"/>
              </a:gs>
            </a:gsLst>
            <a:path path="circle">
              <a:fillToRect t="100000" r="100000"/>
            </a:path>
            <a:tileRect l="-100000" b="-100000"/>
          </a:gradFill>
          <a:ln w="9525" cap="flat" cmpd="sng" algn="ctr">
            <a:solidFill>
              <a:srgbClr val="0070C0"/>
            </a:solidFill>
            <a:prstDash val="solid"/>
            <a:round/>
            <a:headEnd type="none" w="med" len="med"/>
            <a:tailEnd type="none" w="med" len="med"/>
          </a:ln>
          <a:effectLst/>
          <a:scene3d>
            <a:camera prst="orthographicFront"/>
            <a:lightRig rig="threePt" dir="t"/>
          </a:scene3d>
          <a:sp3d extrusionH="76200">
            <a:bevelT w="114300" prst="artDeco"/>
            <a:extrusionClr>
              <a:schemeClr val="accent1">
                <a:lumMod val="75000"/>
              </a:schemeClr>
            </a:extrusionClr>
          </a:sp3d>
        </p:spPr>
        <p:txBody>
          <a:bodyPr vert="horz" wrap="square" lIns="91440" tIns="45720" rIns="91440" bIns="45720" numCol="1" rtlCol="0" anchor="t" anchorCtr="0" compatLnSpc="1">
            <a:prstTxWarp prst="textNoShape">
              <a:avLst/>
            </a:prstTxWarp>
          </a:bodyPr>
          <a:lstStyle/>
          <a:p>
            <a:r>
              <a:rPr lang="en-GB" sz="1800" baseline="0" dirty="0" smtClean="0">
                <a:solidFill>
                  <a:srgbClr val="000000"/>
                </a:solidFill>
              </a:rPr>
              <a:t>“Who made the poorest poorer? Who left youth unemployment higher? Who made inequality greater? No, not the wicked Tories… you, Labour: you’re the ones that did this to our society. So don’t you dare lecture us about poverty. You have failed and it falls to us, the modern Conservative Party to fight for the poorest who you have let down."</a:t>
            </a:r>
          </a:p>
          <a:p>
            <a:endParaRPr lang="en-GB" sz="1400" baseline="0" dirty="0" smtClean="0"/>
          </a:p>
          <a:p>
            <a:endParaRPr lang="en-GB" sz="1400" dirty="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318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7" grpId="0"/>
      <p:bldP spid="8" grpId="0"/>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p:cNvSpPr>
            <a:spLocks noGrp="1"/>
          </p:cNvSpPr>
          <p:nvPr>
            <p:ph type="dt" sz="half" idx="11"/>
          </p:nvPr>
        </p:nvSpPr>
        <p:spPr/>
        <p:txBody>
          <a:bodyPr/>
          <a:lstStyle/>
          <a:p>
            <a:r>
              <a:rPr lang="en-GB" dirty="0"/>
              <a:t>© Institute for Fiscal Studies  </a:t>
            </a:r>
            <a:endParaRPr lang="en-GB" baseline="-25000" dirty="0"/>
          </a:p>
        </p:txBody>
      </p:sp>
      <p:sp>
        <p:nvSpPr>
          <p:cNvPr id="43010" name="Rectangle 2"/>
          <p:cNvSpPr>
            <a:spLocks noGrp="1" noChangeArrowheads="1"/>
          </p:cNvSpPr>
          <p:nvPr>
            <p:ph type="title"/>
          </p:nvPr>
        </p:nvSpPr>
        <p:spPr>
          <a:xfrm>
            <a:off x="642910" y="285728"/>
            <a:ext cx="7848600" cy="561996"/>
          </a:xfrm>
        </p:spPr>
        <p:txBody>
          <a:bodyPr/>
          <a:lstStyle/>
          <a:p>
            <a:r>
              <a:rPr lang="en-GB" dirty="0" smtClean="0">
                <a:latin typeface="Arial" pitchFamily="34" charset="0"/>
                <a:cs typeface="Arial" pitchFamily="34" charset="0"/>
              </a:rPr>
              <a:t>References</a:t>
            </a:r>
            <a:endParaRPr lang="en-GB" dirty="0">
              <a:latin typeface="Arial" pitchFamily="34" charset="0"/>
              <a:cs typeface="Arial" pitchFamily="34" charset="0"/>
            </a:endParaRPr>
          </a:p>
        </p:txBody>
      </p:sp>
      <p:sp>
        <p:nvSpPr>
          <p:cNvPr id="9" name="TextBox 8"/>
          <p:cNvSpPr txBox="1"/>
          <p:nvPr/>
        </p:nvSpPr>
        <p:spPr>
          <a:xfrm>
            <a:off x="642910" y="1071546"/>
            <a:ext cx="7858180" cy="5642570"/>
          </a:xfrm>
          <a:prstGeom prst="rect">
            <a:avLst/>
          </a:prstGeom>
          <a:noFill/>
        </p:spPr>
        <p:txBody>
          <a:bodyPr wrap="square" rtlCol="0">
            <a:spAutoFit/>
          </a:bodyPr>
          <a:lstStyle/>
          <a:p>
            <a:pPr>
              <a:buFont typeface="Wingdings" pitchFamily="2" charset="2"/>
              <a:buChar char="Ø"/>
            </a:pPr>
            <a:r>
              <a:rPr lang="en-GB" sz="1400" baseline="0" dirty="0" smtClean="0"/>
              <a:t> </a:t>
            </a:r>
            <a:r>
              <a:rPr lang="en-GB" sz="1400" baseline="0" dirty="0" err="1" smtClean="0"/>
              <a:t>Acemoglu</a:t>
            </a:r>
            <a:r>
              <a:rPr lang="en-GB" sz="1400" baseline="0" dirty="0" smtClean="0"/>
              <a:t>, “Technical Change, Inequality and the </a:t>
            </a:r>
            <a:r>
              <a:rPr lang="en-GB" sz="1400" baseline="0" dirty="0" err="1" smtClean="0"/>
              <a:t>Labor</a:t>
            </a:r>
            <a:r>
              <a:rPr lang="en-GB" sz="1400" baseline="0" dirty="0" smtClean="0"/>
              <a:t> Market”, Journal of Economic Literature 40 (1), 2002. </a:t>
            </a:r>
          </a:p>
          <a:p>
            <a:pPr>
              <a:buFont typeface="Wingdings" pitchFamily="2" charset="2"/>
              <a:buChar char="Ø"/>
            </a:pPr>
            <a:endParaRPr lang="en-GB" sz="1400" baseline="0" dirty="0" smtClean="0"/>
          </a:p>
          <a:p>
            <a:pPr>
              <a:buFont typeface="Wingdings" pitchFamily="2" charset="2"/>
              <a:buChar char="Ø"/>
            </a:pPr>
            <a:r>
              <a:rPr lang="en-GB" sz="1400" baseline="0" dirty="0" smtClean="0"/>
              <a:t> Adam, Browne and Heady, “Taxation in the UK”, chapter 1 of “Dimensions of Tax Design: The </a:t>
            </a:r>
            <a:r>
              <a:rPr lang="en-GB" sz="1400" baseline="0" dirty="0" err="1" smtClean="0"/>
              <a:t>Mirrlees</a:t>
            </a:r>
            <a:r>
              <a:rPr lang="en-GB" sz="1400" baseline="0" dirty="0" smtClean="0"/>
              <a:t> Review”, </a:t>
            </a:r>
            <a:r>
              <a:rPr lang="en-GB" sz="1400" baseline="0" dirty="0" err="1" smtClean="0"/>
              <a:t>Mirrlees</a:t>
            </a:r>
            <a:r>
              <a:rPr lang="en-GB" sz="1400" baseline="0" dirty="0" smtClean="0"/>
              <a:t> et al (</a:t>
            </a:r>
            <a:r>
              <a:rPr lang="en-GB" sz="1400" baseline="0" dirty="0" err="1" smtClean="0"/>
              <a:t>eds</a:t>
            </a:r>
            <a:r>
              <a:rPr lang="en-GB" sz="1400" baseline="0" dirty="0" smtClean="0"/>
              <a:t>),</a:t>
            </a:r>
            <a:r>
              <a:rPr lang="en-GB" sz="1400" i="1" dirty="0" smtClean="0"/>
              <a:t> </a:t>
            </a:r>
            <a:r>
              <a:rPr lang="en-GB" sz="1400" baseline="0" dirty="0" smtClean="0"/>
              <a:t>forthcoming. Draft available at </a:t>
            </a:r>
            <a:r>
              <a:rPr lang="en-GB" sz="1400" baseline="0" dirty="0" smtClean="0">
                <a:hlinkClick r:id="rId3"/>
              </a:rPr>
              <a:t>http://www.ifs.org.uk/mirrleesreview/reports/uktax.pdf</a:t>
            </a:r>
            <a:r>
              <a:rPr lang="en-GB" sz="1400" baseline="0" dirty="0" smtClean="0"/>
              <a:t>.</a:t>
            </a:r>
          </a:p>
          <a:p>
            <a:pPr>
              <a:buFont typeface="Wingdings" pitchFamily="2" charset="2"/>
              <a:buChar char="Ø"/>
            </a:pPr>
            <a:endParaRPr lang="en-GB" sz="1400" baseline="0" dirty="0" smtClean="0"/>
          </a:p>
          <a:p>
            <a:pPr>
              <a:buFont typeface="Wingdings" pitchFamily="2" charset="2"/>
              <a:buChar char="Ø"/>
            </a:pPr>
            <a:r>
              <a:rPr lang="en-GB" sz="1400" baseline="0" dirty="0" smtClean="0"/>
              <a:t> Brewer, Muriel, Phillips and </a:t>
            </a:r>
            <a:r>
              <a:rPr lang="en-GB" sz="1400" baseline="0" dirty="0" err="1" smtClean="0"/>
              <a:t>Sibieta</a:t>
            </a:r>
            <a:r>
              <a:rPr lang="en-GB" sz="1400" baseline="0" dirty="0" smtClean="0"/>
              <a:t>, “Poverty and Inequality in the UK: 2009”, IFS Commentary 109, 2009, </a:t>
            </a:r>
            <a:r>
              <a:rPr lang="en-GB" sz="1400" baseline="0" dirty="0" smtClean="0">
                <a:hlinkClick r:id="rId4"/>
              </a:rPr>
              <a:t>http://www.ifs.org.uk/publications/4524</a:t>
            </a:r>
            <a:endParaRPr lang="en-GB" sz="1400" baseline="0" dirty="0" smtClean="0"/>
          </a:p>
          <a:p>
            <a:pPr>
              <a:buFont typeface="Wingdings" pitchFamily="2" charset="2"/>
              <a:buChar char="Ø"/>
            </a:pPr>
            <a:endParaRPr lang="en-GB" sz="1400" baseline="0" dirty="0" smtClean="0"/>
          </a:p>
          <a:p>
            <a:pPr>
              <a:buFont typeface="Wingdings" pitchFamily="2" charset="2"/>
              <a:buChar char="Ø"/>
            </a:pPr>
            <a:r>
              <a:rPr lang="en-GB" sz="1400" baseline="0" dirty="0" smtClean="0"/>
              <a:t> Brewer, O’Dea, </a:t>
            </a:r>
            <a:r>
              <a:rPr lang="en-GB" sz="1400" baseline="0" dirty="0" err="1" smtClean="0"/>
              <a:t>Paull</a:t>
            </a:r>
            <a:r>
              <a:rPr lang="en-GB" sz="1400" baseline="0" dirty="0" smtClean="0"/>
              <a:t> and </a:t>
            </a:r>
            <a:r>
              <a:rPr lang="en-GB" sz="1400" baseline="0" dirty="0" err="1" smtClean="0"/>
              <a:t>Sibieta</a:t>
            </a:r>
            <a:r>
              <a:rPr lang="en-GB" sz="1400" baseline="0" dirty="0" smtClean="0"/>
              <a:t>, “The living standards of families with children reporting low incomes”, 2009, </a:t>
            </a:r>
            <a:r>
              <a:rPr lang="en-GB" sz="1400" baseline="0" dirty="0" smtClean="0">
                <a:hlinkClick r:id="rId5"/>
              </a:rPr>
              <a:t>http://www.ifs.org.uk/publications/4523</a:t>
            </a:r>
            <a:endParaRPr lang="en-GB" sz="1400" baseline="0" dirty="0" smtClean="0"/>
          </a:p>
          <a:p>
            <a:pPr>
              <a:buFont typeface="Wingdings" pitchFamily="2" charset="2"/>
              <a:buChar char="Ø"/>
            </a:pPr>
            <a:endParaRPr lang="en-GB" sz="1400" baseline="0" dirty="0" smtClean="0"/>
          </a:p>
          <a:p>
            <a:pPr>
              <a:buFont typeface="Wingdings" pitchFamily="2" charset="2"/>
              <a:buChar char="Ø"/>
            </a:pPr>
            <a:r>
              <a:rPr lang="en-GB" sz="1400" baseline="0" dirty="0" smtClean="0"/>
              <a:t> Brewer, Browne, Joyce and Sutherland, “Micro-simulating child poverty in 2010 and 2020”, IFS Commentary 108, 2009, </a:t>
            </a:r>
            <a:r>
              <a:rPr lang="en-GB" sz="1400" baseline="0" dirty="0" smtClean="0">
                <a:hlinkClick r:id="rId6"/>
              </a:rPr>
              <a:t>http://www.ifs.org.uk/publications/4434</a:t>
            </a:r>
            <a:endParaRPr lang="en-GB" sz="1400" baseline="0" dirty="0" smtClean="0"/>
          </a:p>
          <a:p>
            <a:pPr>
              <a:buFont typeface="Wingdings" pitchFamily="2" charset="2"/>
              <a:buChar char="Ø"/>
            </a:pPr>
            <a:endParaRPr lang="en-GB" sz="1400" baseline="0" dirty="0" smtClean="0"/>
          </a:p>
          <a:p>
            <a:pPr>
              <a:buFont typeface="Wingdings" pitchFamily="2" charset="2"/>
              <a:buChar char="Ø"/>
            </a:pPr>
            <a:r>
              <a:rPr lang="en-GB" sz="1400" baseline="0" dirty="0" smtClean="0"/>
              <a:t> </a:t>
            </a:r>
            <a:r>
              <a:rPr lang="en-GB" sz="1400" baseline="0" dirty="0" err="1" smtClean="0"/>
              <a:t>Machin</a:t>
            </a:r>
            <a:r>
              <a:rPr lang="en-GB" sz="1400" baseline="0" dirty="0" smtClean="0"/>
              <a:t>, “The Changing Nature of Labour Demand in the New Economy and Skill-Biased Technology Change”, Oxford Bulletin of Economics and Statistics 63 (S1), 2001.</a:t>
            </a:r>
          </a:p>
          <a:p>
            <a:pPr>
              <a:buFont typeface="Wingdings" pitchFamily="2" charset="2"/>
              <a:buChar char="Ø"/>
            </a:pPr>
            <a:endParaRPr lang="en-GB" sz="1400" baseline="0" dirty="0" smtClean="0"/>
          </a:p>
          <a:p>
            <a:pPr>
              <a:buFont typeface="Wingdings" pitchFamily="2" charset="2"/>
              <a:buChar char="Ø"/>
            </a:pPr>
            <a:r>
              <a:rPr lang="en-GB" sz="1400" baseline="0" dirty="0" smtClean="0"/>
              <a:t> Muriel and </a:t>
            </a:r>
            <a:r>
              <a:rPr lang="en-GB" sz="1400" baseline="0" dirty="0" err="1" smtClean="0"/>
              <a:t>Sibieta</a:t>
            </a:r>
            <a:r>
              <a:rPr lang="en-GB" sz="1400" baseline="0" dirty="0" smtClean="0"/>
              <a:t>, “Living Standards During Previous Recessions”,  IFS Briefing Note 85, 2009, </a:t>
            </a:r>
            <a:r>
              <a:rPr lang="en-GB" sz="1400" baseline="0" dirty="0" smtClean="0">
                <a:hlinkClick r:id="rId7"/>
              </a:rPr>
              <a:t>http://www.ifs.org.uk/publications/4525</a:t>
            </a:r>
            <a:r>
              <a:rPr lang="en-GB" sz="1400" baseline="0" dirty="0" smtClean="0"/>
              <a:t>.</a:t>
            </a:r>
          </a:p>
          <a:p>
            <a:pPr lvl="1"/>
            <a:endParaRPr lang="en-GB" sz="1400" baseline="0" dirty="0" smtClean="0"/>
          </a:p>
          <a:p>
            <a:pPr lvl="1"/>
            <a:endParaRPr lang="en-GB" sz="1400" baseline="0" dirty="0" smtClean="0"/>
          </a:p>
          <a:p>
            <a:pPr lvl="1">
              <a:buFont typeface="Wingdings" pitchFamily="2" charset="2"/>
              <a:buChar char="Ø"/>
            </a:pPr>
            <a:endParaRPr lang="en-GB" sz="1400" baseline="0" dirty="0" smtClean="0"/>
          </a:p>
          <a:p>
            <a:pPr lvl="1"/>
            <a:endParaRPr lang="en-GB" sz="1600" dirty="0"/>
          </a:p>
        </p:txBody>
      </p:sp>
    </p:spTree>
  </p:cSld>
  <p:clrMapOvr>
    <a:masterClrMapping/>
  </p:clrMapOvr>
  <p:transition>
    <p:cut/>
  </p:transition>
  <p:timing>
    <p:tnLst>
      <p:par>
        <p:cTn id="1" dur="indefinite" restart="never" nodeType="tmRoot"/>
      </p:par>
    </p:tnLst>
  </p:timing>
</p:sld>
</file>

<file path=ppt/theme/theme1.xml><?xml version="1.0" encoding="utf-8"?>
<a:theme xmlns:a="http://schemas.openxmlformats.org/drawingml/2006/main" name="template_presentation_white">
  <a:themeElements>
    <a:clrScheme name="Office Theme 8">
      <a:dk1>
        <a:srgbClr val="587299"/>
      </a:dk1>
      <a:lt1>
        <a:srgbClr val="FFFFFF"/>
      </a:lt1>
      <a:dk2>
        <a:srgbClr val="187A2E"/>
      </a:dk2>
      <a:lt2>
        <a:srgbClr val="99AEBC"/>
      </a:lt2>
      <a:accent1>
        <a:srgbClr val="FFCF67"/>
      </a:accent1>
      <a:accent2>
        <a:srgbClr val="5FDAE6"/>
      </a:accent2>
      <a:accent3>
        <a:srgbClr val="FFFFFF"/>
      </a:accent3>
      <a:accent4>
        <a:srgbClr val="4A6082"/>
      </a:accent4>
      <a:accent5>
        <a:srgbClr val="FFE4B8"/>
      </a:accent5>
      <a:accent6>
        <a:srgbClr val="55C5D0"/>
      </a:accent6>
      <a:hlink>
        <a:srgbClr val="CDDD1C"/>
      </a:hlink>
      <a:folHlink>
        <a:srgbClr val="54DA4D"/>
      </a:folHlink>
    </a:clrScheme>
    <a:fontScheme name="Office Theme">
      <a:majorFont>
        <a:latin typeface="Cisalpin LT Std"/>
        <a:ea typeface=""/>
        <a:cs typeface=""/>
      </a:majorFont>
      <a:minorFont>
        <a:latin typeface="Cisalpin LT St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800" b="0" i="0" u="none" strike="noStrike" cap="none" normalizeH="0" baseline="-2500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800" b="0" i="0" u="none" strike="noStrike" cap="none" normalizeH="0" baseline="-25000" smtClean="0">
            <a:ln>
              <a:noFill/>
            </a:ln>
            <a:solidFill>
              <a:schemeClr val="tx1"/>
            </a:solidFill>
            <a:effectLst/>
            <a:latin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Office Theme 8">
        <a:dk1>
          <a:srgbClr val="587299"/>
        </a:dk1>
        <a:lt1>
          <a:srgbClr val="FFFFFF"/>
        </a:lt1>
        <a:dk2>
          <a:srgbClr val="187A2E"/>
        </a:dk2>
        <a:lt2>
          <a:srgbClr val="99AEBC"/>
        </a:lt2>
        <a:accent1>
          <a:srgbClr val="FFCF67"/>
        </a:accent1>
        <a:accent2>
          <a:srgbClr val="5FDAE6"/>
        </a:accent2>
        <a:accent3>
          <a:srgbClr val="FFFFFF"/>
        </a:accent3>
        <a:accent4>
          <a:srgbClr val="4A6082"/>
        </a:accent4>
        <a:accent5>
          <a:srgbClr val="FFE4B8"/>
        </a:accent5>
        <a:accent6>
          <a:srgbClr val="55C5D0"/>
        </a:accent6>
        <a:hlink>
          <a:srgbClr val="CDDD1C"/>
        </a:hlink>
        <a:folHlink>
          <a:srgbClr val="54DA4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2289</TotalTime>
  <Words>2264</Words>
  <Application>Microsoft Office PowerPoint</Application>
  <PresentationFormat>On-screen Show (4:3)</PresentationFormat>
  <Paragraphs>424</Paragraphs>
  <Slides>39</Slides>
  <Notes>36</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1" baseType="lpstr">
      <vt:lpstr>template_presentation_white</vt:lpstr>
      <vt:lpstr>Chart</vt:lpstr>
      <vt:lpstr>Poverty and Inequality in the UK</vt:lpstr>
      <vt:lpstr>David Cameron, 8th October 2009...</vt:lpstr>
      <vt:lpstr>Outline of what’s to come</vt:lpstr>
      <vt:lpstr>Well-being is  multidimensional...</vt:lpstr>
      <vt:lpstr>Material well-being: Income vs Consumption</vt:lpstr>
      <vt:lpstr>Slide 6</vt:lpstr>
      <vt:lpstr>So we’ll focus on income...</vt:lpstr>
      <vt:lpstr>UK income distribution in 2007/08 (BEFORE recession) </vt:lpstr>
      <vt:lpstr>POVERTY </vt:lpstr>
      <vt:lpstr>What exactly do we care about?</vt:lpstr>
      <vt:lpstr>What exactly do we care about?</vt:lpstr>
      <vt:lpstr>Absolute vs relative poverty</vt:lpstr>
      <vt:lpstr>Calculating relative poverty</vt:lpstr>
      <vt:lpstr>Relative poverty over time – a moving target</vt:lpstr>
      <vt:lpstr>Relative poverty: a (big) caveat</vt:lpstr>
      <vt:lpstr>(Relative) poverty from 1979/80 to 2007/08 </vt:lpstr>
      <vt:lpstr>Poverty from 1979/80 to 2007/08 : subgroups </vt:lpstr>
      <vt:lpstr>(Relative) poverty under Labour: subgroups </vt:lpstr>
      <vt:lpstr>Child poverty: targets, progress and prospects </vt:lpstr>
      <vt:lpstr>INEQUALITY </vt:lpstr>
      <vt:lpstr>Inequality between whom?</vt:lpstr>
      <vt:lpstr>Simple inequality measures: calculation</vt:lpstr>
      <vt:lpstr>Inequality ratios since 1979 </vt:lpstr>
      <vt:lpstr>More complex inequality measures</vt:lpstr>
      <vt:lpstr>UK income shares (BHC) by decile group: 2007/08</vt:lpstr>
      <vt:lpstr>The Gini coefficient: a ‘summary’ of income shares </vt:lpstr>
      <vt:lpstr>The Gini coefficient: 1979/80–2007/08 (Great Britain)  </vt:lpstr>
      <vt:lpstr>Inequality under Labour</vt:lpstr>
      <vt:lpstr>Income changes by percentile group: 1996/97 – 2007/08 (Great Britain)  </vt:lpstr>
      <vt:lpstr>Income changes by percentile group: 1996/97 – 2007/08 (Great Britain) </vt:lpstr>
      <vt:lpstr>Income changes by percentile group: 1996/97 – 2007/08 (Great Britain) </vt:lpstr>
      <vt:lpstr>Why has inequality been rising in last 30 years?</vt:lpstr>
      <vt:lpstr>The Gini: international comparisons </vt:lpstr>
      <vt:lpstr>Real earnings growth </vt:lpstr>
      <vt:lpstr>Why has inequality been rising in last 30 years? (2)</vt:lpstr>
      <vt:lpstr>How much can government affect inequality?</vt:lpstr>
      <vt:lpstr>A summary of recent history (!)</vt:lpstr>
      <vt:lpstr>So is Cameron right?</vt:lpstr>
      <vt:lpstr>References</vt:lpstr>
    </vt:vector>
  </TitlesOfParts>
  <Company>Institute for Fiscal Studies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 for presentation</dc:title>
  <dc:creator>robert_j</dc:creator>
  <cp:lastModifiedBy>robert_j</cp:lastModifiedBy>
  <cp:revision>335</cp:revision>
  <cp:lastPrinted>2008-10-22T11:50:52Z</cp:lastPrinted>
  <dcterms:created xsi:type="dcterms:W3CDTF">2009-09-04T15:55:35Z</dcterms:created>
  <dcterms:modified xsi:type="dcterms:W3CDTF">2009-10-29T18:05:40Z</dcterms:modified>
</cp:coreProperties>
</file>