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61" r:id="rId2"/>
    <p:sldId id="335" r:id="rId3"/>
    <p:sldId id="337" r:id="rId4"/>
    <p:sldId id="355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8" r:id="rId14"/>
    <p:sldId id="349" r:id="rId15"/>
    <p:sldId id="358" r:id="rId16"/>
    <p:sldId id="359" r:id="rId17"/>
    <p:sldId id="351" r:id="rId18"/>
    <p:sldId id="360" r:id="rId19"/>
    <p:sldId id="352" r:id="rId20"/>
    <p:sldId id="354" r:id="rId21"/>
    <p:sldId id="361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32C"/>
    <a:srgbClr val="526D7F"/>
    <a:srgbClr val="D2DC53"/>
    <a:srgbClr val="F280B1"/>
    <a:srgbClr val="CADBE4"/>
    <a:srgbClr val="33CC33"/>
    <a:srgbClr val="C4DBE8"/>
    <a:srgbClr val="E8E8E8"/>
    <a:srgbClr val="CCDD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27" autoAdjust="0"/>
    <p:restoredTop sz="94660" autoAdjust="0"/>
  </p:normalViewPr>
  <p:slideViewPr>
    <p:cSldViewPr>
      <p:cViewPr>
        <p:scale>
          <a:sx n="70" d="100"/>
          <a:sy n="70" d="100"/>
        </p:scale>
        <p:origin x="-49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6A5BC5E4-417A-4DA1-B0FD-E1DFF929E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2111-47D5-4D01-9AEB-45F3CCFD201A}" type="slidenum">
              <a:rPr lang="en-GB"/>
              <a:pPr/>
              <a:t>1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E2111-47D5-4D01-9AEB-45F3CCFD201A}" type="slidenum">
              <a:rPr lang="en-GB"/>
              <a:pPr/>
              <a:t>21</a:t>
            </a:fld>
            <a:endParaRPr lang="en-GB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gradFill rotWithShape="0">
            <a:gsLst>
              <a:gs pos="0">
                <a:srgbClr val="CCDDE6">
                  <a:gamma/>
                  <a:tint val="0"/>
                  <a:invGamma/>
                </a:srgbClr>
              </a:gs>
              <a:gs pos="100000">
                <a:srgbClr val="CCD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0">
            <a:gsLst>
              <a:gs pos="0">
                <a:srgbClr val="CADBE4"/>
              </a:gs>
              <a:gs pos="100000">
                <a:srgbClr val="CADBE4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6" name="Picture 15" descr="IFS-office-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74738"/>
            <a:ext cx="32004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rgbClr val="526D7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7B32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848600" cy="167481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09600" y="1600200"/>
            <a:ext cx="7848600" cy="167481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30464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CCDDE6"/>
              </a:gs>
              <a:gs pos="100000">
                <a:srgbClr val="CCDDE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 smtClean="0">
                <a:solidFill>
                  <a:srgbClr val="526D7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 smtClean="0">
                <a:solidFill>
                  <a:srgbClr val="526D7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© Institute for Fiscal Studies  </a:t>
            </a:r>
          </a:p>
        </p:txBody>
      </p:sp>
      <p:pic>
        <p:nvPicPr>
          <p:cNvPr id="18439" name="Picture 29" descr="IFS-office-grey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6224588"/>
            <a:ext cx="16002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7B32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00663" y="4373563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ransition>
    <p:cut/>
  </p:transition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50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2000">
          <a:solidFill>
            <a:srgbClr val="31546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>
          <a:solidFill>
            <a:srgbClr val="31546D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1400">
          <a:solidFill>
            <a:srgbClr val="31546D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 sz="1400">
          <a:solidFill>
            <a:srgbClr val="31546D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5pPr>
      <a:lvl6pPr marL="25146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6pPr>
      <a:lvl7pPr marL="29718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7pPr>
      <a:lvl8pPr marL="34290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8pPr>
      <a:lvl9pPr marL="3886200" indent="-228600" algn="l" rtl="0" eaLnBrk="0" fontAlgn="base" hangingPunct="0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>
                <a:latin typeface="Calibri" pitchFamily="34" charset="0"/>
              </a:rPr>
              <a:t>© Institute for Fiscal Studies  </a:t>
            </a:r>
            <a:endParaRPr lang="en-GB" sz="800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1135063"/>
          </a:xfrm>
        </p:spPr>
        <p:txBody>
          <a:bodyPr/>
          <a:lstStyle/>
          <a:p>
            <a:r>
              <a:rPr lang="en-GB" dirty="0" smtClean="0"/>
              <a:t>Dynamic scoring: attractions, challenges and trade-offs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89363"/>
            <a:ext cx="5407025" cy="800219"/>
          </a:xfrm>
        </p:spPr>
        <p:txBody>
          <a:bodyPr/>
          <a:lstStyle/>
          <a:p>
            <a:pPr algn="ctr"/>
            <a:r>
              <a:rPr lang="en-GB" sz="2000" dirty="0" smtClean="0"/>
              <a:t>Stuart Adam</a:t>
            </a:r>
          </a:p>
          <a:p>
            <a:pPr algn="ctr"/>
            <a:r>
              <a:rPr lang="en-GB" sz="2000" dirty="0" smtClean="0"/>
              <a:t>Antoine Bozio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1905000" y="2819400"/>
            <a:ext cx="5486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28794" y="528638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OECD, Paris, 4</a:t>
            </a:r>
            <a:r>
              <a:rPr lang="en-GB" sz="2400" baseline="0" dirty="0" smtClean="0">
                <a:solidFill>
                  <a:srgbClr val="526D7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June 2009</a:t>
            </a:r>
            <a:endParaRPr lang="en-GB" sz="2400" dirty="0">
              <a:solidFill>
                <a:srgbClr val="526D7F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First-round behavioural responses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7848600" cy="4124206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endParaRPr lang="en-GB" dirty="0" smtClean="0"/>
          </a:p>
          <a:p>
            <a:pPr marL="400050">
              <a:buFont typeface="+mj-lt"/>
              <a:buAutoNum type="arabicPeriod"/>
            </a:pPr>
            <a:r>
              <a:rPr lang="en-GB" dirty="0" smtClean="0"/>
              <a:t>Reforms rarely replicate old ones: tax and spending systems complex!</a:t>
            </a:r>
          </a:p>
          <a:p>
            <a:pPr marL="400050">
              <a:buFont typeface="+mj-lt"/>
              <a:buAutoNum type="arabicPeriod"/>
            </a:pPr>
            <a:endParaRPr lang="en-GB" dirty="0" smtClean="0"/>
          </a:p>
          <a:p>
            <a:pPr marL="400050">
              <a:buFont typeface="+mj-lt"/>
              <a:buAutoNum type="arabicPeriod"/>
            </a:pPr>
            <a:r>
              <a:rPr lang="en-GB" dirty="0" smtClean="0"/>
              <a:t>Heterogeneous population</a:t>
            </a:r>
          </a:p>
          <a:p>
            <a:pPr marL="400050">
              <a:buFont typeface="+mj-lt"/>
              <a:buAutoNum type="arabicPeriod"/>
            </a:pPr>
            <a:endParaRPr lang="en-GB" dirty="0" smtClean="0"/>
          </a:p>
          <a:p>
            <a:pPr marL="400050">
              <a:buFont typeface="+mj-lt"/>
              <a:buAutoNum type="arabicPeriod"/>
            </a:pPr>
            <a:r>
              <a:rPr lang="en-GB" dirty="0" smtClean="0"/>
              <a:t>Short-term versus long-term effects  </a:t>
            </a:r>
          </a:p>
          <a:p>
            <a:pPr marL="400050">
              <a:buFont typeface="+mj-lt"/>
              <a:buAutoNum type="arabicPeriod"/>
            </a:pPr>
            <a:endParaRPr lang="en-GB" dirty="0" smtClean="0"/>
          </a:p>
          <a:p>
            <a:pPr marL="400050">
              <a:buFont typeface="+mj-lt"/>
              <a:buAutoNum type="arabicPeriod"/>
            </a:pPr>
            <a:r>
              <a:rPr lang="en-GB" dirty="0" smtClean="0"/>
              <a:t>Disputed estimates</a:t>
            </a:r>
          </a:p>
          <a:p>
            <a:pPr marL="400050">
              <a:buFont typeface="+mj-lt"/>
              <a:buAutoNum type="arabicPeriod"/>
            </a:pPr>
            <a:endParaRPr lang="en-GB" dirty="0" smtClean="0"/>
          </a:p>
          <a:p>
            <a:pPr marL="400050">
              <a:buFont typeface="+mj-lt"/>
              <a:buAutoNum type="arabicPeriod"/>
            </a:pPr>
            <a:r>
              <a:rPr lang="en-GB" dirty="0" smtClean="0"/>
              <a:t>Past estimates may not apply in different context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equilibrium and macroeconomic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102662"/>
          </a:xfrm>
        </p:spPr>
        <p:txBody>
          <a:bodyPr/>
          <a:lstStyle/>
          <a:p>
            <a:r>
              <a:rPr lang="en-GB" dirty="0" smtClean="0"/>
              <a:t>General equilibrium effects</a:t>
            </a:r>
          </a:p>
          <a:p>
            <a:pPr lvl="1"/>
            <a:r>
              <a:rPr lang="en-GB" dirty="0" smtClean="0"/>
              <a:t>Responses change supply, demand and prices, with further knock-on effects</a:t>
            </a:r>
          </a:p>
          <a:p>
            <a:pPr lvl="1"/>
            <a:r>
              <a:rPr lang="en-GB" dirty="0" smtClean="0"/>
              <a:t>Particularly difficult to estimate as the structure of the entire economy needs to be known</a:t>
            </a:r>
          </a:p>
          <a:p>
            <a:r>
              <a:rPr lang="en-GB" dirty="0" smtClean="0"/>
              <a:t>Aggregate demand effects</a:t>
            </a:r>
          </a:p>
          <a:p>
            <a:pPr lvl="1"/>
            <a:r>
              <a:rPr lang="en-GB" dirty="0" smtClean="0"/>
              <a:t>Tax cut or increased spending can lead to increased economic activity</a:t>
            </a:r>
          </a:p>
          <a:p>
            <a:pPr lvl="1"/>
            <a:r>
              <a:rPr lang="en-GB" dirty="0" smtClean="0"/>
              <a:t>Multiplier effect: boost in demand generates income that is spent and fuels further demand</a:t>
            </a:r>
          </a:p>
          <a:p>
            <a:pPr lvl="1"/>
            <a:r>
              <a:rPr lang="en-GB" dirty="0" smtClean="0"/>
              <a:t>Crowding-out effect: effects of fiscal stimulus can be limited if it only replaces private activity</a:t>
            </a:r>
          </a:p>
          <a:p>
            <a:pPr lvl="1"/>
            <a:r>
              <a:rPr lang="en-GB" dirty="0" smtClean="0"/>
              <a:t>Depends on whether the economy is operating at or below full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 and institutional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91616"/>
          </a:xfrm>
        </p:spPr>
        <p:txBody>
          <a:bodyPr/>
          <a:lstStyle/>
          <a:p>
            <a:r>
              <a:rPr lang="en-GB" dirty="0" smtClean="0"/>
              <a:t>Reforms change expectations</a:t>
            </a:r>
          </a:p>
          <a:p>
            <a:pPr lvl="1"/>
            <a:r>
              <a:rPr lang="en-GB" dirty="0" smtClean="0"/>
              <a:t>Of future taxes and spending, inflation, interest rates, etc</a:t>
            </a:r>
          </a:p>
          <a:p>
            <a:pPr lvl="1"/>
            <a:r>
              <a:rPr lang="en-GB" dirty="0" smtClean="0"/>
              <a:t>This has a big effect on how people respond to the reform</a:t>
            </a:r>
          </a:p>
          <a:p>
            <a:pPr lvl="1"/>
            <a:r>
              <a:rPr lang="en-GB" dirty="0" smtClean="0"/>
              <a:t>Expectations very difficult to model; results sensitive to assumptions</a:t>
            </a:r>
          </a:p>
          <a:p>
            <a:endParaRPr lang="en-GB" dirty="0" smtClean="0"/>
          </a:p>
          <a:p>
            <a:r>
              <a:rPr lang="en-GB" dirty="0" smtClean="0"/>
              <a:t>How are other policy-makers assumed to react?</a:t>
            </a:r>
          </a:p>
          <a:p>
            <a:pPr lvl="1"/>
            <a:r>
              <a:rPr lang="en-GB" dirty="0" smtClean="0"/>
              <a:t>Monetary policy</a:t>
            </a:r>
          </a:p>
          <a:p>
            <a:pPr lvl="1"/>
            <a:r>
              <a:rPr lang="en-GB" dirty="0" smtClean="0"/>
              <a:t>Other countries, other levels of government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b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308397"/>
            <a:ext cx="7286676" cy="5069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Choosing assumptions and models</a:t>
            </a:r>
            <a:br>
              <a:rPr lang="en-GB" dirty="0" smtClean="0"/>
            </a:br>
            <a:r>
              <a:rPr lang="en-GB" sz="1800" dirty="0" smtClean="0"/>
              <a:t>Effect of ARRA 2009 on US output gap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Should dynamic scoring be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585597"/>
          </a:xfrm>
        </p:spPr>
        <p:txBody>
          <a:bodyPr/>
          <a:lstStyle/>
          <a:p>
            <a:endParaRPr lang="en-GB" dirty="0" smtClean="0"/>
          </a:p>
          <a:p>
            <a:r>
              <a:rPr lang="en-GB" smtClean="0"/>
              <a:t>Reliably accurate dynamic </a:t>
            </a:r>
            <a:r>
              <a:rPr lang="en-GB" dirty="0" smtClean="0"/>
              <a:t>scoring is out of reach</a:t>
            </a:r>
          </a:p>
          <a:p>
            <a:endParaRPr lang="en-GB" dirty="0" smtClean="0"/>
          </a:p>
          <a:p>
            <a:r>
              <a:rPr lang="en-GB" dirty="0" smtClean="0"/>
              <a:t>But this does not imply it should not be attempted</a:t>
            </a:r>
          </a:p>
          <a:p>
            <a:endParaRPr lang="en-GB" dirty="0" smtClean="0"/>
          </a:p>
          <a:p>
            <a:r>
              <a:rPr lang="en-GB" dirty="0" smtClean="0"/>
              <a:t>More interesting questions are often harder to answer!</a:t>
            </a:r>
          </a:p>
          <a:p>
            <a:endParaRPr lang="en-GB" dirty="0" smtClean="0"/>
          </a:p>
          <a:p>
            <a:r>
              <a:rPr lang="en-GB" dirty="0" smtClean="0"/>
              <a:t>Goal is to provide clear and credible information about policy choices within time and cost 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Clarifying </a:t>
            </a:r>
            <a:r>
              <a:rPr lang="en-GB" dirty="0" smtClean="0"/>
              <a:t>the question 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62928" cy="301621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Scoring versus forecasting</a:t>
            </a:r>
          </a:p>
          <a:p>
            <a:pPr lvl="1"/>
            <a:r>
              <a:rPr lang="en-GB" dirty="0" smtClean="0"/>
              <a:t>Forecasting the budgetary position is not the same as estimating the </a:t>
            </a:r>
            <a:r>
              <a:rPr lang="en-GB" u="sng" dirty="0" smtClean="0"/>
              <a:t>effect of reforms</a:t>
            </a:r>
            <a:r>
              <a:rPr lang="en-GB" dirty="0" smtClean="0"/>
              <a:t> on the budgetary position</a:t>
            </a:r>
          </a:p>
          <a:p>
            <a:pPr lvl="1"/>
            <a:r>
              <a:rPr lang="en-GB" dirty="0" smtClean="0"/>
              <a:t>UK forecasting is ‘dynamic’ (in principle) while scoring is not</a:t>
            </a:r>
          </a:p>
          <a:p>
            <a:pPr lvl="1"/>
            <a:r>
              <a:rPr lang="en-GB" dirty="0" smtClean="0"/>
              <a:t>In this case the issue is whether to attribute revision of forecasts to reforms</a:t>
            </a:r>
          </a:p>
          <a:p>
            <a:endParaRPr lang="en-GB" dirty="0" smtClean="0"/>
          </a:p>
          <a:p>
            <a:r>
              <a:rPr lang="en-GB" dirty="0" smtClean="0"/>
              <a:t>Scoring whole packages (e.g. Budgets) versus individual measures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Clarifying </a:t>
            </a:r>
            <a:r>
              <a:rPr lang="en-GB" dirty="0" smtClean="0"/>
              <a:t>the question 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670509"/>
          </a:xfrm>
        </p:spPr>
        <p:txBody>
          <a:bodyPr/>
          <a:lstStyle/>
          <a:p>
            <a:r>
              <a:rPr lang="en-GB" dirty="0" smtClean="0"/>
              <a:t>Not just two options</a:t>
            </a:r>
          </a:p>
          <a:p>
            <a:pPr lvl="1"/>
            <a:r>
              <a:rPr lang="en-GB" dirty="0" smtClean="0"/>
              <a:t>Many possibilities between purely mechanical and fully dynamic scoring</a:t>
            </a:r>
          </a:p>
          <a:p>
            <a:pPr lvl="1"/>
            <a:r>
              <a:rPr lang="en-GB" dirty="0" smtClean="0"/>
              <a:t>Exactly what effects incorporated, and what assumed unchanged?</a:t>
            </a:r>
          </a:p>
          <a:p>
            <a:endParaRPr lang="en-GB" dirty="0" smtClean="0"/>
          </a:p>
          <a:p>
            <a:r>
              <a:rPr lang="en-GB" dirty="0" smtClean="0"/>
              <a:t>Not just one number</a:t>
            </a:r>
          </a:p>
          <a:p>
            <a:pPr lvl="1"/>
            <a:r>
              <a:rPr lang="en-GB" dirty="0" smtClean="0"/>
              <a:t>How deal with uncertainty?</a:t>
            </a:r>
          </a:p>
          <a:p>
            <a:pPr lvl="1"/>
            <a:r>
              <a:rPr lang="en-GB" dirty="0" smtClean="0"/>
              <a:t>Dynamic scoring versus dynamic analysis</a:t>
            </a:r>
          </a:p>
          <a:p>
            <a:endParaRPr lang="en-GB" dirty="0" smtClean="0"/>
          </a:p>
          <a:p>
            <a:r>
              <a:rPr lang="en-GB" dirty="0" smtClean="0"/>
              <a:t>The institutional set-up</a:t>
            </a:r>
          </a:p>
          <a:p>
            <a:pPr lvl="1"/>
            <a:r>
              <a:rPr lang="en-GB" dirty="0" smtClean="0"/>
              <a:t>Who performs the analysis?</a:t>
            </a:r>
          </a:p>
          <a:p>
            <a:pPr lvl="1"/>
            <a:r>
              <a:rPr lang="en-GB" dirty="0" smtClean="0"/>
              <a:t>Who commissions the analysis?</a:t>
            </a:r>
          </a:p>
          <a:p>
            <a:pPr lvl="1"/>
            <a:r>
              <a:rPr lang="en-GB" dirty="0" smtClean="0"/>
              <a:t>What is made public and what is confidential?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476610"/>
          </a:xfrm>
        </p:spPr>
        <p:txBody>
          <a:bodyPr/>
          <a:lstStyle/>
          <a:p>
            <a:r>
              <a:rPr lang="en-GB" dirty="0" smtClean="0"/>
              <a:t>Accuracy</a:t>
            </a:r>
          </a:p>
          <a:p>
            <a:pPr lvl="1"/>
            <a:r>
              <a:rPr lang="en-GB" dirty="0" smtClean="0"/>
              <a:t>Ignoring important effects is a problem here</a:t>
            </a:r>
          </a:p>
          <a:p>
            <a:pPr lvl="1"/>
            <a:r>
              <a:rPr lang="en-GB" dirty="0" smtClean="0"/>
              <a:t>But so is spurious precision</a:t>
            </a:r>
          </a:p>
          <a:p>
            <a:pPr lvl="1"/>
            <a:r>
              <a:rPr lang="en-GB" dirty="0" smtClean="0"/>
              <a:t>A role for acknowledging uncertainty?</a:t>
            </a:r>
          </a:p>
          <a:p>
            <a:r>
              <a:rPr lang="en-GB" dirty="0" smtClean="0"/>
              <a:t>Neutrality</a:t>
            </a:r>
          </a:p>
          <a:p>
            <a:pPr lvl="1"/>
            <a:r>
              <a:rPr lang="en-GB" dirty="0" smtClean="0"/>
              <a:t>Dynamic scoring often called for where there is no political consensus</a:t>
            </a:r>
          </a:p>
          <a:p>
            <a:pPr lvl="1"/>
            <a:r>
              <a:rPr lang="en-GB" dirty="0" smtClean="0"/>
              <a:t>Actual and perceived neutrality are both important</a:t>
            </a:r>
          </a:p>
          <a:p>
            <a:pPr lvl="1"/>
            <a:r>
              <a:rPr lang="en-GB" dirty="0" smtClean="0"/>
              <a:t>Become harder to achieve when more judgement and guesswork involved</a:t>
            </a:r>
          </a:p>
          <a:p>
            <a:r>
              <a:rPr lang="en-GB" dirty="0" smtClean="0"/>
              <a:t>Transparency </a:t>
            </a:r>
          </a:p>
          <a:p>
            <a:pPr lvl="1"/>
            <a:r>
              <a:rPr lang="en-GB" dirty="0" smtClean="0"/>
              <a:t>What definitions, assumptions, methodologies, estimates and models lie behind conclusions</a:t>
            </a:r>
          </a:p>
          <a:p>
            <a:pPr lvl="1"/>
            <a:r>
              <a:rPr lang="en-GB" dirty="0" smtClean="0"/>
              <a:t>Can promote trust even if process flawed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548664"/>
          </a:xfrm>
        </p:spPr>
        <p:txBody>
          <a:bodyPr/>
          <a:lstStyle/>
          <a:p>
            <a:r>
              <a:rPr lang="en-GB" dirty="0" smtClean="0"/>
              <a:t>Too many numbers can confuse instead of enlightening</a:t>
            </a:r>
          </a:p>
          <a:p>
            <a:endParaRPr lang="en-GB" dirty="0" smtClean="0"/>
          </a:p>
          <a:p>
            <a:r>
              <a:rPr lang="en-GB" dirty="0" smtClean="0"/>
              <a:t>Difficult to discern general principles</a:t>
            </a:r>
          </a:p>
          <a:p>
            <a:pPr lvl="1"/>
            <a:r>
              <a:rPr lang="en-GB" dirty="0" smtClean="0"/>
              <a:t>Depends on nature of debate and what people thought able to absorb</a:t>
            </a:r>
          </a:p>
          <a:p>
            <a:endParaRPr lang="en-GB" dirty="0" smtClean="0"/>
          </a:p>
          <a:p>
            <a:r>
              <a:rPr lang="en-GB" dirty="0" smtClean="0"/>
              <a:t>Consistent methodology helps to make proposals comparable</a:t>
            </a:r>
          </a:p>
          <a:p>
            <a:pPr lvl="1"/>
            <a:r>
              <a:rPr lang="en-GB" dirty="0" smtClean="0"/>
              <a:t>Avoids bias</a:t>
            </a:r>
          </a:p>
          <a:p>
            <a:pPr lvl="1"/>
            <a:r>
              <a:rPr lang="en-GB" dirty="0" smtClean="0"/>
              <a:t>Suggests a simple approach</a:t>
            </a:r>
          </a:p>
          <a:p>
            <a:pPr lvl="1"/>
            <a:r>
              <a:rPr lang="en-GB" dirty="0" smtClean="0"/>
              <a:t>But might want fuller analysis of major proposals?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091616"/>
          </a:xfrm>
        </p:spPr>
        <p:txBody>
          <a:bodyPr/>
          <a:lstStyle/>
          <a:p>
            <a:r>
              <a:rPr lang="en-GB" dirty="0" smtClean="0"/>
              <a:t>Dynamic scoring is costly</a:t>
            </a:r>
          </a:p>
          <a:p>
            <a:pPr lvl="1"/>
            <a:r>
              <a:rPr lang="en-GB" dirty="0" smtClean="0"/>
              <a:t>Would require major increase in resources dedicated to scoring</a:t>
            </a:r>
          </a:p>
          <a:p>
            <a:pPr lvl="1"/>
            <a:r>
              <a:rPr lang="en-GB" dirty="0" smtClean="0"/>
              <a:t>Do benefits outweigh these costs?</a:t>
            </a:r>
          </a:p>
          <a:p>
            <a:pPr lvl="1"/>
            <a:r>
              <a:rPr lang="en-GB" dirty="0" smtClean="0"/>
              <a:t>More worthwhile than alternative uses of funds?</a:t>
            </a:r>
          </a:p>
          <a:p>
            <a:endParaRPr lang="en-GB" dirty="0" smtClean="0"/>
          </a:p>
          <a:p>
            <a:r>
              <a:rPr lang="en-GB" dirty="0" smtClean="0"/>
              <a:t>Dynamic scoring is slow</a:t>
            </a:r>
          </a:p>
          <a:p>
            <a:pPr lvl="1"/>
            <a:r>
              <a:rPr lang="en-GB" dirty="0" smtClean="0"/>
              <a:t>Policy-makers want analysis quickly</a:t>
            </a:r>
          </a:p>
          <a:p>
            <a:pPr lvl="1"/>
            <a:r>
              <a:rPr lang="en-GB" dirty="0" smtClean="0"/>
              <a:t>So do those responding: perceptions form quickly and media moves 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046714"/>
          </a:xfrm>
        </p:spPr>
        <p:txBody>
          <a:bodyPr/>
          <a:lstStyle/>
          <a:p>
            <a:r>
              <a:rPr lang="en-GB" dirty="0" smtClean="0"/>
              <a:t>What is dynamic scoring? </a:t>
            </a:r>
          </a:p>
          <a:p>
            <a:endParaRPr lang="en-GB" dirty="0" smtClean="0"/>
          </a:p>
          <a:p>
            <a:r>
              <a:rPr lang="en-GB" dirty="0" smtClean="0"/>
              <a:t>The requirements for dynamic scoring</a:t>
            </a:r>
          </a:p>
          <a:p>
            <a:endParaRPr lang="en-GB" dirty="0" smtClean="0"/>
          </a:p>
          <a:p>
            <a:r>
              <a:rPr lang="en-GB" dirty="0" smtClean="0"/>
              <a:t>Should we use dynamic scoring? Options and trade-offs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896725"/>
          </a:xfrm>
        </p:spPr>
        <p:txBody>
          <a:bodyPr/>
          <a:lstStyle/>
          <a:p>
            <a:r>
              <a:rPr lang="en-GB" sz="1600" dirty="0" smtClean="0"/>
              <a:t>Reliably accurate </a:t>
            </a:r>
            <a:r>
              <a:rPr lang="en-GB" sz="1600" dirty="0" smtClean="0"/>
              <a:t>dynamic scoring is out of reach</a:t>
            </a:r>
          </a:p>
          <a:p>
            <a:pPr lvl="1"/>
            <a:r>
              <a:rPr lang="en-GB" sz="1400" dirty="0" smtClean="0"/>
              <a:t>The requirements are truly formidable</a:t>
            </a:r>
          </a:p>
          <a:p>
            <a:pPr lvl="1"/>
            <a:r>
              <a:rPr lang="en-GB" sz="1400" dirty="0" smtClean="0"/>
              <a:t>Big advances have been made, but we must acknowledge the scale of our ignorance</a:t>
            </a:r>
          </a:p>
          <a:p>
            <a:r>
              <a:rPr lang="en-GB" sz="1600" dirty="0" smtClean="0"/>
              <a:t>This is not sufficient reason for declining to attempt it</a:t>
            </a:r>
          </a:p>
          <a:p>
            <a:pPr lvl="1"/>
            <a:r>
              <a:rPr lang="en-GB" sz="1400" dirty="0" smtClean="0"/>
              <a:t>A ‘best guess’ might be preferable to ignoring important effects</a:t>
            </a:r>
          </a:p>
          <a:p>
            <a:r>
              <a:rPr lang="en-GB" sz="1600" dirty="0" smtClean="0"/>
              <a:t>But the difficulty of dynamic scoring implies other downsides</a:t>
            </a:r>
          </a:p>
          <a:p>
            <a:pPr lvl="1"/>
            <a:r>
              <a:rPr lang="en-GB" sz="1400" dirty="0" smtClean="0"/>
              <a:t>Costly and slow</a:t>
            </a:r>
          </a:p>
          <a:p>
            <a:pPr lvl="1"/>
            <a:r>
              <a:rPr lang="en-GB" sz="1400" dirty="0" smtClean="0"/>
              <a:t>Hard to achieve consistency across proposals</a:t>
            </a:r>
          </a:p>
          <a:p>
            <a:pPr lvl="1"/>
            <a:r>
              <a:rPr lang="en-GB" sz="1400" dirty="0" smtClean="0"/>
              <a:t>Hard to keep impartial and trusted</a:t>
            </a:r>
          </a:p>
          <a:p>
            <a:r>
              <a:rPr lang="en-GB" sz="1600" dirty="0" smtClean="0"/>
              <a:t>Do the evident advantages outweigh these disadvantages?</a:t>
            </a:r>
          </a:p>
          <a:p>
            <a:r>
              <a:rPr lang="en-GB" sz="1600" dirty="0" smtClean="0"/>
              <a:t>Adopting a single dynamic cost estimate for each measure isn’t the only option</a:t>
            </a:r>
          </a:p>
          <a:p>
            <a:pPr lvl="1"/>
            <a:r>
              <a:rPr lang="en-GB" sz="1400" dirty="0" smtClean="0"/>
              <a:t>What exactly is held constant and what allowed to change?</a:t>
            </a:r>
          </a:p>
          <a:p>
            <a:pPr lvl="1"/>
            <a:r>
              <a:rPr lang="en-GB" sz="1400" dirty="0" smtClean="0"/>
              <a:t>Whole package versus individual measures?</a:t>
            </a:r>
          </a:p>
          <a:p>
            <a:pPr lvl="1"/>
            <a:r>
              <a:rPr lang="en-GB" sz="1400" dirty="0" smtClean="0"/>
              <a:t>Dynamic analysis of possible economic effects without a dynamic bottom line?</a:t>
            </a:r>
          </a:p>
          <a:p>
            <a:r>
              <a:rPr lang="en-GB" sz="1600" dirty="0" smtClean="0"/>
              <a:t>Transparency is crucial</a:t>
            </a:r>
          </a:p>
          <a:p>
            <a:pPr lvl="1"/>
            <a:r>
              <a:rPr lang="en-GB" sz="1400" dirty="0" smtClean="0"/>
              <a:t>First step to improving the quality of analysis is to open it up to scrutiny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z="800" baseline="0">
                <a:latin typeface="Calibri" pitchFamily="34" charset="0"/>
              </a:rPr>
              <a:t>© Institute for Fiscal Studies  </a:t>
            </a:r>
            <a:endParaRPr lang="en-GB" sz="800">
              <a:latin typeface="Calibri" pitchFamily="34" charset="0"/>
            </a:endParaRP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1135063"/>
          </a:xfrm>
        </p:spPr>
        <p:txBody>
          <a:bodyPr/>
          <a:lstStyle/>
          <a:p>
            <a:r>
              <a:rPr lang="en-GB" dirty="0" smtClean="0"/>
              <a:t>Dynamic scoring: attractions, challenges and trade-offs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89363"/>
            <a:ext cx="5407025" cy="800219"/>
          </a:xfrm>
        </p:spPr>
        <p:txBody>
          <a:bodyPr/>
          <a:lstStyle/>
          <a:p>
            <a:pPr algn="ctr"/>
            <a:r>
              <a:rPr lang="en-GB" sz="2000" dirty="0" smtClean="0"/>
              <a:t>Stuart Adam</a:t>
            </a:r>
          </a:p>
          <a:p>
            <a:pPr algn="ctr"/>
            <a:r>
              <a:rPr lang="en-GB" sz="2000" dirty="0" smtClean="0"/>
              <a:t>Antoine Bozio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1905000" y="2819400"/>
            <a:ext cx="5486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928794" y="528638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OECD, Paris, 4</a:t>
            </a:r>
            <a:r>
              <a:rPr lang="en-GB" sz="2400" baseline="0" dirty="0" smtClean="0">
                <a:solidFill>
                  <a:srgbClr val="526D7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526D7F"/>
                </a:solidFill>
                <a:latin typeface="+mn-lt"/>
              </a:rPr>
              <a:t>June 2009</a:t>
            </a:r>
            <a:endParaRPr lang="en-GB" sz="2400" dirty="0">
              <a:solidFill>
                <a:srgbClr val="526D7F"/>
              </a:solidFill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dynamic scoring?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293483"/>
          </a:xfrm>
        </p:spPr>
        <p:txBody>
          <a:bodyPr/>
          <a:lstStyle/>
          <a:p>
            <a:r>
              <a:rPr lang="en-GB" dirty="0" smtClean="0"/>
              <a:t>Government policies have many effects on individual behaviour and the economy as a whole</a:t>
            </a:r>
          </a:p>
          <a:p>
            <a:endParaRPr lang="en-GB" dirty="0" smtClean="0"/>
          </a:p>
          <a:p>
            <a:r>
              <a:rPr lang="en-GB" dirty="0" smtClean="0"/>
              <a:t>These economic effects have </a:t>
            </a:r>
            <a:r>
              <a:rPr lang="en-GB" dirty="0" smtClean="0">
                <a:hlinkClick r:id="" action="ppaction://hlinkshowjump?jump=nextslide"/>
              </a:rPr>
              <a:t>budgetary consequences</a:t>
            </a: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‘Dynamic scoring’ means including all these budgetary consequences in the costing of proposals</a:t>
            </a:r>
          </a:p>
          <a:p>
            <a:endParaRPr lang="en-GB" dirty="0" smtClean="0"/>
          </a:p>
          <a:p>
            <a:r>
              <a:rPr lang="en-GB" dirty="0" smtClean="0"/>
              <a:t>No doubt this would be desirable if consequences could be measured</a:t>
            </a:r>
          </a:p>
          <a:p>
            <a:endParaRPr lang="en-GB" dirty="0" smtClean="0"/>
          </a:p>
          <a:p>
            <a:r>
              <a:rPr lang="en-GB" dirty="0" smtClean="0"/>
              <a:t>No doubt either that a perfect measure is currently unattainable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Laffer</a:t>
            </a:r>
            <a:r>
              <a:rPr lang="en-GB" dirty="0" smtClean="0"/>
              <a:t> curve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  <p:pic>
        <p:nvPicPr>
          <p:cNvPr id="5" name="Picture 4" descr="laff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47" y="1155182"/>
            <a:ext cx="7050106" cy="4547636"/>
          </a:xfrm>
          <a:prstGeom prst="rect">
            <a:avLst/>
          </a:prstGeom>
        </p:spPr>
      </p:pic>
      <p:sp>
        <p:nvSpPr>
          <p:cNvPr id="7" name="Action Button: Back or Previous 6">
            <a:hlinkClick r:id="" action="ppaction://hlinkshowjump?jump=previousslide" highlightClick="1"/>
          </p:cNvPr>
          <p:cNvSpPr>
            <a:spLocks noChangeAspect="1"/>
          </p:cNvSpPr>
          <p:nvPr/>
        </p:nvSpPr>
        <p:spPr bwMode="auto">
          <a:xfrm>
            <a:off x="7929586" y="642918"/>
            <a:ext cx="312725" cy="312725"/>
          </a:xfrm>
          <a:prstGeom prst="actionButtonBackPrevious">
            <a:avLst/>
          </a:prstGeom>
          <a:solidFill>
            <a:srgbClr val="97B3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more refined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296561"/>
          </a:xfrm>
        </p:spPr>
        <p:txBody>
          <a:bodyPr/>
          <a:lstStyle/>
          <a:p>
            <a:r>
              <a:rPr lang="en-GB" dirty="0" smtClean="0"/>
              <a:t>The scope of dynamic scoring</a:t>
            </a:r>
          </a:p>
          <a:p>
            <a:pPr lvl="1"/>
            <a:r>
              <a:rPr lang="en-GB" dirty="0" smtClean="0"/>
              <a:t>Taxes, spending and other laws</a:t>
            </a:r>
          </a:p>
          <a:p>
            <a:endParaRPr lang="en-GB" dirty="0" smtClean="0"/>
          </a:p>
          <a:p>
            <a:r>
              <a:rPr lang="en-GB" dirty="0" smtClean="0"/>
              <a:t>‘Static’ versus ‘dynamic’ is misleading terminology</a:t>
            </a:r>
          </a:p>
          <a:p>
            <a:pPr lvl="1"/>
            <a:r>
              <a:rPr lang="en-GB" dirty="0" smtClean="0"/>
              <a:t>Current (US and UK) practice does allow for some economic effects</a:t>
            </a:r>
          </a:p>
          <a:p>
            <a:pPr lvl="1"/>
            <a:r>
              <a:rPr lang="en-GB" dirty="0" smtClean="0"/>
              <a:t>Wrongly suggests only two options</a:t>
            </a:r>
          </a:p>
          <a:p>
            <a:pPr lvl="1"/>
            <a:r>
              <a:rPr lang="en-GB" dirty="0" smtClean="0"/>
              <a:t>Wrongly suggests the only choice is which single number to prefer</a:t>
            </a:r>
          </a:p>
          <a:p>
            <a:endParaRPr lang="en-GB" dirty="0" smtClean="0"/>
          </a:p>
          <a:p>
            <a:r>
              <a:rPr lang="en-GB" dirty="0" smtClean="0"/>
              <a:t>What the numbers mean</a:t>
            </a:r>
          </a:p>
          <a:p>
            <a:pPr lvl="1"/>
            <a:r>
              <a:rPr lang="en-GB" dirty="0" smtClean="0"/>
              <a:t>Scoring is about measuring the budgetary impact of proposals</a:t>
            </a:r>
          </a:p>
          <a:p>
            <a:pPr lvl="1"/>
            <a:r>
              <a:rPr lang="en-GB" dirty="0" smtClean="0"/>
              <a:t>NOT measuring economic stimulus, welfare cost, etc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for full dynamic scoring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877711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GB" dirty="0" smtClean="0"/>
              <a:t>Defining the reform</a:t>
            </a:r>
          </a:p>
          <a:p>
            <a:pPr marL="457200" indent="-457200">
              <a:buFont typeface="+mj-lt"/>
              <a:buAutoNum type="arabicParenR"/>
            </a:pPr>
            <a:endParaRPr lang="en-GB" dirty="0" smtClean="0"/>
          </a:p>
          <a:p>
            <a:pPr marL="457200" indent="-457200">
              <a:buFont typeface="+mj-lt"/>
              <a:buAutoNum type="arabicParenR"/>
            </a:pPr>
            <a:r>
              <a:rPr lang="en-GB" dirty="0" smtClean="0"/>
              <a:t>The ‘mechanical’ effects of policies</a:t>
            </a:r>
          </a:p>
          <a:p>
            <a:pPr marL="457200" indent="-457200">
              <a:buFont typeface="+mj-lt"/>
              <a:buAutoNum type="arabicParenR"/>
            </a:pPr>
            <a:endParaRPr lang="en-GB" dirty="0" smtClean="0"/>
          </a:p>
          <a:p>
            <a:pPr marL="457200" indent="-457200">
              <a:buFont typeface="+mj-lt"/>
              <a:buAutoNum type="arabicParenR"/>
            </a:pPr>
            <a:r>
              <a:rPr lang="en-GB" dirty="0" smtClean="0"/>
              <a:t>First-round behavioural responses</a:t>
            </a:r>
          </a:p>
          <a:p>
            <a:pPr marL="457200" indent="-457200">
              <a:buFont typeface="+mj-lt"/>
              <a:buAutoNum type="arabicParenR"/>
            </a:pPr>
            <a:endParaRPr lang="en-GB" dirty="0" smtClean="0"/>
          </a:p>
          <a:p>
            <a:pPr marL="457200" indent="-457200">
              <a:buFont typeface="+mj-lt"/>
              <a:buAutoNum type="arabicParenR"/>
            </a:pPr>
            <a:r>
              <a:rPr lang="en-GB" dirty="0" smtClean="0"/>
              <a:t>General equilibrium and macroeconomic effects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the reform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753061"/>
          </a:xfrm>
        </p:spPr>
        <p:txBody>
          <a:bodyPr/>
          <a:lstStyle/>
          <a:p>
            <a:r>
              <a:rPr lang="en-GB" dirty="0" smtClean="0"/>
              <a:t>What would ‘no reform’ mean?</a:t>
            </a:r>
          </a:p>
          <a:p>
            <a:endParaRPr lang="en-GB" dirty="0" smtClean="0"/>
          </a:p>
          <a:p>
            <a:r>
              <a:rPr lang="en-GB" dirty="0" smtClean="0"/>
              <a:t>Part of reform is the implicit change in borrowing</a:t>
            </a:r>
          </a:p>
          <a:p>
            <a:pPr lvl="1"/>
            <a:r>
              <a:rPr lang="en-GB" dirty="0" smtClean="0"/>
              <a:t>Borrowing means future tax rises or spending cuts</a:t>
            </a:r>
          </a:p>
          <a:p>
            <a:pPr lvl="1"/>
            <a:r>
              <a:rPr lang="en-GB" dirty="0" smtClean="0"/>
              <a:t>These affect the economy when they happen</a:t>
            </a:r>
          </a:p>
          <a:p>
            <a:pPr lvl="1"/>
            <a:r>
              <a:rPr lang="en-GB" dirty="0" smtClean="0"/>
              <a:t>People also respond now to the expected future tax rises / spending cuts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‘mechanical’ effects of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285515"/>
          </a:xfrm>
        </p:spPr>
        <p:txBody>
          <a:bodyPr/>
          <a:lstStyle/>
          <a:p>
            <a:r>
              <a:rPr lang="en-GB" dirty="0" smtClean="0"/>
              <a:t>Assumes behaviour unchanged</a:t>
            </a:r>
          </a:p>
          <a:p>
            <a:r>
              <a:rPr lang="en-GB" dirty="0" smtClean="0"/>
              <a:t>Often straightforward to calculate</a:t>
            </a:r>
          </a:p>
          <a:p>
            <a:pPr lvl="1"/>
            <a:r>
              <a:rPr lang="en-GB" dirty="0" smtClean="0"/>
              <a:t>e.g. the cost of reducing tax from 40% to 30% on an unchanged tax base is 25% of the baseline revenue.</a:t>
            </a:r>
          </a:p>
          <a:p>
            <a:r>
              <a:rPr lang="en-GB" dirty="0" smtClean="0"/>
              <a:t>Data sometimes unavailable</a:t>
            </a:r>
          </a:p>
          <a:p>
            <a:pPr lvl="1"/>
            <a:r>
              <a:rPr lang="en-GB" dirty="0" smtClean="0"/>
              <a:t>e.g. if widening the tax base, the new tax base might be unknown</a:t>
            </a:r>
          </a:p>
          <a:p>
            <a:r>
              <a:rPr lang="en-GB" dirty="0" smtClean="0"/>
              <a:t>Sometimes incoherent to assume no behavioural response</a:t>
            </a:r>
          </a:p>
          <a:p>
            <a:pPr lvl="1"/>
            <a:r>
              <a:rPr lang="en-GB" dirty="0" smtClean="0"/>
              <a:t>e.g. a tax cut must be spent or saved; spending and saving cannot BOTH be unchanged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First-round behavioural responses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151906"/>
          </a:xfrm>
        </p:spPr>
        <p:txBody>
          <a:bodyPr/>
          <a:lstStyle/>
          <a:p>
            <a:r>
              <a:rPr lang="en-GB" dirty="0" smtClean="0"/>
              <a:t>People respond to incentives created</a:t>
            </a:r>
          </a:p>
          <a:p>
            <a:r>
              <a:rPr lang="en-GB" dirty="0" smtClean="0"/>
              <a:t>Estimate how people respond by looking at reactions to past changes</a:t>
            </a:r>
          </a:p>
          <a:p>
            <a:r>
              <a:rPr lang="en-GB" dirty="0" smtClean="0"/>
              <a:t>But many different aspects of behaviour can respond</a:t>
            </a:r>
          </a:p>
          <a:p>
            <a:pPr lvl="1"/>
            <a:r>
              <a:rPr lang="en-GB" dirty="0" smtClean="0"/>
              <a:t>Income tax can influence decisions about hours of work, effort, occupation, retirement, education, amount and form of saving, business activities, use of fringe benefits, tax avoidance and evasion, migration,…</a:t>
            </a:r>
          </a:p>
          <a:p>
            <a:r>
              <a:rPr lang="en-GB" dirty="0" smtClean="0"/>
              <a:t>So many different things to estimate</a:t>
            </a:r>
          </a:p>
          <a:p>
            <a:r>
              <a:rPr lang="en-GB" dirty="0" smtClean="0"/>
              <a:t>The `New Tax Responsiveness’ literature simplifies this</a:t>
            </a:r>
          </a:p>
          <a:p>
            <a:pPr lvl="1"/>
            <a:r>
              <a:rPr lang="en-GB" dirty="0" smtClean="0"/>
              <a:t>Just measure the responsiveness of taxable income directly</a:t>
            </a:r>
          </a:p>
          <a:p>
            <a:r>
              <a:rPr lang="en-GB" dirty="0" smtClean="0"/>
              <a:t>But sometimes different channels have different implications</a:t>
            </a:r>
          </a:p>
          <a:p>
            <a:r>
              <a:rPr lang="en-GB" dirty="0" smtClean="0"/>
              <a:t>And multi-faceted responses are only one of the difficulties…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whi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white 8">
        <a:dk1>
          <a:srgbClr val="587299"/>
        </a:dk1>
        <a:lt1>
          <a:srgbClr val="FFFFFF"/>
        </a:lt1>
        <a:dk2>
          <a:srgbClr val="187A2E"/>
        </a:dk2>
        <a:lt2>
          <a:srgbClr val="99AEBC"/>
        </a:lt2>
        <a:accent1>
          <a:srgbClr val="FFCF67"/>
        </a:accent1>
        <a:accent2>
          <a:srgbClr val="5FDAE6"/>
        </a:accent2>
        <a:accent3>
          <a:srgbClr val="FFFFFF"/>
        </a:accent3>
        <a:accent4>
          <a:srgbClr val="4A6082"/>
        </a:accent4>
        <a:accent5>
          <a:srgbClr val="FFE4B8"/>
        </a:accent5>
        <a:accent6>
          <a:srgbClr val="55C5D0"/>
        </a:accent6>
        <a:hlink>
          <a:srgbClr val="CDDD1C"/>
        </a:hlink>
        <a:folHlink>
          <a:srgbClr val="54DA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presentation_white</Template>
  <TotalTime>11166</TotalTime>
  <Words>1247</Words>
  <Application>Microsoft Office PowerPoint</Application>
  <PresentationFormat>On-screen Show (4:3)</PresentationFormat>
  <Paragraphs>201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presentation_white</vt:lpstr>
      <vt:lpstr>Dynamic scoring: attractions, challenges and trade-offs</vt:lpstr>
      <vt:lpstr>Outline</vt:lpstr>
      <vt:lpstr>What is dynamic scoring?</vt:lpstr>
      <vt:lpstr>The Laffer curve</vt:lpstr>
      <vt:lpstr>A more refined debate</vt:lpstr>
      <vt:lpstr>Requirements for full dynamic scoring</vt:lpstr>
      <vt:lpstr>Defining the reform</vt:lpstr>
      <vt:lpstr>The ‘mechanical’ effects of policies</vt:lpstr>
      <vt:lpstr>First-round behavioural responses (1)</vt:lpstr>
      <vt:lpstr>First-round behavioural responses (2)</vt:lpstr>
      <vt:lpstr>General equilibrium and macroeconomic effects</vt:lpstr>
      <vt:lpstr>Expectations and institutional responses</vt:lpstr>
      <vt:lpstr>Choosing assumptions and models Effect of ARRA 2009 on US output gap</vt:lpstr>
      <vt:lpstr>Should dynamic scoring be used?</vt:lpstr>
      <vt:lpstr>Clarifying the question (1)</vt:lpstr>
      <vt:lpstr>Clarifying the question (2)</vt:lpstr>
      <vt:lpstr>Credibility</vt:lpstr>
      <vt:lpstr>Clarity</vt:lpstr>
      <vt:lpstr>Practical considerations</vt:lpstr>
      <vt:lpstr>Conclusions</vt:lpstr>
      <vt:lpstr>Dynamic scoring: attractions, challenges and trade-offs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</dc:title>
  <dc:creator>antoine_b</dc:creator>
  <cp:lastModifiedBy>Stuart Adam</cp:lastModifiedBy>
  <cp:revision>473</cp:revision>
  <cp:lastPrinted>2008-10-22T11:50:52Z</cp:lastPrinted>
  <dcterms:created xsi:type="dcterms:W3CDTF">2009-02-03T17:14:35Z</dcterms:created>
  <dcterms:modified xsi:type="dcterms:W3CDTF">2009-06-03T11:40:44Z</dcterms:modified>
</cp:coreProperties>
</file>