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3" r:id="rId2"/>
    <p:sldId id="264" r:id="rId3"/>
    <p:sldId id="265" r:id="rId4"/>
    <p:sldId id="266" r:id="rId5"/>
    <p:sldId id="324" r:id="rId6"/>
    <p:sldId id="267" r:id="rId7"/>
    <p:sldId id="301" r:id="rId8"/>
    <p:sldId id="312" r:id="rId9"/>
    <p:sldId id="313" r:id="rId10"/>
    <p:sldId id="300" r:id="rId11"/>
    <p:sldId id="314" r:id="rId12"/>
    <p:sldId id="302" r:id="rId13"/>
    <p:sldId id="325" r:id="rId14"/>
    <p:sldId id="303" r:id="rId15"/>
    <p:sldId id="315" r:id="rId16"/>
    <p:sldId id="323" r:id="rId17"/>
    <p:sldId id="304" r:id="rId18"/>
    <p:sldId id="317" r:id="rId19"/>
    <p:sldId id="281" r:id="rId20"/>
    <p:sldId id="288" r:id="rId21"/>
    <p:sldId id="291" r:id="rId22"/>
    <p:sldId id="292" r:id="rId23"/>
    <p:sldId id="282" r:id="rId24"/>
    <p:sldId id="319" r:id="rId25"/>
    <p:sldId id="285" r:id="rId26"/>
    <p:sldId id="322" r:id="rId27"/>
    <p:sldId id="278" r:id="rId28"/>
    <p:sldId id="280" r:id="rId29"/>
    <p:sldId id="321" r:id="rId30"/>
    <p:sldId id="320" r:id="rId31"/>
    <p:sldId id="296" r:id="rId32"/>
    <p:sldId id="297" r:id="rId33"/>
    <p:sldId id="326" r:id="rId34"/>
    <p:sldId id="299" r:id="rId3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jala Chirakijja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46D"/>
    <a:srgbClr val="97B32C"/>
    <a:srgbClr val="6699FF"/>
    <a:srgbClr val="33CC33"/>
    <a:srgbClr val="33CCFF"/>
    <a:srgbClr val="C4DBE8"/>
    <a:srgbClr val="CCFF33"/>
    <a:srgbClr val="D2DC53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0" autoAdjust="0"/>
    <p:restoredTop sz="99824" autoAdjust="0"/>
  </p:normalViewPr>
  <p:slideViewPr>
    <p:cSldViewPr>
      <p:cViewPr varScale="1">
        <p:scale>
          <a:sx n="113" d="100"/>
          <a:sy n="113" d="100"/>
        </p:scale>
        <p:origin x="-8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00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2" Type="http://schemas.openxmlformats.org/officeDocument/2006/relationships/image" Target="../media/image18.wmf"/><Relationship Id="rId1" Type="http://schemas.openxmlformats.org/officeDocument/2006/relationships/image" Target="../media/image26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12" Type="http://schemas.openxmlformats.org/officeDocument/2006/relationships/image" Target="../media/image40.wmf"/><Relationship Id="rId2" Type="http://schemas.openxmlformats.org/officeDocument/2006/relationships/image" Target="../media/image18.wmf"/><Relationship Id="rId1" Type="http://schemas.openxmlformats.org/officeDocument/2006/relationships/image" Target="../media/image33.wmf"/><Relationship Id="rId6" Type="http://schemas.openxmlformats.org/officeDocument/2006/relationships/image" Target="../media/image35.wmf"/><Relationship Id="rId11" Type="http://schemas.openxmlformats.org/officeDocument/2006/relationships/image" Target="../media/image39.wmf"/><Relationship Id="rId5" Type="http://schemas.openxmlformats.org/officeDocument/2006/relationships/image" Target="../media/image34.wmf"/><Relationship Id="rId10" Type="http://schemas.openxmlformats.org/officeDocument/2006/relationships/image" Target="../media/image38.wmf"/><Relationship Id="rId4" Type="http://schemas.openxmlformats.org/officeDocument/2006/relationships/image" Target="../media/image20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187" tIns="42595" rIns="85187" bIns="425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187" tIns="42595" rIns="85187" bIns="425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ADB4AF0-9387-4E41-BC95-756AF1ECB180}" type="datetimeFigureOut">
              <a:rPr lang="en-GB"/>
              <a:pPr>
                <a:defRPr/>
              </a:pPr>
              <a:t>03/11/2010</a:t>
            </a:fld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187" tIns="42595" rIns="85187" bIns="425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42975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187" tIns="42595" rIns="85187" bIns="425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A9C1EED-C25F-4192-8CAC-56169D9551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05" tIns="43403" rIns="86805" bIns="43403" numCol="1" anchor="t" anchorCtr="0" compatLnSpc="1">
            <a:prstTxWarp prst="textNoShape">
              <a:avLst/>
            </a:prstTxWarp>
          </a:bodyPr>
          <a:lstStyle>
            <a:lvl1pPr defTabSz="868146" eaLnBrk="0" hangingPunct="0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8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05" tIns="43403" rIns="86805" bIns="43403" numCol="1" anchor="t" anchorCtr="0" compatLnSpc="1">
            <a:prstTxWarp prst="textNoShape">
              <a:avLst/>
            </a:prstTxWarp>
          </a:bodyPr>
          <a:lstStyle>
            <a:lvl1pPr algn="r" defTabSz="868146" eaLnBrk="0" hangingPunct="0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05" tIns="43403" rIns="86805" bIns="43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05" tIns="43403" rIns="86805" bIns="43403" numCol="1" anchor="b" anchorCtr="0" compatLnSpc="1">
            <a:prstTxWarp prst="textNoShape">
              <a:avLst/>
            </a:prstTxWarp>
          </a:bodyPr>
          <a:lstStyle>
            <a:lvl1pPr defTabSz="868146" eaLnBrk="0" hangingPunct="0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8" y="9431340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05" tIns="43403" rIns="86805" bIns="43403" numCol="1" anchor="b" anchorCtr="0" compatLnSpc="1">
            <a:prstTxWarp prst="textNoShape">
              <a:avLst/>
            </a:prstTxWarp>
          </a:bodyPr>
          <a:lstStyle>
            <a:lvl1pPr algn="r" defTabSz="868146" eaLnBrk="0" hangingPunct="0">
              <a:defRPr sz="1200" baseline="0">
                <a:cs typeface="+mn-cs"/>
              </a:defRPr>
            </a:lvl1pPr>
          </a:lstStyle>
          <a:p>
            <a:pPr>
              <a:defRPr/>
            </a:pPr>
            <a:fld id="{7C672152-709C-4424-B8BE-3BFDE87261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8D2E5-86BD-433A-B02E-5888B5BD529E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0C798-BB2B-45EA-8FBE-AE3C51BCF20E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5438E-2D24-4772-A15E-046736FC9584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72152-709C-4424-B8BE-3BFDE87261B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gradFill rotWithShape="0">
            <a:gsLst>
              <a:gs pos="0">
                <a:srgbClr val="CCDDE6">
                  <a:gamma/>
                  <a:tint val="0"/>
                  <a:invGamma/>
                </a:srgbClr>
              </a:gs>
              <a:gs pos="100000">
                <a:srgbClr val="CCDD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0">
            <a:gsLst>
              <a:gs pos="0">
                <a:srgbClr val="CADBE4"/>
              </a:gs>
              <a:gs pos="100000">
                <a:srgbClr val="CADBE4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pic>
        <p:nvPicPr>
          <p:cNvPr id="6" name="Picture 15" descr="IFS-office-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74738"/>
            <a:ext cx="32004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rgbClr val="526D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97B32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33412F-A9C0-4297-B030-BD630D5428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CCDDE6"/>
              </a:gs>
              <a:gs pos="100000">
                <a:srgbClr val="CCDDE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000" baseline="0">
                <a:solidFill>
                  <a:srgbClr val="526D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aseline="0" smtClean="0">
                <a:solidFill>
                  <a:srgbClr val="526D7F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Institute for Fiscal Studies   </a:t>
            </a:r>
            <a:endParaRPr lang="en-GB"/>
          </a:p>
        </p:txBody>
      </p:sp>
      <p:pic>
        <p:nvPicPr>
          <p:cNvPr id="37895" name="Picture 29" descr="IFS-office-gre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15200" y="6224588"/>
            <a:ext cx="1600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97B32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cs typeface="+mn-cs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300663" y="4373563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cut/>
  </p:transition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2000">
          <a:solidFill>
            <a:srgbClr val="31546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>
          <a:solidFill>
            <a:srgbClr val="31546D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1400">
          <a:solidFill>
            <a:srgbClr val="31546D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 sz="1400">
          <a:solidFill>
            <a:srgbClr val="31546D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algn="ctr"/>
            <a:r>
              <a:rPr lang="en-GB" sz="2800" dirty="0"/>
              <a:t>Do </a:t>
            </a:r>
            <a:r>
              <a:rPr lang="en-GB" sz="2800" dirty="0" smtClean="0"/>
              <a:t>Consumers Gamble </a:t>
            </a:r>
            <a:r>
              <a:rPr lang="en-GB" sz="2800" dirty="0"/>
              <a:t>to </a:t>
            </a:r>
            <a:r>
              <a:rPr lang="en-GB" sz="2800" dirty="0" err="1" smtClean="0"/>
              <a:t>Convexify</a:t>
            </a:r>
            <a:r>
              <a:rPr lang="en-GB" sz="2800" dirty="0"/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786" y="3000372"/>
            <a:ext cx="6500858" cy="2865400"/>
          </a:xfrm>
        </p:spPr>
        <p:txBody>
          <a:bodyPr/>
          <a:lstStyle/>
          <a:p>
            <a:pPr lvl="2" algn="ctr">
              <a:buNone/>
            </a:pPr>
            <a:r>
              <a:rPr lang="en-GB" sz="2400" dirty="0" smtClean="0"/>
              <a:t>September 2010</a:t>
            </a:r>
          </a:p>
          <a:p>
            <a:pPr lvl="2" algn="ctr">
              <a:buNone/>
            </a:pPr>
            <a:endParaRPr lang="en-GB" sz="2400" dirty="0" smtClean="0"/>
          </a:p>
          <a:p>
            <a:pPr lvl="2" algn="ctr">
              <a:buNone/>
            </a:pPr>
            <a:r>
              <a:rPr lang="en-GB" sz="2400" dirty="0" smtClean="0"/>
              <a:t>Thomas Crossley (Cambridge and IFS)</a:t>
            </a:r>
          </a:p>
          <a:p>
            <a:pPr lvl="2" algn="ctr">
              <a:buNone/>
            </a:pPr>
            <a:r>
              <a:rPr lang="en-GB" sz="2400" dirty="0" smtClean="0"/>
              <a:t>Hamish Low (Cambridge  and IFS) </a:t>
            </a:r>
          </a:p>
          <a:p>
            <a:pPr lvl="2" algn="ctr">
              <a:buNone/>
            </a:pPr>
            <a:r>
              <a:rPr lang="en-GB" sz="2400" dirty="0" smtClean="0"/>
              <a:t>Sarah Smith (Bristol and IFS)</a:t>
            </a:r>
            <a:endParaRPr lang="en-GB" sz="2400" dirty="0"/>
          </a:p>
          <a:p>
            <a:pPr lvl="2">
              <a:buNone/>
            </a:pPr>
            <a:endParaRPr lang="en-GB" sz="2000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4348" y="2857496"/>
            <a:ext cx="7772400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2"/>
          <p:cNvSpPr>
            <a:spLocks noChangeShapeType="1"/>
          </p:cNvSpPr>
          <p:nvPr/>
        </p:nvSpPr>
        <p:spPr bwMode="auto">
          <a:xfrm>
            <a:off x="2133600" y="4160838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2" name="Line 3"/>
          <p:cNvSpPr>
            <a:spLocks noChangeShapeType="1"/>
          </p:cNvSpPr>
          <p:nvPr/>
        </p:nvSpPr>
        <p:spPr bwMode="auto">
          <a:xfrm flipV="1">
            <a:off x="2133600" y="1417638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Arc 4"/>
          <p:cNvSpPr>
            <a:spLocks/>
          </p:cNvSpPr>
          <p:nvPr/>
        </p:nvSpPr>
        <p:spPr bwMode="auto">
          <a:xfrm rot="11128081" flipV="1">
            <a:off x="2286000" y="2714625"/>
            <a:ext cx="2479675" cy="1981200"/>
          </a:xfrm>
          <a:custGeom>
            <a:avLst/>
            <a:gdLst>
              <a:gd name="T0" fmla="*/ 0 w 21966"/>
              <a:gd name="T1" fmla="*/ 2313601 h 21600"/>
              <a:gd name="T2" fmla="*/ 2147483647 w 21966"/>
              <a:gd name="T3" fmla="*/ 2147483647 h 21600"/>
              <a:gd name="T4" fmla="*/ 526521535 w 21966"/>
              <a:gd name="T5" fmla="*/ 2147483647 h 21600"/>
              <a:gd name="T6" fmla="*/ 0 60000 65536"/>
              <a:gd name="T7" fmla="*/ 0 60000 65536"/>
              <a:gd name="T8" fmla="*/ 0 60000 65536"/>
              <a:gd name="T9" fmla="*/ 0 w 21966"/>
              <a:gd name="T10" fmla="*/ 0 h 21600"/>
              <a:gd name="T11" fmla="*/ 21966 w 219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66" h="21600" fill="none" extrusionOk="0">
                <a:moveTo>
                  <a:pt x="0" y="3"/>
                </a:moveTo>
                <a:cubicBezTo>
                  <a:pt x="121" y="1"/>
                  <a:pt x="243" y="-1"/>
                  <a:pt x="366" y="0"/>
                </a:cubicBezTo>
                <a:cubicBezTo>
                  <a:pt x="12295" y="0"/>
                  <a:pt x="21966" y="9670"/>
                  <a:pt x="21966" y="21600"/>
                </a:cubicBezTo>
              </a:path>
              <a:path w="21966" h="21600" stroke="0" extrusionOk="0">
                <a:moveTo>
                  <a:pt x="0" y="3"/>
                </a:moveTo>
                <a:cubicBezTo>
                  <a:pt x="121" y="1"/>
                  <a:pt x="243" y="-1"/>
                  <a:pt x="366" y="0"/>
                </a:cubicBezTo>
                <a:cubicBezTo>
                  <a:pt x="12295" y="0"/>
                  <a:pt x="21966" y="9670"/>
                  <a:pt x="21966" y="21600"/>
                </a:cubicBezTo>
                <a:lnTo>
                  <a:pt x="366" y="21600"/>
                </a:lnTo>
                <a:close/>
              </a:path>
            </a:pathLst>
          </a:cu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58875" y="1196975"/>
          <a:ext cx="730250" cy="374650"/>
        </p:xfrm>
        <a:graphic>
          <a:graphicData uri="http://schemas.openxmlformats.org/presentationml/2006/ole">
            <p:oleObj spid="_x0000_s121858" name="Equation" r:id="rId4" imgW="419040" imgH="215640" progId="Equation.3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035550" y="2647950"/>
          <a:ext cx="571500" cy="415925"/>
        </p:xfrm>
        <a:graphic>
          <a:graphicData uri="http://schemas.openxmlformats.org/presentationml/2006/ole">
            <p:oleObj spid="_x0000_s121859" name="Equation" r:id="rId5" imgW="330120" imgH="241200" progId="Equation.3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7597775" y="4192588"/>
          <a:ext cx="285750" cy="374650"/>
        </p:xfrm>
        <a:graphic>
          <a:graphicData uri="http://schemas.openxmlformats.org/presentationml/2006/ole">
            <p:oleObj spid="_x0000_s121860" name="Equation" r:id="rId6" imgW="164880" imgH="215640" progId="Equation.3">
              <p:embed/>
            </p:oleObj>
          </a:graphicData>
        </a:graphic>
      </p:graphicFrame>
      <p:sp>
        <p:nvSpPr>
          <p:cNvPr id="1034" name="Arc 8"/>
          <p:cNvSpPr>
            <a:spLocks/>
          </p:cNvSpPr>
          <p:nvPr/>
        </p:nvSpPr>
        <p:spPr bwMode="auto">
          <a:xfrm rot="11128081" flipV="1">
            <a:off x="3810000" y="1554163"/>
            <a:ext cx="2438400" cy="1981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6437313" y="1487488"/>
          <a:ext cx="550862" cy="417512"/>
        </p:xfrm>
        <a:graphic>
          <a:graphicData uri="http://schemas.openxmlformats.org/presentationml/2006/ole">
            <p:oleObj spid="_x0000_s121861" name="Equation" r:id="rId7" imgW="317160" imgH="241200" progId="Equation.3">
              <p:embed/>
            </p:oleObj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3733800" y="4233863"/>
          <a:ext cx="349250" cy="511175"/>
        </p:xfrm>
        <a:graphic>
          <a:graphicData uri="http://schemas.openxmlformats.org/presentationml/2006/ole">
            <p:oleObj spid="_x0000_s121862" name="Equation" r:id="rId8" imgW="164880" imgH="241200" progId="">
              <p:embed/>
            </p:oleObj>
          </a:graphicData>
        </a:graphic>
      </p:graphicFrame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886200" y="2925763"/>
            <a:ext cx="0" cy="12192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209800" y="5291138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3886200" y="5291138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500313" y="5291138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i="1"/>
              <a:t>d = 0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948238" y="5291138"/>
            <a:ext cx="84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i="1"/>
              <a:t>d = 1</a:t>
            </a:r>
          </a:p>
        </p:txBody>
      </p:sp>
      <p:sp>
        <p:nvSpPr>
          <p:cNvPr id="1040" name="TextBox 15"/>
          <p:cNvSpPr txBox="1">
            <a:spLocks noChangeArrowheads="1"/>
          </p:cNvSpPr>
          <p:nvPr/>
        </p:nvSpPr>
        <p:spPr bwMode="auto">
          <a:xfrm>
            <a:off x="2411413" y="476250"/>
            <a:ext cx="4897437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1: Indivisible </a:t>
            </a:r>
            <a:r>
              <a:rPr lang="en-GB" dirty="0"/>
              <a:t>Purchase Decision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lottery ticket is purchased </a:t>
            </a:r>
            <a:r>
              <a:rPr lang="en-GB" dirty="0" err="1" smtClean="0"/>
              <a:t>iff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362200"/>
            <a:ext cx="3562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0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143250"/>
            <a:ext cx="8352928" cy="93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149080"/>
            <a:ext cx="7920880" cy="86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3037" y="4941168"/>
            <a:ext cx="868096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Line 2"/>
          <p:cNvSpPr>
            <a:spLocks noChangeShapeType="1"/>
          </p:cNvSpPr>
          <p:nvPr/>
        </p:nvSpPr>
        <p:spPr bwMode="auto">
          <a:xfrm>
            <a:off x="2133600" y="4160838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Line 3"/>
          <p:cNvSpPr>
            <a:spLocks noChangeShapeType="1"/>
          </p:cNvSpPr>
          <p:nvPr/>
        </p:nvSpPr>
        <p:spPr bwMode="auto">
          <a:xfrm flipV="1">
            <a:off x="2133600" y="1417638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0" name="Arc 4"/>
          <p:cNvSpPr>
            <a:spLocks/>
          </p:cNvSpPr>
          <p:nvPr/>
        </p:nvSpPr>
        <p:spPr bwMode="auto">
          <a:xfrm rot="11128081" flipV="1">
            <a:off x="2286000" y="2714625"/>
            <a:ext cx="2479675" cy="1981200"/>
          </a:xfrm>
          <a:custGeom>
            <a:avLst/>
            <a:gdLst>
              <a:gd name="T0" fmla="*/ 0 w 21966"/>
              <a:gd name="T1" fmla="*/ 2313601 h 21600"/>
              <a:gd name="T2" fmla="*/ 2147483647 w 21966"/>
              <a:gd name="T3" fmla="*/ 2147483647 h 21600"/>
              <a:gd name="T4" fmla="*/ 526521535 w 21966"/>
              <a:gd name="T5" fmla="*/ 2147483647 h 21600"/>
              <a:gd name="T6" fmla="*/ 0 60000 65536"/>
              <a:gd name="T7" fmla="*/ 0 60000 65536"/>
              <a:gd name="T8" fmla="*/ 0 60000 65536"/>
              <a:gd name="T9" fmla="*/ 0 w 21966"/>
              <a:gd name="T10" fmla="*/ 0 h 21600"/>
              <a:gd name="T11" fmla="*/ 21966 w 219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66" h="21600" fill="none" extrusionOk="0">
                <a:moveTo>
                  <a:pt x="0" y="3"/>
                </a:moveTo>
                <a:cubicBezTo>
                  <a:pt x="121" y="1"/>
                  <a:pt x="243" y="-1"/>
                  <a:pt x="366" y="0"/>
                </a:cubicBezTo>
                <a:cubicBezTo>
                  <a:pt x="12295" y="0"/>
                  <a:pt x="21966" y="9670"/>
                  <a:pt x="21966" y="21600"/>
                </a:cubicBezTo>
              </a:path>
              <a:path w="21966" h="21600" stroke="0" extrusionOk="0">
                <a:moveTo>
                  <a:pt x="0" y="3"/>
                </a:moveTo>
                <a:cubicBezTo>
                  <a:pt x="121" y="1"/>
                  <a:pt x="243" y="-1"/>
                  <a:pt x="366" y="0"/>
                </a:cubicBezTo>
                <a:cubicBezTo>
                  <a:pt x="12295" y="0"/>
                  <a:pt x="21966" y="9670"/>
                  <a:pt x="21966" y="21600"/>
                </a:cubicBezTo>
                <a:lnTo>
                  <a:pt x="366" y="21600"/>
                </a:lnTo>
                <a:close/>
              </a:path>
            </a:pathLst>
          </a:cu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169988" y="1163638"/>
          <a:ext cx="708025" cy="441325"/>
        </p:xfrm>
        <a:graphic>
          <a:graphicData uri="http://schemas.openxmlformats.org/presentationml/2006/ole">
            <p:oleObj spid="_x0000_s122882" name="Equation" r:id="rId4" imgW="406080" imgH="253800" progId="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035550" y="2647950"/>
          <a:ext cx="571500" cy="415925"/>
        </p:xfrm>
        <a:graphic>
          <a:graphicData uri="http://schemas.openxmlformats.org/presentationml/2006/ole">
            <p:oleObj spid="_x0000_s122883" name="Equation" r:id="rId5" imgW="330120" imgH="241200" progId="Equation.3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7608888" y="4192588"/>
          <a:ext cx="263525" cy="374650"/>
        </p:xfrm>
        <a:graphic>
          <a:graphicData uri="http://schemas.openxmlformats.org/presentationml/2006/ole">
            <p:oleObj spid="_x0000_s122884" name="Equation" r:id="rId6" imgW="152280" imgH="215640" progId="Equation.3">
              <p:embed/>
            </p:oleObj>
          </a:graphicData>
        </a:graphic>
      </p:graphicFrame>
      <p:sp>
        <p:nvSpPr>
          <p:cNvPr id="2061" name="Arc 8"/>
          <p:cNvSpPr>
            <a:spLocks/>
          </p:cNvSpPr>
          <p:nvPr/>
        </p:nvSpPr>
        <p:spPr bwMode="auto">
          <a:xfrm rot="11128081" flipV="1">
            <a:off x="3810000" y="1554163"/>
            <a:ext cx="2438400" cy="1981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6437313" y="1487488"/>
          <a:ext cx="550862" cy="417512"/>
        </p:xfrm>
        <a:graphic>
          <a:graphicData uri="http://schemas.openxmlformats.org/presentationml/2006/ole">
            <p:oleObj spid="_x0000_s122885" name="Equation" r:id="rId7" imgW="317160" imgH="241200" progId="Equation.3">
              <p:embed/>
            </p:oleObj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3733800" y="4235450"/>
          <a:ext cx="284163" cy="417513"/>
        </p:xfrm>
        <a:graphic>
          <a:graphicData uri="http://schemas.openxmlformats.org/presentationml/2006/ole">
            <p:oleObj spid="_x0000_s122886" name="Equation" r:id="rId8" imgW="164880" imgH="241200" progId="">
              <p:embed/>
            </p:oleObj>
          </a:graphicData>
        </a:graphic>
      </p:graphicFrame>
      <p:sp>
        <p:nvSpPr>
          <p:cNvPr id="2062" name="Line 11"/>
          <p:cNvSpPr>
            <a:spLocks noChangeShapeType="1"/>
          </p:cNvSpPr>
          <p:nvPr/>
        </p:nvSpPr>
        <p:spPr bwMode="auto">
          <a:xfrm>
            <a:off x="3886200" y="2925763"/>
            <a:ext cx="0" cy="12192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879254" y="2817490"/>
            <a:ext cx="2665412" cy="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726407" y="2817019"/>
            <a:ext cx="2665412" cy="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19"/>
          <p:cNvGraphicFramePr>
            <a:graphicFrameLocks noChangeAspect="1"/>
          </p:cNvGraphicFramePr>
          <p:nvPr/>
        </p:nvGraphicFramePr>
        <p:xfrm>
          <a:off x="4139952" y="4293096"/>
          <a:ext cx="461962" cy="303213"/>
        </p:xfrm>
        <a:graphic>
          <a:graphicData uri="http://schemas.openxmlformats.org/presentationml/2006/ole">
            <p:oleObj spid="_x0000_s122887" name="Equation" r:id="rId9" imgW="368280" imgH="241200" progId="">
              <p:embed/>
            </p:oleObj>
          </a:graphicData>
        </a:graphic>
      </p:graphicFrame>
      <p:graphicFrame>
        <p:nvGraphicFramePr>
          <p:cNvPr id="2056" name="Object 20"/>
          <p:cNvGraphicFramePr>
            <a:graphicFrameLocks noChangeAspect="1"/>
          </p:cNvGraphicFramePr>
          <p:nvPr/>
        </p:nvGraphicFramePr>
        <p:xfrm>
          <a:off x="2700338" y="4221163"/>
          <a:ext cx="647700" cy="455612"/>
        </p:xfrm>
        <a:graphic>
          <a:graphicData uri="http://schemas.openxmlformats.org/presentationml/2006/ole">
            <p:oleObj spid="_x0000_s122888" name="Equation" r:id="rId10" imgW="596880" imgH="419040" progId="">
              <p:embed/>
            </p:oleObj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rot="5400000" flipH="1" flipV="1">
            <a:off x="4032250" y="3825876"/>
            <a:ext cx="2016125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2124075" y="3502025"/>
            <a:ext cx="2376488" cy="1366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7" name="Object 21"/>
          <p:cNvGraphicFramePr>
            <a:graphicFrameLocks noChangeAspect="1"/>
          </p:cNvGraphicFramePr>
          <p:nvPr/>
        </p:nvGraphicFramePr>
        <p:xfrm>
          <a:off x="3924300" y="5373688"/>
          <a:ext cx="576263" cy="334962"/>
        </p:xfrm>
        <a:graphic>
          <a:graphicData uri="http://schemas.openxmlformats.org/presentationml/2006/ole">
            <p:oleObj spid="_x0000_s122889" name="Equation" r:id="rId11" imgW="317160" imgH="177480" progId="">
              <p:embed/>
            </p:oleObj>
          </a:graphicData>
        </a:graphic>
      </p:graphicFrame>
      <p:sp>
        <p:nvSpPr>
          <p:cNvPr id="2067" name="TextBox 18"/>
          <p:cNvSpPr txBox="1">
            <a:spLocks noChangeArrowheads="1"/>
          </p:cNvSpPr>
          <p:nvPr/>
        </p:nvSpPr>
        <p:spPr bwMode="auto">
          <a:xfrm>
            <a:off x="2124075" y="549275"/>
            <a:ext cx="4535488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Figure: </a:t>
            </a:r>
            <a:r>
              <a:rPr lang="en-GB" dirty="0"/>
              <a:t>Lottery Decision, Bounds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(2)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184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197" y="1628800"/>
            <a:ext cx="882280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067944" y="1557338"/>
            <a:ext cx="3096444" cy="25923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124075" y="1557338"/>
            <a:ext cx="1368425" cy="2592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203848" y="1556792"/>
            <a:ext cx="864096" cy="259238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89" name="Line 2"/>
          <p:cNvSpPr>
            <a:spLocks noChangeShapeType="1"/>
          </p:cNvSpPr>
          <p:nvPr/>
        </p:nvSpPr>
        <p:spPr bwMode="auto">
          <a:xfrm>
            <a:off x="2133600" y="4160838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90" name="Line 3"/>
          <p:cNvSpPr>
            <a:spLocks noChangeShapeType="1"/>
          </p:cNvSpPr>
          <p:nvPr/>
        </p:nvSpPr>
        <p:spPr bwMode="auto">
          <a:xfrm flipV="1">
            <a:off x="2124075" y="90805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91" name="Arc 4"/>
          <p:cNvSpPr>
            <a:spLocks/>
          </p:cNvSpPr>
          <p:nvPr/>
        </p:nvSpPr>
        <p:spPr bwMode="auto">
          <a:xfrm rot="11128081" flipV="1">
            <a:off x="2286000" y="2714625"/>
            <a:ext cx="2479675" cy="1981200"/>
          </a:xfrm>
          <a:custGeom>
            <a:avLst/>
            <a:gdLst>
              <a:gd name="T0" fmla="*/ 0 w 21966"/>
              <a:gd name="T1" fmla="*/ 2313601 h 21600"/>
              <a:gd name="T2" fmla="*/ 2147483647 w 21966"/>
              <a:gd name="T3" fmla="*/ 2147483647 h 21600"/>
              <a:gd name="T4" fmla="*/ 526521535 w 21966"/>
              <a:gd name="T5" fmla="*/ 2147483647 h 21600"/>
              <a:gd name="T6" fmla="*/ 0 60000 65536"/>
              <a:gd name="T7" fmla="*/ 0 60000 65536"/>
              <a:gd name="T8" fmla="*/ 0 60000 65536"/>
              <a:gd name="T9" fmla="*/ 0 w 21966"/>
              <a:gd name="T10" fmla="*/ 0 h 21600"/>
              <a:gd name="T11" fmla="*/ 21966 w 219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66" h="21600" fill="none" extrusionOk="0">
                <a:moveTo>
                  <a:pt x="0" y="3"/>
                </a:moveTo>
                <a:cubicBezTo>
                  <a:pt x="121" y="1"/>
                  <a:pt x="243" y="-1"/>
                  <a:pt x="366" y="0"/>
                </a:cubicBezTo>
                <a:cubicBezTo>
                  <a:pt x="12295" y="0"/>
                  <a:pt x="21966" y="9670"/>
                  <a:pt x="21966" y="21600"/>
                </a:cubicBezTo>
              </a:path>
              <a:path w="21966" h="21600" stroke="0" extrusionOk="0">
                <a:moveTo>
                  <a:pt x="0" y="3"/>
                </a:moveTo>
                <a:cubicBezTo>
                  <a:pt x="121" y="1"/>
                  <a:pt x="243" y="-1"/>
                  <a:pt x="366" y="0"/>
                </a:cubicBezTo>
                <a:cubicBezTo>
                  <a:pt x="12295" y="0"/>
                  <a:pt x="21966" y="9670"/>
                  <a:pt x="21966" y="21600"/>
                </a:cubicBezTo>
                <a:lnTo>
                  <a:pt x="366" y="21600"/>
                </a:lnTo>
                <a:close/>
              </a:path>
            </a:pathLst>
          </a:cu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69988" y="1163638"/>
          <a:ext cx="708025" cy="441325"/>
        </p:xfrm>
        <a:graphic>
          <a:graphicData uri="http://schemas.openxmlformats.org/presentationml/2006/ole">
            <p:oleObj spid="_x0000_s123906" name="Equation" r:id="rId4" imgW="406080" imgH="25380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35550" y="2647950"/>
          <a:ext cx="571500" cy="415925"/>
        </p:xfrm>
        <a:graphic>
          <a:graphicData uri="http://schemas.openxmlformats.org/presentationml/2006/ole">
            <p:oleObj spid="_x0000_s123907" name="Equation" r:id="rId5" imgW="330120" imgH="241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608888" y="4192588"/>
          <a:ext cx="263525" cy="374650"/>
        </p:xfrm>
        <a:graphic>
          <a:graphicData uri="http://schemas.openxmlformats.org/presentationml/2006/ole">
            <p:oleObj spid="_x0000_s123908" name="Equation" r:id="rId6" imgW="152280" imgH="215640" progId="Equation.3">
              <p:embed/>
            </p:oleObj>
          </a:graphicData>
        </a:graphic>
      </p:graphicFrame>
      <p:sp>
        <p:nvSpPr>
          <p:cNvPr id="3092" name="Arc 8"/>
          <p:cNvSpPr>
            <a:spLocks/>
          </p:cNvSpPr>
          <p:nvPr/>
        </p:nvSpPr>
        <p:spPr bwMode="auto">
          <a:xfrm rot="11128081" flipV="1">
            <a:off x="3810000" y="1554163"/>
            <a:ext cx="2438400" cy="1981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437313" y="1487488"/>
          <a:ext cx="550862" cy="417512"/>
        </p:xfrm>
        <a:graphic>
          <a:graphicData uri="http://schemas.openxmlformats.org/presentationml/2006/ole">
            <p:oleObj spid="_x0000_s123909" name="Equation" r:id="rId7" imgW="317160" imgH="2412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733800" y="4235450"/>
          <a:ext cx="284163" cy="417513"/>
        </p:xfrm>
        <a:graphic>
          <a:graphicData uri="http://schemas.openxmlformats.org/presentationml/2006/ole">
            <p:oleObj spid="_x0000_s123910" name="Equation" r:id="rId8" imgW="164880" imgH="241200" progId="">
              <p:embed/>
            </p:oleObj>
          </a:graphicData>
        </a:graphic>
      </p:graphicFrame>
      <p:sp>
        <p:nvSpPr>
          <p:cNvPr id="3093" name="Line 11"/>
          <p:cNvSpPr>
            <a:spLocks noChangeShapeType="1"/>
          </p:cNvSpPr>
          <p:nvPr/>
        </p:nvSpPr>
        <p:spPr bwMode="auto">
          <a:xfrm>
            <a:off x="3886200" y="2925763"/>
            <a:ext cx="0" cy="12192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160116" y="3536628"/>
            <a:ext cx="4103687" cy="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99691" y="3572917"/>
            <a:ext cx="4032250" cy="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283968" y="5661248"/>
          <a:ext cx="549275" cy="360362"/>
        </p:xfrm>
        <a:graphic>
          <a:graphicData uri="http://schemas.openxmlformats.org/presentationml/2006/ole">
            <p:oleObj spid="_x0000_s123911" name="Equation" r:id="rId9" imgW="368280" imgH="241200" progId="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771775" y="5589588"/>
          <a:ext cx="819150" cy="576262"/>
        </p:xfrm>
        <a:graphic>
          <a:graphicData uri="http://schemas.openxmlformats.org/presentationml/2006/ole">
            <p:oleObj spid="_x0000_s123912" name="Equation" r:id="rId10" imgW="596880" imgH="419040" progId="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940425" y="2349500"/>
          <a:ext cx="503238" cy="596900"/>
        </p:xfrm>
        <a:graphic>
          <a:graphicData uri="http://schemas.openxmlformats.org/presentationml/2006/ole">
            <p:oleObj spid="_x0000_s123913" name="Equation" r:id="rId11" imgW="355320" imgH="406080" progId="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339975" y="2276475"/>
          <a:ext cx="515938" cy="588963"/>
        </p:xfrm>
        <a:graphic>
          <a:graphicData uri="http://schemas.openxmlformats.org/presentationml/2006/ole">
            <p:oleObj spid="_x0000_s123914" name="Equation" r:id="rId12" imgW="368280" imgH="406080" progId="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 rot="5400000">
            <a:off x="1656035" y="3104605"/>
            <a:ext cx="3095625" cy="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520131" y="3104605"/>
            <a:ext cx="3095625" cy="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275856" y="4653136"/>
          <a:ext cx="280987" cy="431800"/>
        </p:xfrm>
        <a:graphic>
          <a:graphicData uri="http://schemas.openxmlformats.org/presentationml/2006/ole">
            <p:oleObj spid="_x0000_s123915" name="Equation" r:id="rId13" imgW="164880" imgH="253800" progId="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995936" y="4725144"/>
          <a:ext cx="279400" cy="431800"/>
        </p:xfrm>
        <a:graphic>
          <a:graphicData uri="http://schemas.openxmlformats.org/presentationml/2006/ole">
            <p:oleObj spid="_x0000_s123916" name="Equation" r:id="rId14" imgW="164880" imgH="253800" progId="">
              <p:embed/>
            </p:oleObj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rot="16200000" flipV="1">
            <a:off x="3672681" y="2456657"/>
            <a:ext cx="2735263" cy="252095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443663" y="5084763"/>
          <a:ext cx="1873250" cy="1038225"/>
        </p:xfrm>
        <a:graphic>
          <a:graphicData uri="http://schemas.openxmlformats.org/presentationml/2006/ole">
            <p:oleObj spid="_x0000_s123917" name="Equation" r:id="rId15" imgW="1231560" imgH="660240" progId="">
              <p:embed/>
            </p:oleObj>
          </a:graphicData>
        </a:graphic>
      </p:graphicFrame>
      <p:sp>
        <p:nvSpPr>
          <p:cNvPr id="3099" name="TextBox 26"/>
          <p:cNvSpPr txBox="1">
            <a:spLocks noChangeArrowheads="1"/>
          </p:cNvSpPr>
          <p:nvPr/>
        </p:nvSpPr>
        <p:spPr bwMode="auto">
          <a:xfrm>
            <a:off x="1187450" y="404813"/>
            <a:ext cx="6840538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2: </a:t>
            </a:r>
            <a:r>
              <a:rPr lang="en-GB" dirty="0"/>
              <a:t>Lottery and </a:t>
            </a:r>
            <a:r>
              <a:rPr lang="en-GB" dirty="0" smtClean="0"/>
              <a:t>Indivisible </a:t>
            </a:r>
            <a:r>
              <a:rPr lang="en-GB" dirty="0"/>
              <a:t>Purchase Decisions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Implications for Estimating Income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556992"/>
          </a:xfrm>
        </p:spPr>
        <p:txBody>
          <a:bodyPr>
            <a:normAutofit/>
          </a:bodyPr>
          <a:lstStyle/>
          <a:p>
            <a:r>
              <a:rPr lang="en-GB" dirty="0" smtClean="0"/>
              <a:t>Let </a:t>
            </a:r>
            <a:r>
              <a:rPr lang="en-GB" i="1" dirty="0" smtClean="0"/>
              <a:t>F(·) </a:t>
            </a:r>
            <a:r>
              <a:rPr lang="en-GB" dirty="0" smtClean="0"/>
              <a:t>be the cumulative distribution of cash-on-hand (</a:t>
            </a:r>
            <a:r>
              <a:rPr lang="en-GB" i="1" dirty="0" smtClean="0"/>
              <a:t>x</a:t>
            </a:r>
            <a:r>
              <a:rPr lang="en-GB" i="1" baseline="-25000" dirty="0" smtClean="0"/>
              <a:t>1</a:t>
            </a:r>
            <a:r>
              <a:rPr lang="en-GB" dirty="0" smtClean="0"/>
              <a:t>) (not observed)</a:t>
            </a:r>
          </a:p>
          <a:p>
            <a:r>
              <a:rPr lang="en-GB" dirty="0" smtClean="0"/>
              <a:t>Thought experiment 1: lottery by choice, as in model</a:t>
            </a:r>
          </a:p>
          <a:p>
            <a:r>
              <a:rPr lang="en-GB" dirty="0" smtClean="0"/>
              <a:t>Let </a:t>
            </a:r>
            <a:r>
              <a:rPr lang="el-GR" dirty="0" smtClean="0"/>
              <a:t>λ</a:t>
            </a:r>
            <a:r>
              <a:rPr lang="en-GB" dirty="0" smtClean="0"/>
              <a:t> be the fraction of lottery players in the model</a:t>
            </a:r>
          </a:p>
          <a:p>
            <a:r>
              <a:rPr lang="en-GB" dirty="0" smtClean="0"/>
              <a:t>Thought experiment 2: random compulsory lottery; fraction </a:t>
            </a:r>
            <a:r>
              <a:rPr lang="el-GR" dirty="0" smtClean="0"/>
              <a:t>λ</a:t>
            </a:r>
            <a:r>
              <a:rPr lang="en-GB" dirty="0" smtClean="0"/>
              <a:t> of population </a:t>
            </a:r>
          </a:p>
          <a:p>
            <a:r>
              <a:rPr lang="en-GB" dirty="0" smtClean="0"/>
              <a:t>We observe lottery winners and non-winners (those that don’t play, and those that lose.)</a:t>
            </a:r>
          </a:p>
          <a:p>
            <a:r>
              <a:rPr lang="en-GB" dirty="0" smtClean="0"/>
              <a:t>Others (notably </a:t>
            </a:r>
            <a:r>
              <a:rPr lang="en-GB" dirty="0" err="1" smtClean="0"/>
              <a:t>Imbens</a:t>
            </a:r>
            <a:r>
              <a:rPr lang="en-GB" dirty="0" smtClean="0"/>
              <a:t> et al., 2001) observe those that lose.</a:t>
            </a:r>
          </a:p>
          <a:p>
            <a:endParaRPr lang="en-GB" dirty="0"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183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013" y="809625"/>
            <a:ext cx="74199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9"/>
          <p:cNvSpPr>
            <a:spLocks noChangeShapeType="1"/>
          </p:cNvSpPr>
          <p:nvPr/>
        </p:nvSpPr>
        <p:spPr bwMode="auto">
          <a:xfrm flipV="1">
            <a:off x="3325813" y="4721225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Line 11"/>
          <p:cNvSpPr>
            <a:spLocks noChangeShapeType="1"/>
          </p:cNvSpPr>
          <p:nvPr/>
        </p:nvSpPr>
        <p:spPr bwMode="auto">
          <a:xfrm flipV="1">
            <a:off x="4262438" y="4721225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 flipV="1">
            <a:off x="5199063" y="4721225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Line 15"/>
          <p:cNvSpPr>
            <a:spLocks noChangeShapeType="1"/>
          </p:cNvSpPr>
          <p:nvPr/>
        </p:nvSpPr>
        <p:spPr bwMode="auto">
          <a:xfrm flipV="1">
            <a:off x="6135688" y="4721225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Line 17"/>
          <p:cNvSpPr>
            <a:spLocks noChangeShapeType="1"/>
          </p:cNvSpPr>
          <p:nvPr/>
        </p:nvSpPr>
        <p:spPr bwMode="auto">
          <a:xfrm flipV="1">
            <a:off x="7073900" y="4721225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Line 19"/>
          <p:cNvSpPr>
            <a:spLocks noChangeShapeType="1"/>
          </p:cNvSpPr>
          <p:nvPr/>
        </p:nvSpPr>
        <p:spPr bwMode="auto">
          <a:xfrm flipV="1">
            <a:off x="2560638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7" name="Line 20"/>
          <p:cNvSpPr>
            <a:spLocks noChangeShapeType="1"/>
          </p:cNvSpPr>
          <p:nvPr/>
        </p:nvSpPr>
        <p:spPr bwMode="auto">
          <a:xfrm flipV="1">
            <a:off x="2751138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8" name="Line 21"/>
          <p:cNvSpPr>
            <a:spLocks noChangeShapeType="1"/>
          </p:cNvSpPr>
          <p:nvPr/>
        </p:nvSpPr>
        <p:spPr bwMode="auto">
          <a:xfrm flipV="1">
            <a:off x="2943225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9" name="Line 22"/>
          <p:cNvSpPr>
            <a:spLocks noChangeShapeType="1"/>
          </p:cNvSpPr>
          <p:nvPr/>
        </p:nvSpPr>
        <p:spPr bwMode="auto">
          <a:xfrm flipV="1">
            <a:off x="3133725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0" name="Line 23"/>
          <p:cNvSpPr>
            <a:spLocks noChangeShapeType="1"/>
          </p:cNvSpPr>
          <p:nvPr/>
        </p:nvSpPr>
        <p:spPr bwMode="auto">
          <a:xfrm flipV="1">
            <a:off x="3497263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1" name="Line 24"/>
          <p:cNvSpPr>
            <a:spLocks noChangeShapeType="1"/>
          </p:cNvSpPr>
          <p:nvPr/>
        </p:nvSpPr>
        <p:spPr bwMode="auto">
          <a:xfrm flipV="1">
            <a:off x="3689350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2" name="Line 25"/>
          <p:cNvSpPr>
            <a:spLocks noChangeShapeType="1"/>
          </p:cNvSpPr>
          <p:nvPr/>
        </p:nvSpPr>
        <p:spPr bwMode="auto">
          <a:xfrm flipV="1">
            <a:off x="3879850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3" name="Line 26"/>
          <p:cNvSpPr>
            <a:spLocks noChangeShapeType="1"/>
          </p:cNvSpPr>
          <p:nvPr/>
        </p:nvSpPr>
        <p:spPr bwMode="auto">
          <a:xfrm flipV="1">
            <a:off x="4070350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4" name="Line 27"/>
          <p:cNvSpPr>
            <a:spLocks noChangeShapeType="1"/>
          </p:cNvSpPr>
          <p:nvPr/>
        </p:nvSpPr>
        <p:spPr bwMode="auto">
          <a:xfrm flipV="1">
            <a:off x="4433888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5" name="Line 28"/>
          <p:cNvSpPr>
            <a:spLocks noChangeShapeType="1"/>
          </p:cNvSpPr>
          <p:nvPr/>
        </p:nvSpPr>
        <p:spPr bwMode="auto">
          <a:xfrm flipV="1">
            <a:off x="4625975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6" name="Line 29"/>
          <p:cNvSpPr>
            <a:spLocks noChangeShapeType="1"/>
          </p:cNvSpPr>
          <p:nvPr/>
        </p:nvSpPr>
        <p:spPr bwMode="auto">
          <a:xfrm flipV="1">
            <a:off x="4816475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7" name="Line 30"/>
          <p:cNvSpPr>
            <a:spLocks noChangeShapeType="1"/>
          </p:cNvSpPr>
          <p:nvPr/>
        </p:nvSpPr>
        <p:spPr bwMode="auto">
          <a:xfrm flipV="1">
            <a:off x="5008563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8" name="Line 31"/>
          <p:cNvSpPr>
            <a:spLocks noChangeShapeType="1"/>
          </p:cNvSpPr>
          <p:nvPr/>
        </p:nvSpPr>
        <p:spPr bwMode="auto">
          <a:xfrm flipV="1">
            <a:off x="5372100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9" name="Line 32"/>
          <p:cNvSpPr>
            <a:spLocks noChangeShapeType="1"/>
          </p:cNvSpPr>
          <p:nvPr/>
        </p:nvSpPr>
        <p:spPr bwMode="auto">
          <a:xfrm flipV="1">
            <a:off x="5562600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0" name="Line 33"/>
          <p:cNvSpPr>
            <a:spLocks noChangeShapeType="1"/>
          </p:cNvSpPr>
          <p:nvPr/>
        </p:nvSpPr>
        <p:spPr bwMode="auto">
          <a:xfrm flipV="1">
            <a:off x="5753100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1" name="Line 34"/>
          <p:cNvSpPr>
            <a:spLocks noChangeShapeType="1"/>
          </p:cNvSpPr>
          <p:nvPr/>
        </p:nvSpPr>
        <p:spPr bwMode="auto">
          <a:xfrm flipV="1">
            <a:off x="5945188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2" name="Line 35"/>
          <p:cNvSpPr>
            <a:spLocks noChangeShapeType="1"/>
          </p:cNvSpPr>
          <p:nvPr/>
        </p:nvSpPr>
        <p:spPr bwMode="auto">
          <a:xfrm flipV="1">
            <a:off x="6308725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3" name="Line 36"/>
          <p:cNvSpPr>
            <a:spLocks noChangeShapeType="1"/>
          </p:cNvSpPr>
          <p:nvPr/>
        </p:nvSpPr>
        <p:spPr bwMode="auto">
          <a:xfrm flipV="1">
            <a:off x="6499225" y="47402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37"/>
          <p:cNvSpPr>
            <a:spLocks noChangeShapeType="1"/>
          </p:cNvSpPr>
          <p:nvPr/>
        </p:nvSpPr>
        <p:spPr bwMode="auto">
          <a:xfrm flipV="1">
            <a:off x="6691313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5" name="Line 38"/>
          <p:cNvSpPr>
            <a:spLocks noChangeShapeType="1"/>
          </p:cNvSpPr>
          <p:nvPr/>
        </p:nvSpPr>
        <p:spPr bwMode="auto">
          <a:xfrm flipV="1">
            <a:off x="6881813" y="47402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6" name="Line 39"/>
          <p:cNvSpPr>
            <a:spLocks noChangeShapeType="1"/>
          </p:cNvSpPr>
          <p:nvPr/>
        </p:nvSpPr>
        <p:spPr bwMode="auto">
          <a:xfrm>
            <a:off x="2389188" y="4759325"/>
            <a:ext cx="4684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7" name="Line 40"/>
          <p:cNvSpPr>
            <a:spLocks noChangeShapeType="1"/>
          </p:cNvSpPr>
          <p:nvPr/>
        </p:nvSpPr>
        <p:spPr bwMode="auto">
          <a:xfrm>
            <a:off x="2389188" y="41862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8" name="Line 42"/>
          <p:cNvSpPr>
            <a:spLocks noChangeShapeType="1"/>
          </p:cNvSpPr>
          <p:nvPr/>
        </p:nvSpPr>
        <p:spPr bwMode="auto">
          <a:xfrm>
            <a:off x="2389188" y="359251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9" name="Line 44"/>
          <p:cNvSpPr>
            <a:spLocks noChangeShapeType="1"/>
          </p:cNvSpPr>
          <p:nvPr/>
        </p:nvSpPr>
        <p:spPr bwMode="auto">
          <a:xfrm>
            <a:off x="2389188" y="301942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0" name="Line 46"/>
          <p:cNvSpPr>
            <a:spLocks noChangeShapeType="1"/>
          </p:cNvSpPr>
          <p:nvPr/>
        </p:nvSpPr>
        <p:spPr bwMode="auto">
          <a:xfrm>
            <a:off x="2389188" y="24463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1" name="Line 48"/>
          <p:cNvSpPr>
            <a:spLocks noChangeShapeType="1"/>
          </p:cNvSpPr>
          <p:nvPr/>
        </p:nvSpPr>
        <p:spPr bwMode="auto">
          <a:xfrm>
            <a:off x="2389188" y="18716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2" name="Line 50"/>
          <p:cNvSpPr>
            <a:spLocks noChangeShapeType="1"/>
          </p:cNvSpPr>
          <p:nvPr/>
        </p:nvSpPr>
        <p:spPr bwMode="auto">
          <a:xfrm>
            <a:off x="2389188" y="4606925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3" name="Line 51"/>
          <p:cNvSpPr>
            <a:spLocks noChangeShapeType="1"/>
          </p:cNvSpPr>
          <p:nvPr/>
        </p:nvSpPr>
        <p:spPr bwMode="auto">
          <a:xfrm>
            <a:off x="2389188" y="4473575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4" name="Line 52"/>
          <p:cNvSpPr>
            <a:spLocks noChangeShapeType="1"/>
          </p:cNvSpPr>
          <p:nvPr/>
        </p:nvSpPr>
        <p:spPr bwMode="auto">
          <a:xfrm>
            <a:off x="2389188" y="43195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5" name="Line 53"/>
          <p:cNvSpPr>
            <a:spLocks noChangeShapeType="1"/>
          </p:cNvSpPr>
          <p:nvPr/>
        </p:nvSpPr>
        <p:spPr bwMode="auto">
          <a:xfrm>
            <a:off x="2389188" y="403383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6" name="Line 54"/>
          <p:cNvSpPr>
            <a:spLocks noChangeShapeType="1"/>
          </p:cNvSpPr>
          <p:nvPr/>
        </p:nvSpPr>
        <p:spPr bwMode="auto">
          <a:xfrm>
            <a:off x="2389188" y="3879850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7" name="Line 55"/>
          <p:cNvSpPr>
            <a:spLocks noChangeShapeType="1"/>
          </p:cNvSpPr>
          <p:nvPr/>
        </p:nvSpPr>
        <p:spPr bwMode="auto">
          <a:xfrm>
            <a:off x="2389188" y="3746500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8" name="Line 56"/>
          <p:cNvSpPr>
            <a:spLocks noChangeShapeType="1"/>
          </p:cNvSpPr>
          <p:nvPr/>
        </p:nvSpPr>
        <p:spPr bwMode="auto">
          <a:xfrm>
            <a:off x="2389188" y="3459163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9" name="Line 57"/>
          <p:cNvSpPr>
            <a:spLocks noChangeShapeType="1"/>
          </p:cNvSpPr>
          <p:nvPr/>
        </p:nvSpPr>
        <p:spPr bwMode="auto">
          <a:xfrm>
            <a:off x="2389188" y="3306763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0" name="Line 58"/>
          <p:cNvSpPr>
            <a:spLocks noChangeShapeType="1"/>
          </p:cNvSpPr>
          <p:nvPr/>
        </p:nvSpPr>
        <p:spPr bwMode="auto">
          <a:xfrm>
            <a:off x="2389188" y="3171825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1" name="Line 59"/>
          <p:cNvSpPr>
            <a:spLocks noChangeShapeType="1"/>
          </p:cNvSpPr>
          <p:nvPr/>
        </p:nvSpPr>
        <p:spPr bwMode="auto">
          <a:xfrm>
            <a:off x="2389188" y="2867025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2" name="Line 60"/>
          <p:cNvSpPr>
            <a:spLocks noChangeShapeType="1"/>
          </p:cNvSpPr>
          <p:nvPr/>
        </p:nvSpPr>
        <p:spPr bwMode="auto">
          <a:xfrm>
            <a:off x="2389188" y="27320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3" name="Line 61"/>
          <p:cNvSpPr>
            <a:spLocks noChangeShapeType="1"/>
          </p:cNvSpPr>
          <p:nvPr/>
        </p:nvSpPr>
        <p:spPr bwMode="auto">
          <a:xfrm>
            <a:off x="2389188" y="25796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4" name="Line 62"/>
          <p:cNvSpPr>
            <a:spLocks noChangeShapeType="1"/>
          </p:cNvSpPr>
          <p:nvPr/>
        </p:nvSpPr>
        <p:spPr bwMode="auto">
          <a:xfrm>
            <a:off x="2389188" y="2292350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5" name="Line 63"/>
          <p:cNvSpPr>
            <a:spLocks noChangeShapeType="1"/>
          </p:cNvSpPr>
          <p:nvPr/>
        </p:nvSpPr>
        <p:spPr bwMode="auto">
          <a:xfrm>
            <a:off x="2389188" y="2159000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6" name="Line 64"/>
          <p:cNvSpPr>
            <a:spLocks noChangeShapeType="1"/>
          </p:cNvSpPr>
          <p:nvPr/>
        </p:nvSpPr>
        <p:spPr bwMode="auto">
          <a:xfrm>
            <a:off x="2389188" y="2006600"/>
            <a:ext cx="1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7" name="Line 65"/>
          <p:cNvSpPr>
            <a:spLocks noChangeShapeType="1"/>
          </p:cNvSpPr>
          <p:nvPr/>
        </p:nvSpPr>
        <p:spPr bwMode="auto">
          <a:xfrm flipV="1">
            <a:off x="2389188" y="1871663"/>
            <a:ext cx="1587" cy="28876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8" name="Freeform 66"/>
          <p:cNvSpPr>
            <a:spLocks/>
          </p:cNvSpPr>
          <p:nvPr/>
        </p:nvSpPr>
        <p:spPr bwMode="auto">
          <a:xfrm>
            <a:off x="2828925" y="2044700"/>
            <a:ext cx="4244975" cy="2714625"/>
          </a:xfrm>
          <a:custGeom>
            <a:avLst/>
            <a:gdLst>
              <a:gd name="T0" fmla="*/ 0 w 2674"/>
              <a:gd name="T1" fmla="*/ 1710 h 1710"/>
              <a:gd name="T2" fmla="*/ 48 w 2674"/>
              <a:gd name="T3" fmla="*/ 1409 h 1710"/>
              <a:gd name="T4" fmla="*/ 108 w 2674"/>
              <a:gd name="T5" fmla="*/ 1156 h 1710"/>
              <a:gd name="T6" fmla="*/ 168 w 2674"/>
              <a:gd name="T7" fmla="*/ 975 h 1710"/>
              <a:gd name="T8" fmla="*/ 228 w 2674"/>
              <a:gd name="T9" fmla="*/ 831 h 1710"/>
              <a:gd name="T10" fmla="*/ 277 w 2674"/>
              <a:gd name="T11" fmla="*/ 723 h 1710"/>
              <a:gd name="T12" fmla="*/ 337 w 2674"/>
              <a:gd name="T13" fmla="*/ 638 h 1710"/>
              <a:gd name="T14" fmla="*/ 457 w 2674"/>
              <a:gd name="T15" fmla="*/ 506 h 1710"/>
              <a:gd name="T16" fmla="*/ 566 w 2674"/>
              <a:gd name="T17" fmla="*/ 409 h 1710"/>
              <a:gd name="T18" fmla="*/ 674 w 2674"/>
              <a:gd name="T19" fmla="*/ 349 h 1710"/>
              <a:gd name="T20" fmla="*/ 782 w 2674"/>
              <a:gd name="T21" fmla="*/ 289 h 1710"/>
              <a:gd name="T22" fmla="*/ 903 w 2674"/>
              <a:gd name="T23" fmla="*/ 253 h 1710"/>
              <a:gd name="T24" fmla="*/ 999 w 2674"/>
              <a:gd name="T25" fmla="*/ 217 h 1710"/>
              <a:gd name="T26" fmla="*/ 1120 w 2674"/>
              <a:gd name="T27" fmla="*/ 180 h 1710"/>
              <a:gd name="T28" fmla="*/ 1228 w 2674"/>
              <a:gd name="T29" fmla="*/ 156 h 1710"/>
              <a:gd name="T30" fmla="*/ 1337 w 2674"/>
              <a:gd name="T31" fmla="*/ 132 h 1710"/>
              <a:gd name="T32" fmla="*/ 1457 w 2674"/>
              <a:gd name="T33" fmla="*/ 120 h 1710"/>
              <a:gd name="T34" fmla="*/ 1565 w 2674"/>
              <a:gd name="T35" fmla="*/ 108 h 1710"/>
              <a:gd name="T36" fmla="*/ 1674 w 2674"/>
              <a:gd name="T37" fmla="*/ 84 h 1710"/>
              <a:gd name="T38" fmla="*/ 1782 w 2674"/>
              <a:gd name="T39" fmla="*/ 72 h 1710"/>
              <a:gd name="T40" fmla="*/ 1903 w 2674"/>
              <a:gd name="T41" fmla="*/ 60 h 1710"/>
              <a:gd name="T42" fmla="*/ 2011 w 2674"/>
              <a:gd name="T43" fmla="*/ 48 h 1710"/>
              <a:gd name="T44" fmla="*/ 2119 w 2674"/>
              <a:gd name="T45" fmla="*/ 48 h 1710"/>
              <a:gd name="T46" fmla="*/ 2240 w 2674"/>
              <a:gd name="T47" fmla="*/ 36 h 1710"/>
              <a:gd name="T48" fmla="*/ 2348 w 2674"/>
              <a:gd name="T49" fmla="*/ 24 h 1710"/>
              <a:gd name="T50" fmla="*/ 2457 w 2674"/>
              <a:gd name="T51" fmla="*/ 24 h 1710"/>
              <a:gd name="T52" fmla="*/ 2565 w 2674"/>
              <a:gd name="T53" fmla="*/ 12 h 1710"/>
              <a:gd name="T54" fmla="*/ 2674 w 2674"/>
              <a:gd name="T55" fmla="*/ 0 h 171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74"/>
              <a:gd name="T85" fmla="*/ 0 h 1710"/>
              <a:gd name="T86" fmla="*/ 2674 w 2674"/>
              <a:gd name="T87" fmla="*/ 1710 h 171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74" h="1710">
                <a:moveTo>
                  <a:pt x="0" y="1710"/>
                </a:moveTo>
                <a:lnTo>
                  <a:pt x="48" y="1409"/>
                </a:lnTo>
                <a:lnTo>
                  <a:pt x="108" y="1156"/>
                </a:lnTo>
                <a:lnTo>
                  <a:pt x="168" y="975"/>
                </a:lnTo>
                <a:lnTo>
                  <a:pt x="228" y="831"/>
                </a:lnTo>
                <a:lnTo>
                  <a:pt x="277" y="723"/>
                </a:lnTo>
                <a:lnTo>
                  <a:pt x="337" y="638"/>
                </a:lnTo>
                <a:lnTo>
                  <a:pt x="457" y="506"/>
                </a:lnTo>
                <a:lnTo>
                  <a:pt x="566" y="409"/>
                </a:lnTo>
                <a:lnTo>
                  <a:pt x="674" y="349"/>
                </a:lnTo>
                <a:lnTo>
                  <a:pt x="782" y="289"/>
                </a:lnTo>
                <a:lnTo>
                  <a:pt x="903" y="253"/>
                </a:lnTo>
                <a:lnTo>
                  <a:pt x="999" y="217"/>
                </a:lnTo>
                <a:lnTo>
                  <a:pt x="1120" y="180"/>
                </a:lnTo>
                <a:lnTo>
                  <a:pt x="1228" y="156"/>
                </a:lnTo>
                <a:lnTo>
                  <a:pt x="1337" y="132"/>
                </a:lnTo>
                <a:lnTo>
                  <a:pt x="1457" y="120"/>
                </a:lnTo>
                <a:lnTo>
                  <a:pt x="1565" y="108"/>
                </a:lnTo>
                <a:lnTo>
                  <a:pt x="1674" y="84"/>
                </a:lnTo>
                <a:lnTo>
                  <a:pt x="1782" y="72"/>
                </a:lnTo>
                <a:lnTo>
                  <a:pt x="1903" y="60"/>
                </a:lnTo>
                <a:lnTo>
                  <a:pt x="2011" y="48"/>
                </a:lnTo>
                <a:lnTo>
                  <a:pt x="2119" y="48"/>
                </a:lnTo>
                <a:lnTo>
                  <a:pt x="2240" y="36"/>
                </a:lnTo>
                <a:lnTo>
                  <a:pt x="2348" y="24"/>
                </a:lnTo>
                <a:lnTo>
                  <a:pt x="2457" y="24"/>
                </a:lnTo>
                <a:lnTo>
                  <a:pt x="2565" y="12"/>
                </a:lnTo>
                <a:lnTo>
                  <a:pt x="2674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9" name="Freeform 67"/>
          <p:cNvSpPr>
            <a:spLocks/>
          </p:cNvSpPr>
          <p:nvPr/>
        </p:nvSpPr>
        <p:spPr bwMode="auto">
          <a:xfrm>
            <a:off x="2828925" y="4625975"/>
            <a:ext cx="4244975" cy="76200"/>
          </a:xfrm>
          <a:custGeom>
            <a:avLst/>
            <a:gdLst>
              <a:gd name="T0" fmla="*/ 0 w 2674"/>
              <a:gd name="T1" fmla="*/ 0 h 48"/>
              <a:gd name="T2" fmla="*/ 108 w 2674"/>
              <a:gd name="T3" fmla="*/ 0 h 48"/>
              <a:gd name="T4" fmla="*/ 228 w 2674"/>
              <a:gd name="T5" fmla="*/ 12 h 48"/>
              <a:gd name="T6" fmla="*/ 337 w 2674"/>
              <a:gd name="T7" fmla="*/ 12 h 48"/>
              <a:gd name="T8" fmla="*/ 445 w 2674"/>
              <a:gd name="T9" fmla="*/ 12 h 48"/>
              <a:gd name="T10" fmla="*/ 554 w 2674"/>
              <a:gd name="T11" fmla="*/ 12 h 48"/>
              <a:gd name="T12" fmla="*/ 662 w 2674"/>
              <a:gd name="T13" fmla="*/ 12 h 48"/>
              <a:gd name="T14" fmla="*/ 782 w 2674"/>
              <a:gd name="T15" fmla="*/ 12 h 48"/>
              <a:gd name="T16" fmla="*/ 891 w 2674"/>
              <a:gd name="T17" fmla="*/ 24 h 48"/>
              <a:gd name="T18" fmla="*/ 999 w 2674"/>
              <a:gd name="T19" fmla="*/ 24 h 48"/>
              <a:gd name="T20" fmla="*/ 1120 w 2674"/>
              <a:gd name="T21" fmla="*/ 24 h 48"/>
              <a:gd name="T22" fmla="*/ 1228 w 2674"/>
              <a:gd name="T23" fmla="*/ 24 h 48"/>
              <a:gd name="T24" fmla="*/ 1337 w 2674"/>
              <a:gd name="T25" fmla="*/ 24 h 48"/>
              <a:gd name="T26" fmla="*/ 1445 w 2674"/>
              <a:gd name="T27" fmla="*/ 24 h 48"/>
              <a:gd name="T28" fmla="*/ 1553 w 2674"/>
              <a:gd name="T29" fmla="*/ 24 h 48"/>
              <a:gd name="T30" fmla="*/ 1674 w 2674"/>
              <a:gd name="T31" fmla="*/ 24 h 48"/>
              <a:gd name="T32" fmla="*/ 1782 w 2674"/>
              <a:gd name="T33" fmla="*/ 36 h 48"/>
              <a:gd name="T34" fmla="*/ 1891 w 2674"/>
              <a:gd name="T35" fmla="*/ 36 h 48"/>
              <a:gd name="T36" fmla="*/ 1999 w 2674"/>
              <a:gd name="T37" fmla="*/ 36 h 48"/>
              <a:gd name="T38" fmla="*/ 2107 w 2674"/>
              <a:gd name="T39" fmla="*/ 36 h 48"/>
              <a:gd name="T40" fmla="*/ 2228 w 2674"/>
              <a:gd name="T41" fmla="*/ 36 h 48"/>
              <a:gd name="T42" fmla="*/ 2336 w 2674"/>
              <a:gd name="T43" fmla="*/ 36 h 48"/>
              <a:gd name="T44" fmla="*/ 2445 w 2674"/>
              <a:gd name="T45" fmla="*/ 36 h 48"/>
              <a:gd name="T46" fmla="*/ 2565 w 2674"/>
              <a:gd name="T47" fmla="*/ 36 h 48"/>
              <a:gd name="T48" fmla="*/ 2674 w 2674"/>
              <a:gd name="T49" fmla="*/ 48 h 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74"/>
              <a:gd name="T76" fmla="*/ 0 h 48"/>
              <a:gd name="T77" fmla="*/ 2674 w 2674"/>
              <a:gd name="T78" fmla="*/ 48 h 4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74" h="48">
                <a:moveTo>
                  <a:pt x="0" y="0"/>
                </a:moveTo>
                <a:lnTo>
                  <a:pt x="108" y="0"/>
                </a:lnTo>
                <a:lnTo>
                  <a:pt x="228" y="12"/>
                </a:lnTo>
                <a:lnTo>
                  <a:pt x="337" y="12"/>
                </a:lnTo>
                <a:lnTo>
                  <a:pt x="445" y="12"/>
                </a:lnTo>
                <a:lnTo>
                  <a:pt x="554" y="12"/>
                </a:lnTo>
                <a:lnTo>
                  <a:pt x="662" y="12"/>
                </a:lnTo>
                <a:lnTo>
                  <a:pt x="782" y="12"/>
                </a:lnTo>
                <a:lnTo>
                  <a:pt x="891" y="24"/>
                </a:lnTo>
                <a:lnTo>
                  <a:pt x="999" y="24"/>
                </a:lnTo>
                <a:lnTo>
                  <a:pt x="1120" y="24"/>
                </a:lnTo>
                <a:lnTo>
                  <a:pt x="1228" y="24"/>
                </a:lnTo>
                <a:lnTo>
                  <a:pt x="1337" y="24"/>
                </a:lnTo>
                <a:lnTo>
                  <a:pt x="1445" y="24"/>
                </a:lnTo>
                <a:lnTo>
                  <a:pt x="1553" y="24"/>
                </a:lnTo>
                <a:lnTo>
                  <a:pt x="1674" y="24"/>
                </a:lnTo>
                <a:lnTo>
                  <a:pt x="1782" y="36"/>
                </a:lnTo>
                <a:lnTo>
                  <a:pt x="1891" y="36"/>
                </a:lnTo>
                <a:lnTo>
                  <a:pt x="1999" y="36"/>
                </a:lnTo>
                <a:lnTo>
                  <a:pt x="2107" y="36"/>
                </a:lnTo>
                <a:lnTo>
                  <a:pt x="2228" y="36"/>
                </a:lnTo>
                <a:lnTo>
                  <a:pt x="2336" y="36"/>
                </a:lnTo>
                <a:lnTo>
                  <a:pt x="2445" y="36"/>
                </a:lnTo>
                <a:lnTo>
                  <a:pt x="2565" y="36"/>
                </a:lnTo>
                <a:lnTo>
                  <a:pt x="2674" y="4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0" name="Freeform 68"/>
          <p:cNvSpPr>
            <a:spLocks/>
          </p:cNvSpPr>
          <p:nvPr/>
        </p:nvSpPr>
        <p:spPr bwMode="auto">
          <a:xfrm>
            <a:off x="3095625" y="3133725"/>
            <a:ext cx="3978275" cy="1625600"/>
          </a:xfrm>
          <a:custGeom>
            <a:avLst/>
            <a:gdLst>
              <a:gd name="T0" fmla="*/ 0 w 2506"/>
              <a:gd name="T1" fmla="*/ 1024 h 1024"/>
              <a:gd name="T2" fmla="*/ 109 w 2506"/>
              <a:gd name="T3" fmla="*/ 807 h 1024"/>
              <a:gd name="T4" fmla="*/ 217 w 2506"/>
              <a:gd name="T5" fmla="*/ 639 h 1024"/>
              <a:gd name="T6" fmla="*/ 313 w 2506"/>
              <a:gd name="T7" fmla="*/ 518 h 1024"/>
              <a:gd name="T8" fmla="*/ 422 w 2506"/>
              <a:gd name="T9" fmla="*/ 434 h 1024"/>
              <a:gd name="T10" fmla="*/ 530 w 2506"/>
              <a:gd name="T11" fmla="*/ 362 h 1024"/>
              <a:gd name="T12" fmla="*/ 627 w 2506"/>
              <a:gd name="T13" fmla="*/ 314 h 1024"/>
              <a:gd name="T14" fmla="*/ 735 w 2506"/>
              <a:gd name="T15" fmla="*/ 265 h 1024"/>
              <a:gd name="T16" fmla="*/ 843 w 2506"/>
              <a:gd name="T17" fmla="*/ 229 h 1024"/>
              <a:gd name="T18" fmla="*/ 940 w 2506"/>
              <a:gd name="T19" fmla="*/ 193 h 1024"/>
              <a:gd name="T20" fmla="*/ 1048 w 2506"/>
              <a:gd name="T21" fmla="*/ 169 h 1024"/>
              <a:gd name="T22" fmla="*/ 1157 w 2506"/>
              <a:gd name="T23" fmla="*/ 145 h 1024"/>
              <a:gd name="T24" fmla="*/ 1253 w 2506"/>
              <a:gd name="T25" fmla="*/ 121 h 1024"/>
              <a:gd name="T26" fmla="*/ 1361 w 2506"/>
              <a:gd name="T27" fmla="*/ 109 h 1024"/>
              <a:gd name="T28" fmla="*/ 1458 w 2506"/>
              <a:gd name="T29" fmla="*/ 97 h 1024"/>
              <a:gd name="T30" fmla="*/ 1566 w 2506"/>
              <a:gd name="T31" fmla="*/ 73 h 1024"/>
              <a:gd name="T32" fmla="*/ 1674 w 2506"/>
              <a:gd name="T33" fmla="*/ 61 h 1024"/>
              <a:gd name="T34" fmla="*/ 1771 w 2506"/>
              <a:gd name="T35" fmla="*/ 49 h 1024"/>
              <a:gd name="T36" fmla="*/ 1879 w 2506"/>
              <a:gd name="T37" fmla="*/ 49 h 1024"/>
              <a:gd name="T38" fmla="*/ 1976 w 2506"/>
              <a:gd name="T39" fmla="*/ 37 h 1024"/>
              <a:gd name="T40" fmla="*/ 2084 w 2506"/>
              <a:gd name="T41" fmla="*/ 24 h 1024"/>
              <a:gd name="T42" fmla="*/ 2192 w 2506"/>
              <a:gd name="T43" fmla="*/ 12 h 1024"/>
              <a:gd name="T44" fmla="*/ 2289 w 2506"/>
              <a:gd name="T45" fmla="*/ 12 h 1024"/>
              <a:gd name="T46" fmla="*/ 2397 w 2506"/>
              <a:gd name="T47" fmla="*/ 0 h 1024"/>
              <a:gd name="T48" fmla="*/ 2506 w 2506"/>
              <a:gd name="T49" fmla="*/ 0 h 10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506"/>
              <a:gd name="T76" fmla="*/ 0 h 1024"/>
              <a:gd name="T77" fmla="*/ 2506 w 2506"/>
              <a:gd name="T78" fmla="*/ 1024 h 102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506" h="1024">
                <a:moveTo>
                  <a:pt x="0" y="1024"/>
                </a:moveTo>
                <a:lnTo>
                  <a:pt x="109" y="807"/>
                </a:lnTo>
                <a:lnTo>
                  <a:pt x="217" y="639"/>
                </a:lnTo>
                <a:lnTo>
                  <a:pt x="313" y="518"/>
                </a:lnTo>
                <a:lnTo>
                  <a:pt x="422" y="434"/>
                </a:lnTo>
                <a:lnTo>
                  <a:pt x="530" y="362"/>
                </a:lnTo>
                <a:lnTo>
                  <a:pt x="627" y="314"/>
                </a:lnTo>
                <a:lnTo>
                  <a:pt x="735" y="265"/>
                </a:lnTo>
                <a:lnTo>
                  <a:pt x="843" y="229"/>
                </a:lnTo>
                <a:lnTo>
                  <a:pt x="940" y="193"/>
                </a:lnTo>
                <a:lnTo>
                  <a:pt x="1048" y="169"/>
                </a:lnTo>
                <a:lnTo>
                  <a:pt x="1157" y="145"/>
                </a:lnTo>
                <a:lnTo>
                  <a:pt x="1253" y="121"/>
                </a:lnTo>
                <a:lnTo>
                  <a:pt x="1361" y="109"/>
                </a:lnTo>
                <a:lnTo>
                  <a:pt x="1458" y="97"/>
                </a:lnTo>
                <a:lnTo>
                  <a:pt x="1566" y="73"/>
                </a:lnTo>
                <a:lnTo>
                  <a:pt x="1674" y="61"/>
                </a:lnTo>
                <a:lnTo>
                  <a:pt x="1771" y="49"/>
                </a:lnTo>
                <a:lnTo>
                  <a:pt x="1879" y="49"/>
                </a:lnTo>
                <a:lnTo>
                  <a:pt x="1976" y="37"/>
                </a:lnTo>
                <a:lnTo>
                  <a:pt x="2084" y="24"/>
                </a:lnTo>
                <a:lnTo>
                  <a:pt x="2192" y="12"/>
                </a:lnTo>
                <a:lnTo>
                  <a:pt x="2289" y="12"/>
                </a:lnTo>
                <a:lnTo>
                  <a:pt x="2397" y="0"/>
                </a:lnTo>
                <a:lnTo>
                  <a:pt x="2506" y="0"/>
                </a:lnTo>
              </a:path>
            </a:pathLst>
          </a:custGeom>
          <a:noFill/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1" name="Freeform 69"/>
          <p:cNvSpPr>
            <a:spLocks/>
          </p:cNvSpPr>
          <p:nvPr/>
        </p:nvSpPr>
        <p:spPr bwMode="auto">
          <a:xfrm>
            <a:off x="3095625" y="4625975"/>
            <a:ext cx="3978275" cy="57150"/>
          </a:xfrm>
          <a:custGeom>
            <a:avLst/>
            <a:gdLst>
              <a:gd name="T0" fmla="*/ 0 w 2506"/>
              <a:gd name="T1" fmla="*/ 0 h 36"/>
              <a:gd name="T2" fmla="*/ 12 w 2506"/>
              <a:gd name="T3" fmla="*/ 0 h 36"/>
              <a:gd name="T4" fmla="*/ 12 w 2506"/>
              <a:gd name="T5" fmla="*/ 0 h 36"/>
              <a:gd name="T6" fmla="*/ 12 w 2506"/>
              <a:gd name="T7" fmla="*/ 0 h 36"/>
              <a:gd name="T8" fmla="*/ 12 w 2506"/>
              <a:gd name="T9" fmla="*/ 0 h 36"/>
              <a:gd name="T10" fmla="*/ 12 w 2506"/>
              <a:gd name="T11" fmla="*/ 0 h 36"/>
              <a:gd name="T12" fmla="*/ 24 w 2506"/>
              <a:gd name="T13" fmla="*/ 0 h 36"/>
              <a:gd name="T14" fmla="*/ 24 w 2506"/>
              <a:gd name="T15" fmla="*/ 0 h 36"/>
              <a:gd name="T16" fmla="*/ 24 w 2506"/>
              <a:gd name="T17" fmla="*/ 0 h 36"/>
              <a:gd name="T18" fmla="*/ 24 w 2506"/>
              <a:gd name="T19" fmla="*/ 0 h 36"/>
              <a:gd name="T20" fmla="*/ 36 w 2506"/>
              <a:gd name="T21" fmla="*/ 0 h 36"/>
              <a:gd name="T22" fmla="*/ 36 w 2506"/>
              <a:gd name="T23" fmla="*/ 0 h 36"/>
              <a:gd name="T24" fmla="*/ 36 w 2506"/>
              <a:gd name="T25" fmla="*/ 0 h 36"/>
              <a:gd name="T26" fmla="*/ 48 w 2506"/>
              <a:gd name="T27" fmla="*/ 0 h 36"/>
              <a:gd name="T28" fmla="*/ 109 w 2506"/>
              <a:gd name="T29" fmla="*/ 0 h 36"/>
              <a:gd name="T30" fmla="*/ 217 w 2506"/>
              <a:gd name="T31" fmla="*/ 0 h 36"/>
              <a:gd name="T32" fmla="*/ 313 w 2506"/>
              <a:gd name="T33" fmla="*/ 0 h 36"/>
              <a:gd name="T34" fmla="*/ 422 w 2506"/>
              <a:gd name="T35" fmla="*/ 0 h 36"/>
              <a:gd name="T36" fmla="*/ 530 w 2506"/>
              <a:gd name="T37" fmla="*/ 12 h 36"/>
              <a:gd name="T38" fmla="*/ 627 w 2506"/>
              <a:gd name="T39" fmla="*/ 12 h 36"/>
              <a:gd name="T40" fmla="*/ 735 w 2506"/>
              <a:gd name="T41" fmla="*/ 12 h 36"/>
              <a:gd name="T42" fmla="*/ 843 w 2506"/>
              <a:gd name="T43" fmla="*/ 12 h 36"/>
              <a:gd name="T44" fmla="*/ 940 w 2506"/>
              <a:gd name="T45" fmla="*/ 12 h 36"/>
              <a:gd name="T46" fmla="*/ 1048 w 2506"/>
              <a:gd name="T47" fmla="*/ 12 h 36"/>
              <a:gd name="T48" fmla="*/ 1157 w 2506"/>
              <a:gd name="T49" fmla="*/ 24 h 36"/>
              <a:gd name="T50" fmla="*/ 1253 w 2506"/>
              <a:gd name="T51" fmla="*/ 24 h 36"/>
              <a:gd name="T52" fmla="*/ 1361 w 2506"/>
              <a:gd name="T53" fmla="*/ 24 h 36"/>
              <a:gd name="T54" fmla="*/ 1458 w 2506"/>
              <a:gd name="T55" fmla="*/ 24 h 36"/>
              <a:gd name="T56" fmla="*/ 1566 w 2506"/>
              <a:gd name="T57" fmla="*/ 24 h 36"/>
              <a:gd name="T58" fmla="*/ 1674 w 2506"/>
              <a:gd name="T59" fmla="*/ 24 h 36"/>
              <a:gd name="T60" fmla="*/ 1771 w 2506"/>
              <a:gd name="T61" fmla="*/ 24 h 36"/>
              <a:gd name="T62" fmla="*/ 1879 w 2506"/>
              <a:gd name="T63" fmla="*/ 24 h 36"/>
              <a:gd name="T64" fmla="*/ 1988 w 2506"/>
              <a:gd name="T65" fmla="*/ 36 h 36"/>
              <a:gd name="T66" fmla="*/ 2084 w 2506"/>
              <a:gd name="T67" fmla="*/ 36 h 36"/>
              <a:gd name="T68" fmla="*/ 2192 w 2506"/>
              <a:gd name="T69" fmla="*/ 36 h 36"/>
              <a:gd name="T70" fmla="*/ 2289 w 2506"/>
              <a:gd name="T71" fmla="*/ 36 h 36"/>
              <a:gd name="T72" fmla="*/ 2397 w 2506"/>
              <a:gd name="T73" fmla="*/ 36 h 36"/>
              <a:gd name="T74" fmla="*/ 2506 w 2506"/>
              <a:gd name="T75" fmla="*/ 36 h 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506"/>
              <a:gd name="T115" fmla="*/ 0 h 36"/>
              <a:gd name="T116" fmla="*/ 2506 w 2506"/>
              <a:gd name="T117" fmla="*/ 36 h 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506" h="36">
                <a:moveTo>
                  <a:pt x="0" y="0"/>
                </a:moveTo>
                <a:lnTo>
                  <a:pt x="12" y="0"/>
                </a:lnTo>
                <a:lnTo>
                  <a:pt x="24" y="0"/>
                </a:lnTo>
                <a:lnTo>
                  <a:pt x="36" y="0"/>
                </a:lnTo>
                <a:lnTo>
                  <a:pt x="48" y="0"/>
                </a:lnTo>
                <a:lnTo>
                  <a:pt x="109" y="0"/>
                </a:lnTo>
                <a:lnTo>
                  <a:pt x="217" y="0"/>
                </a:lnTo>
                <a:lnTo>
                  <a:pt x="313" y="0"/>
                </a:lnTo>
                <a:lnTo>
                  <a:pt x="422" y="0"/>
                </a:lnTo>
                <a:lnTo>
                  <a:pt x="530" y="12"/>
                </a:lnTo>
                <a:lnTo>
                  <a:pt x="627" y="12"/>
                </a:lnTo>
                <a:lnTo>
                  <a:pt x="735" y="12"/>
                </a:lnTo>
                <a:lnTo>
                  <a:pt x="843" y="12"/>
                </a:lnTo>
                <a:lnTo>
                  <a:pt x="940" y="12"/>
                </a:lnTo>
                <a:lnTo>
                  <a:pt x="1048" y="12"/>
                </a:lnTo>
                <a:lnTo>
                  <a:pt x="1157" y="24"/>
                </a:lnTo>
                <a:lnTo>
                  <a:pt x="1253" y="24"/>
                </a:lnTo>
                <a:lnTo>
                  <a:pt x="1361" y="24"/>
                </a:lnTo>
                <a:lnTo>
                  <a:pt x="1458" y="24"/>
                </a:lnTo>
                <a:lnTo>
                  <a:pt x="1566" y="24"/>
                </a:lnTo>
                <a:lnTo>
                  <a:pt x="1674" y="24"/>
                </a:lnTo>
                <a:lnTo>
                  <a:pt x="1771" y="24"/>
                </a:lnTo>
                <a:lnTo>
                  <a:pt x="1879" y="24"/>
                </a:lnTo>
                <a:lnTo>
                  <a:pt x="1988" y="36"/>
                </a:lnTo>
                <a:lnTo>
                  <a:pt x="2084" y="36"/>
                </a:lnTo>
                <a:lnTo>
                  <a:pt x="2192" y="36"/>
                </a:lnTo>
                <a:lnTo>
                  <a:pt x="2289" y="36"/>
                </a:lnTo>
                <a:lnTo>
                  <a:pt x="2397" y="36"/>
                </a:lnTo>
                <a:lnTo>
                  <a:pt x="2506" y="36"/>
                </a:lnTo>
              </a:path>
            </a:pathLst>
          </a:custGeom>
          <a:noFill/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52" name="TextBox 68"/>
          <p:cNvSpPr txBox="1">
            <a:spLocks noChangeArrowheads="1"/>
          </p:cNvSpPr>
          <p:nvPr/>
        </p:nvSpPr>
        <p:spPr bwMode="auto">
          <a:xfrm>
            <a:off x="1979613" y="4032250"/>
            <a:ext cx="508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0.002</a:t>
            </a:r>
            <a:endParaRPr lang="en-US" sz="1100"/>
          </a:p>
        </p:txBody>
      </p:sp>
      <p:sp>
        <p:nvSpPr>
          <p:cNvPr id="4153" name="TextBox 69"/>
          <p:cNvSpPr txBox="1">
            <a:spLocks noChangeArrowheads="1"/>
          </p:cNvSpPr>
          <p:nvPr/>
        </p:nvSpPr>
        <p:spPr bwMode="auto">
          <a:xfrm>
            <a:off x="1979613" y="3455988"/>
            <a:ext cx="508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0.004</a:t>
            </a:r>
            <a:endParaRPr lang="en-US" sz="1100"/>
          </a:p>
        </p:txBody>
      </p:sp>
      <p:sp>
        <p:nvSpPr>
          <p:cNvPr id="4154" name="TextBox 70"/>
          <p:cNvSpPr txBox="1">
            <a:spLocks noChangeArrowheads="1"/>
          </p:cNvSpPr>
          <p:nvPr/>
        </p:nvSpPr>
        <p:spPr bwMode="auto">
          <a:xfrm>
            <a:off x="1979613" y="2852738"/>
            <a:ext cx="508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0.006</a:t>
            </a:r>
            <a:endParaRPr lang="en-US" sz="1100"/>
          </a:p>
        </p:txBody>
      </p:sp>
      <p:sp>
        <p:nvSpPr>
          <p:cNvPr id="4155" name="TextBox 71"/>
          <p:cNvSpPr txBox="1">
            <a:spLocks noChangeArrowheads="1"/>
          </p:cNvSpPr>
          <p:nvPr/>
        </p:nvSpPr>
        <p:spPr bwMode="auto">
          <a:xfrm>
            <a:off x="1974850" y="2303463"/>
            <a:ext cx="5095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0.008</a:t>
            </a:r>
            <a:endParaRPr lang="en-US" sz="1100"/>
          </a:p>
        </p:txBody>
      </p:sp>
      <p:sp>
        <p:nvSpPr>
          <p:cNvPr id="4156" name="TextBox 72"/>
          <p:cNvSpPr txBox="1">
            <a:spLocks noChangeArrowheads="1"/>
          </p:cNvSpPr>
          <p:nvPr/>
        </p:nvSpPr>
        <p:spPr bwMode="auto">
          <a:xfrm>
            <a:off x="2047875" y="1773238"/>
            <a:ext cx="4365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0.01</a:t>
            </a:r>
            <a:endParaRPr lang="en-US" sz="1100"/>
          </a:p>
        </p:txBody>
      </p:sp>
      <p:sp>
        <p:nvSpPr>
          <p:cNvPr id="4157" name="TextBox 73"/>
          <p:cNvSpPr txBox="1">
            <a:spLocks noChangeArrowheads="1"/>
          </p:cNvSpPr>
          <p:nvPr/>
        </p:nvSpPr>
        <p:spPr bwMode="auto">
          <a:xfrm>
            <a:off x="4135438" y="4751388"/>
            <a:ext cx="365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0.2</a:t>
            </a:r>
            <a:endParaRPr lang="en-US" sz="1100"/>
          </a:p>
        </p:txBody>
      </p:sp>
      <p:sp>
        <p:nvSpPr>
          <p:cNvPr id="4158" name="TextBox 76"/>
          <p:cNvSpPr txBox="1">
            <a:spLocks noChangeArrowheads="1"/>
          </p:cNvSpPr>
          <p:nvPr/>
        </p:nvSpPr>
        <p:spPr bwMode="auto">
          <a:xfrm>
            <a:off x="3132138" y="4724400"/>
            <a:ext cx="3635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0.1</a:t>
            </a:r>
            <a:endParaRPr lang="en-US" sz="1100"/>
          </a:p>
        </p:txBody>
      </p:sp>
      <p:sp>
        <p:nvSpPr>
          <p:cNvPr id="4159" name="TextBox 77"/>
          <p:cNvSpPr txBox="1">
            <a:spLocks noChangeArrowheads="1"/>
          </p:cNvSpPr>
          <p:nvPr/>
        </p:nvSpPr>
        <p:spPr bwMode="auto">
          <a:xfrm>
            <a:off x="5003800" y="4724400"/>
            <a:ext cx="365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0.3</a:t>
            </a:r>
            <a:endParaRPr lang="en-US" sz="1100"/>
          </a:p>
        </p:txBody>
      </p:sp>
      <p:sp>
        <p:nvSpPr>
          <p:cNvPr id="4160" name="TextBox 78"/>
          <p:cNvSpPr txBox="1">
            <a:spLocks noChangeArrowheads="1"/>
          </p:cNvSpPr>
          <p:nvPr/>
        </p:nvSpPr>
        <p:spPr bwMode="auto">
          <a:xfrm>
            <a:off x="5940425" y="4724400"/>
            <a:ext cx="3635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0.4</a:t>
            </a:r>
            <a:endParaRPr lang="en-US" sz="1100"/>
          </a:p>
        </p:txBody>
      </p:sp>
      <p:sp>
        <p:nvSpPr>
          <p:cNvPr id="4161" name="TextBox 79"/>
          <p:cNvSpPr txBox="1">
            <a:spLocks noChangeArrowheads="1"/>
          </p:cNvSpPr>
          <p:nvPr/>
        </p:nvSpPr>
        <p:spPr bwMode="auto">
          <a:xfrm>
            <a:off x="6943725" y="4724400"/>
            <a:ext cx="365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/>
              <a:t>0.5</a:t>
            </a:r>
            <a:endParaRPr lang="en-US" sz="1100"/>
          </a:p>
        </p:txBody>
      </p:sp>
      <p:sp>
        <p:nvSpPr>
          <p:cNvPr id="4162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70"/>
          <p:cNvGraphicFramePr>
            <a:graphicFrameLocks noChangeAspect="1"/>
          </p:cNvGraphicFramePr>
          <p:nvPr/>
        </p:nvGraphicFramePr>
        <p:xfrm>
          <a:off x="4848225" y="1789113"/>
          <a:ext cx="3457575" cy="200025"/>
        </p:xfrm>
        <a:graphic>
          <a:graphicData uri="http://schemas.openxmlformats.org/presentationml/2006/ole">
            <p:oleObj spid="_x0000_s124930" name="Equation" r:id="rId4" imgW="3454200" imgH="203040" progId="">
              <p:embed/>
            </p:oleObj>
          </a:graphicData>
        </a:graphic>
      </p:graphicFrame>
      <p:graphicFrame>
        <p:nvGraphicFramePr>
          <p:cNvPr id="4099" name="Object 72"/>
          <p:cNvGraphicFramePr>
            <a:graphicFrameLocks noChangeAspect="1"/>
          </p:cNvGraphicFramePr>
          <p:nvPr/>
        </p:nvGraphicFramePr>
        <p:xfrm>
          <a:off x="4991100" y="2781300"/>
          <a:ext cx="3457575" cy="200025"/>
        </p:xfrm>
        <a:graphic>
          <a:graphicData uri="http://schemas.openxmlformats.org/presentationml/2006/ole">
            <p:oleObj spid="_x0000_s124931" name="Equation" r:id="rId5" imgW="3454200" imgH="203040" progId="">
              <p:embed/>
            </p:oleObj>
          </a:graphicData>
        </a:graphic>
      </p:graphicFrame>
      <p:sp>
        <p:nvSpPr>
          <p:cNvPr id="4163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73"/>
          <p:cNvGraphicFramePr>
            <a:graphicFrameLocks noChangeAspect="1"/>
          </p:cNvGraphicFramePr>
          <p:nvPr/>
        </p:nvGraphicFramePr>
        <p:xfrm>
          <a:off x="3917950" y="4437063"/>
          <a:ext cx="4178300" cy="200025"/>
        </p:xfrm>
        <a:graphic>
          <a:graphicData uri="http://schemas.openxmlformats.org/presentationml/2006/ole">
            <p:oleObj spid="_x0000_s124932" name="Equation" r:id="rId6" imgW="4178160" imgH="203040" progId="">
              <p:embed/>
            </p:oleObj>
          </a:graphicData>
        </a:graphic>
      </p:graphicFrame>
      <p:sp>
        <p:nvSpPr>
          <p:cNvPr id="4164" name="TextBox 85"/>
          <p:cNvSpPr txBox="1">
            <a:spLocks noChangeArrowheads="1"/>
          </p:cNvSpPr>
          <p:nvPr/>
        </p:nvSpPr>
        <p:spPr bwMode="auto">
          <a:xfrm>
            <a:off x="7045325" y="2997200"/>
            <a:ext cx="62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/>
              <a:t>(low </a:t>
            </a:r>
            <a:r>
              <a:rPr lang="el-GR" sz="1200"/>
              <a:t>η</a:t>
            </a:r>
            <a:r>
              <a:rPr lang="en-GB" sz="1200"/>
              <a:t>)</a:t>
            </a:r>
            <a:endParaRPr lang="en-US"/>
          </a:p>
        </p:txBody>
      </p:sp>
      <p:sp>
        <p:nvSpPr>
          <p:cNvPr id="4165" name="TextBox 86"/>
          <p:cNvSpPr txBox="1">
            <a:spLocks noChangeArrowheads="1"/>
          </p:cNvSpPr>
          <p:nvPr/>
        </p:nvSpPr>
        <p:spPr bwMode="auto">
          <a:xfrm>
            <a:off x="7019925" y="1916113"/>
            <a:ext cx="6635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/>
              <a:t>(high </a:t>
            </a:r>
            <a:r>
              <a:rPr lang="el-GR" sz="1200"/>
              <a:t>η</a:t>
            </a:r>
            <a:r>
              <a:rPr lang="en-GB" sz="1200"/>
              <a:t>)</a:t>
            </a:r>
            <a:endParaRPr lang="en-US"/>
          </a:p>
        </p:txBody>
      </p:sp>
      <p:sp>
        <p:nvSpPr>
          <p:cNvPr id="4166" name="TextBox 87"/>
          <p:cNvSpPr txBox="1">
            <a:spLocks noChangeArrowheads="1"/>
          </p:cNvSpPr>
          <p:nvPr/>
        </p:nvSpPr>
        <p:spPr bwMode="auto">
          <a:xfrm>
            <a:off x="3492500" y="5300663"/>
            <a:ext cx="274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q: probability of lottery win</a:t>
            </a:r>
            <a:endParaRPr lang="en-US"/>
          </a:p>
        </p:txBody>
      </p:sp>
      <p:sp>
        <p:nvSpPr>
          <p:cNvPr id="4167" name="TextBox 88"/>
          <p:cNvSpPr txBox="1">
            <a:spLocks noChangeArrowheads="1"/>
          </p:cNvSpPr>
          <p:nvPr/>
        </p:nvSpPr>
        <p:spPr bwMode="auto">
          <a:xfrm>
            <a:off x="250825" y="1763713"/>
            <a:ext cx="16573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Difference in probability of purchase</a:t>
            </a: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68313" y="836613"/>
            <a:ext cx="8351837" cy="525621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69" name="TextBox 75"/>
          <p:cNvSpPr txBox="1">
            <a:spLocks noChangeArrowheads="1"/>
          </p:cNvSpPr>
          <p:nvPr/>
        </p:nvSpPr>
        <p:spPr bwMode="auto">
          <a:xfrm>
            <a:off x="323850" y="404813"/>
            <a:ext cx="8424863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/>
              <a:t>Figure </a:t>
            </a:r>
            <a:r>
              <a:rPr lang="en-GB" dirty="0" smtClean="0"/>
              <a:t>3: </a:t>
            </a:r>
            <a:r>
              <a:rPr lang="en-GB" dirty="0"/>
              <a:t>Chosen Lottery versus Random  Lottery</a:t>
            </a: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Incentives to gamble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003899"/>
          </a:xfrm>
        </p:spPr>
        <p:txBody>
          <a:bodyPr/>
          <a:lstStyle/>
          <a:p>
            <a:r>
              <a:rPr lang="en-GB" dirty="0" smtClean="0"/>
              <a:t>Are diminished if</a:t>
            </a:r>
          </a:p>
          <a:p>
            <a:pPr lvl="1"/>
            <a:r>
              <a:rPr lang="en-GB" dirty="0" smtClean="0"/>
              <a:t>There is uninsurable income risk</a:t>
            </a:r>
          </a:p>
          <a:p>
            <a:pPr lvl="1"/>
            <a:r>
              <a:rPr lang="en-GB" dirty="0" smtClean="0"/>
              <a:t>There are many durables</a:t>
            </a:r>
          </a:p>
          <a:p>
            <a:pPr lvl="1"/>
            <a:r>
              <a:rPr lang="en-GB" dirty="0" smtClean="0"/>
              <a:t>Households can borrow and save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An empirical question</a:t>
            </a:r>
          </a:p>
          <a:p>
            <a:r>
              <a:rPr lang="en-GB" dirty="0" smtClean="0"/>
              <a:t>We look for evidence of the effects highlighted by the model in the BHPS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GB" sz="3200" dirty="0"/>
              <a:t>The data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6281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/>
              <a:t>British Household Panel Survey collected since 1991  </a:t>
            </a:r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/>
              <a:t>We use data from waves 7 – 16 </a:t>
            </a:r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/>
              <a:t>Select individuals in single/ couple households aged 20-70</a:t>
            </a:r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 smtClean="0"/>
              <a:t>6,430 households; 36,204 </a:t>
            </a:r>
            <a:r>
              <a:rPr lang="en-GB" sz="1800" dirty="0" err="1" smtClean="0"/>
              <a:t>obs</a:t>
            </a: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GB" sz="3200" dirty="0"/>
              <a:t>The basic idea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3262432"/>
          </a:xfrm>
        </p:spPr>
        <p:txBody>
          <a:bodyPr/>
          <a:lstStyle/>
          <a:p>
            <a:endParaRPr lang="en-GB" sz="1800" dirty="0"/>
          </a:p>
          <a:p>
            <a:endParaRPr lang="en-GB" sz="1800" dirty="0"/>
          </a:p>
          <a:p>
            <a:pPr>
              <a:buFontTx/>
              <a:buNone/>
            </a:pPr>
            <a:r>
              <a:rPr lang="en-GB" sz="1800" dirty="0"/>
              <a:t>	</a:t>
            </a:r>
            <a:r>
              <a:rPr lang="en-GB" dirty="0"/>
              <a:t>“On Friday September 4</a:t>
            </a:r>
            <a:r>
              <a:rPr lang="en-GB" baseline="30000" dirty="0"/>
              <a:t>th</a:t>
            </a:r>
            <a:r>
              <a:rPr lang="en-GB" dirty="0"/>
              <a:t> 1994, the freezer belonging to Gloria and Steve </a:t>
            </a:r>
            <a:r>
              <a:rPr lang="en-GB" dirty="0" err="1"/>
              <a:t>Kanoy</a:t>
            </a:r>
            <a:r>
              <a:rPr lang="en-GB" dirty="0"/>
              <a:t> of </a:t>
            </a:r>
            <a:r>
              <a:rPr lang="en-GB" dirty="0" err="1"/>
              <a:t>Weere’s</a:t>
            </a:r>
            <a:r>
              <a:rPr lang="en-GB" dirty="0"/>
              <a:t> Cove suddenly and mysteriously broke down…...  Stopping for gas at Lake Raceway, 607 Main Avenue, they decided to buy a Lotto ticket…”</a:t>
            </a:r>
          </a:p>
          <a:p>
            <a:endParaRPr lang="en-GB" dirty="0"/>
          </a:p>
          <a:p>
            <a:pPr>
              <a:buFontTx/>
              <a:buNone/>
            </a:pPr>
            <a:r>
              <a:rPr lang="en-GB" dirty="0"/>
              <a:t>	Virginia Lottery winner awareness campaign</a:t>
            </a:r>
          </a:p>
          <a:p>
            <a:pPr>
              <a:buFontTx/>
              <a:buNone/>
            </a:pPr>
            <a:r>
              <a:rPr lang="en-GB" dirty="0"/>
              <a:t>	quoted in </a:t>
            </a:r>
            <a:r>
              <a:rPr lang="en-GB" dirty="0" err="1"/>
              <a:t>Clotfelter</a:t>
            </a:r>
            <a:r>
              <a:rPr lang="en-GB" dirty="0"/>
              <a:t> and Cook (1990) </a:t>
            </a: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GB" sz="3200"/>
              <a:t>Durables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GB" sz="1600" i="1">
                <a:cs typeface="Arial" charset="0"/>
              </a:rPr>
              <a:t>Would you look at this card and tell me if you have any of the items listed in your (part of the) accommodation?</a:t>
            </a:r>
          </a:p>
          <a:p>
            <a:pPr lvl="1"/>
            <a:r>
              <a:rPr lang="en-GB" sz="1600" i="1">
                <a:cs typeface="Arial" charset="0"/>
              </a:rPr>
              <a:t>Colour TV</a:t>
            </a:r>
          </a:p>
          <a:p>
            <a:pPr lvl="1"/>
            <a:r>
              <a:rPr lang="en-GB" sz="1600" i="1">
                <a:cs typeface="Arial" charset="0"/>
              </a:rPr>
              <a:t>Freezer or fridge-freezer</a:t>
            </a:r>
          </a:p>
          <a:p>
            <a:pPr lvl="1"/>
            <a:r>
              <a:rPr lang="en-GB" sz="1600" i="1">
                <a:cs typeface="Arial" charset="0"/>
              </a:rPr>
              <a:t>Washing machine</a:t>
            </a:r>
          </a:p>
          <a:p>
            <a:pPr lvl="1"/>
            <a:r>
              <a:rPr lang="en-GB" sz="1600" i="1">
                <a:cs typeface="Arial" charset="0"/>
              </a:rPr>
              <a:t>Tumble-drier</a:t>
            </a:r>
          </a:p>
          <a:p>
            <a:pPr lvl="1"/>
            <a:r>
              <a:rPr lang="en-GB" sz="1600" i="1">
                <a:cs typeface="Arial" charset="0"/>
              </a:rPr>
              <a:t>Dishwasher</a:t>
            </a:r>
          </a:p>
          <a:p>
            <a:pPr lvl="1"/>
            <a:r>
              <a:rPr lang="en-GB" sz="1600" i="1">
                <a:cs typeface="Arial" charset="0"/>
              </a:rPr>
              <a:t>Home computer</a:t>
            </a:r>
          </a:p>
          <a:p>
            <a:pPr lvl="1"/>
            <a:endParaRPr lang="en-GB" sz="1400" i="1">
              <a:cs typeface="Arial" charset="0"/>
            </a:endParaRPr>
          </a:p>
          <a:p>
            <a:r>
              <a:rPr lang="en-GB" sz="1600" i="1">
                <a:cs typeface="Arial" charset="0"/>
              </a:rPr>
              <a:t>For each item: was this (colour television) bought since September 1</a:t>
            </a:r>
            <a:r>
              <a:rPr lang="en-GB" sz="1600" i="1" baseline="30000">
                <a:cs typeface="Arial" charset="0"/>
              </a:rPr>
              <a:t>st</a:t>
            </a:r>
            <a:r>
              <a:rPr lang="en-GB" sz="1600" i="1">
                <a:cs typeface="Arial" charset="0"/>
              </a:rPr>
              <a:t> last year? </a:t>
            </a:r>
          </a:p>
          <a:p>
            <a:endParaRPr lang="en-GB" sz="1600" i="1"/>
          </a:p>
          <a:p>
            <a:r>
              <a:rPr lang="en-GB" sz="1600" i="1"/>
              <a:t>Since 1997: How much in total have you paid for this (Colour television), excluding any interest paid on loans?</a:t>
            </a:r>
            <a:endParaRPr lang="en-GB" sz="1600" i="1">
              <a:cs typeface="Arial" charset="0"/>
            </a:endParaRPr>
          </a:p>
          <a:p>
            <a:endParaRPr lang="en-GB" sz="1600" i="1">
              <a:cs typeface="Arial" charset="0"/>
            </a:endParaRPr>
          </a:p>
          <a:p>
            <a:endParaRPr lang="en-GB" sz="1600" i="1">
              <a:cs typeface="Arial" charset="0"/>
            </a:endParaRPr>
          </a:p>
          <a:p>
            <a:endParaRPr lang="en-GB" sz="1600" i="1">
              <a:cs typeface="Arial" charset="0"/>
            </a:endParaRPr>
          </a:p>
          <a:p>
            <a:endParaRPr lang="en-GB" sz="1600" i="1"/>
          </a:p>
          <a:p>
            <a:endParaRPr lang="en-GB" sz="1600"/>
          </a:p>
          <a:p>
            <a:endParaRPr lang="en-GB" sz="1600"/>
          </a:p>
          <a:p>
            <a:endParaRPr lang="en-GB" sz="1600"/>
          </a:p>
          <a:p>
            <a:endParaRPr lang="en-GB" sz="1600"/>
          </a:p>
          <a:p>
            <a:endParaRPr lang="en-GB" sz="1600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839200" cy="1143000"/>
          </a:xfrm>
        </p:spPr>
        <p:txBody>
          <a:bodyPr/>
          <a:lstStyle/>
          <a:p>
            <a:pPr algn="l"/>
            <a:r>
              <a:rPr lang="en-GB" dirty="0"/>
              <a:t>Are durables lumpy?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lvl="1"/>
            <a:endParaRPr lang="en-GB" sz="1800" dirty="0"/>
          </a:p>
          <a:p>
            <a:r>
              <a:rPr lang="en-GB" sz="1800" dirty="0"/>
              <a:t>Second-hand?</a:t>
            </a:r>
          </a:p>
          <a:p>
            <a:endParaRPr lang="en-GB" sz="1800" dirty="0"/>
          </a:p>
          <a:p>
            <a:r>
              <a:rPr lang="en-GB" sz="1800" dirty="0"/>
              <a:t>Renting is possible, but more so for some durables (TVs) than others (fridges).  Most companies have a minimum rental period of 12 or 18 months and require a credit check</a:t>
            </a:r>
          </a:p>
          <a:p>
            <a:endParaRPr lang="en-GB" sz="1800" dirty="0"/>
          </a:p>
          <a:p>
            <a:r>
              <a:rPr lang="en-GB" sz="1800" dirty="0"/>
              <a:t>Similarly, hire purchase companies also require a credit check and may charge high APRs (30% over 30 months)</a:t>
            </a:r>
          </a:p>
          <a:p>
            <a:endParaRPr lang="en-GB" sz="1800" dirty="0"/>
          </a:p>
          <a:p>
            <a:r>
              <a:rPr lang="en-GB" sz="1800" dirty="0"/>
              <a:t>Rental outlets targeted at those with no formal credit. </a:t>
            </a:r>
            <a:r>
              <a:rPr lang="en-GB" sz="1800" dirty="0" err="1"/>
              <a:t>Eg</a:t>
            </a:r>
            <a:r>
              <a:rPr lang="en-GB" sz="1800" i="1" dirty="0"/>
              <a:t> Crazy Jacks </a:t>
            </a:r>
            <a:r>
              <a:rPr lang="en-GB" sz="1800" dirty="0"/>
              <a:t>requires no formal credit checks, only five references.  Advertised APR is 30%, but additional insurance typically increases  the effective APR to &gt;100% (Collard and </a:t>
            </a:r>
            <a:r>
              <a:rPr lang="en-GB" sz="1800" dirty="0" err="1"/>
              <a:t>Kempson</a:t>
            </a:r>
            <a:r>
              <a:rPr lang="en-GB" sz="1800" dirty="0"/>
              <a:t> (2005))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839200" cy="1143000"/>
          </a:xfrm>
        </p:spPr>
        <p:txBody>
          <a:bodyPr/>
          <a:lstStyle/>
          <a:p>
            <a:pPr algn="l"/>
            <a:r>
              <a:rPr lang="en-GB" dirty="0"/>
              <a:t>Liquidity constraints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5784660"/>
          </a:xfrm>
        </p:spPr>
        <p:txBody>
          <a:bodyPr/>
          <a:lstStyle/>
          <a:p>
            <a:r>
              <a:rPr lang="en-GB" sz="1800" dirty="0"/>
              <a:t>In our sample, someone is liquidity constrained if there is no interest or dividend income accruing to the household (42% of the sample)</a:t>
            </a:r>
          </a:p>
          <a:p>
            <a:r>
              <a:rPr lang="en-GB" sz="1800" dirty="0"/>
              <a:t>Additional criteria</a:t>
            </a:r>
          </a:p>
          <a:p>
            <a:pPr lvl="1"/>
            <a:r>
              <a:rPr lang="en-GB" sz="1800" dirty="0"/>
              <a:t>Not a home-owner (17% of the sample) OR </a:t>
            </a:r>
          </a:p>
          <a:p>
            <a:pPr lvl="1"/>
            <a:r>
              <a:rPr lang="en-GB" sz="1800" dirty="0"/>
              <a:t>Bottom half of the household income distribution (26% of the sample) </a:t>
            </a:r>
          </a:p>
          <a:p>
            <a:r>
              <a:rPr lang="en-GB" sz="1800" dirty="0" smtClean="0"/>
              <a:t>Young </a:t>
            </a:r>
            <a:r>
              <a:rPr lang="en-GB" sz="1800" dirty="0"/>
              <a:t>and Waldron (2008) 16% of the UK population is liquidity </a:t>
            </a:r>
            <a:r>
              <a:rPr lang="en-GB" sz="1800" dirty="0" smtClean="0"/>
              <a:t>constrained (either perceived or actual). </a:t>
            </a:r>
            <a:endParaRPr lang="en-GB" sz="1800" dirty="0"/>
          </a:p>
          <a:p>
            <a:r>
              <a:rPr lang="en-GB" sz="1800" dirty="0" err="1"/>
              <a:t>Jappelli</a:t>
            </a:r>
            <a:r>
              <a:rPr lang="en-GB" sz="1800" dirty="0"/>
              <a:t> (1990) c. 20% of US households are credit constrained based on survey evidence that they have been refused credit, or put off applying for fear of refusal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GB" sz="3200" dirty="0" smtClean="0"/>
              <a:t>Windfalls</a:t>
            </a:r>
            <a:endParaRPr lang="en-GB" sz="32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r>
              <a:rPr lang="en-GB" sz="1800"/>
              <a:t>Since 1997 the BHPS has included the following module about windfalls </a:t>
            </a:r>
          </a:p>
          <a:p>
            <a:pPr lvl="1">
              <a:lnSpc>
                <a:spcPct val="90000"/>
              </a:lnSpc>
            </a:pPr>
            <a:endParaRPr lang="en-GB" sz="1600" i="1"/>
          </a:p>
          <a:p>
            <a:pPr lvl="1">
              <a:lnSpc>
                <a:spcPct val="90000"/>
              </a:lnSpc>
            </a:pPr>
            <a:r>
              <a:rPr lang="en-GB" sz="1600" i="1"/>
              <a:t>Since September [last year] have you received any payments, or payment in kind, from anything listed on this card?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Life insurance policy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Lump sum pension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Personal accident claim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Redundancy payment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Inheritance/ bequest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Win on football pools, national lottery or another form of gambling </a:t>
            </a:r>
          </a:p>
          <a:p>
            <a:pPr lvl="2">
              <a:lnSpc>
                <a:spcPct val="90000"/>
              </a:lnSpc>
            </a:pPr>
            <a:r>
              <a:rPr lang="en-GB" sz="1600" i="1"/>
              <a:t>Anything else</a:t>
            </a:r>
          </a:p>
          <a:p>
            <a:pPr lvl="1">
              <a:lnSpc>
                <a:spcPct val="90000"/>
              </a:lnSpc>
            </a:pPr>
            <a:r>
              <a:rPr lang="en-GB" sz="1600" i="1">
                <a:cs typeface="Arial" charset="0"/>
              </a:rPr>
              <a:t>About how much did you receive?</a:t>
            </a:r>
          </a:p>
          <a:p>
            <a:pPr lvl="1">
              <a:lnSpc>
                <a:spcPct val="90000"/>
              </a:lnSpc>
            </a:pPr>
            <a:endParaRPr lang="en-GB" sz="1600" i="1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1800"/>
              <a:t>Exclude any inheritances linked to widow(er)hood</a:t>
            </a:r>
          </a:p>
          <a:p>
            <a:pPr lvl="1">
              <a:lnSpc>
                <a:spcPct val="90000"/>
              </a:lnSpc>
            </a:pPr>
            <a:endParaRPr lang="en-GB" sz="1600">
              <a:cs typeface="Arial" charset="0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509588"/>
            <a:ext cx="741045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GB" sz="3200"/>
              <a:t>Distribution of windfalls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endParaRPr lang="en-GB" sz="1800"/>
          </a:p>
          <a:p>
            <a:r>
              <a:rPr lang="en-GB" sz="1800"/>
              <a:t>Distribution of windfalls from the Lottery is very different to that of inheritances</a:t>
            </a:r>
          </a:p>
          <a:p>
            <a:endParaRPr lang="en-GB" sz="1800"/>
          </a:p>
          <a:p>
            <a:r>
              <a:rPr lang="en-GB" sz="1800"/>
              <a:t>Landsberger (1966) and Keeler, James and Abdel-Ghany (1983) show that size of windfall affects what people do with it: The smaller the windfall, the more likely people are to spend it</a:t>
            </a:r>
          </a:p>
          <a:p>
            <a:endParaRPr lang="en-GB" sz="1800"/>
          </a:p>
          <a:p>
            <a:r>
              <a:rPr lang="en-GB" sz="1800"/>
              <a:t>Our approach is to focus on mid-range lottery wins/ inheritances of between £100 - £5,000 </a:t>
            </a:r>
          </a:p>
          <a:p>
            <a:r>
              <a:rPr lang="en-GB" sz="1800"/>
              <a:t>Throw away big winners (&gt;£5,000)</a:t>
            </a:r>
          </a:p>
          <a:p>
            <a:endParaRPr lang="en-GB" sz="1800"/>
          </a:p>
          <a:p>
            <a:endParaRPr lang="en-GB" sz="1800"/>
          </a:p>
          <a:p>
            <a:endParaRPr lang="en-GB" sz="18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61975"/>
            <a:ext cx="89916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en-GB" sz="3200" dirty="0" smtClean="0"/>
              <a:t>Empirical </a:t>
            </a:r>
            <a:r>
              <a:rPr lang="en-GB" sz="3200" dirty="0"/>
              <a:t>specification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89888" cy="396416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+mj-lt"/>
              </a:rPr>
              <a:t>Where</a:t>
            </a:r>
          </a:p>
          <a:p>
            <a:pPr lvl="1">
              <a:lnSpc>
                <a:spcPct val="90000"/>
              </a:lnSpc>
            </a:pPr>
            <a:r>
              <a:rPr lang="en-GB" sz="2200" dirty="0" err="1" smtClean="0">
                <a:latin typeface="+mj-lt"/>
              </a:rPr>
              <a:t>d</a:t>
            </a:r>
            <a:r>
              <a:rPr lang="en-GB" sz="2200" baseline="-25000" dirty="0" err="1" smtClean="0">
                <a:latin typeface="+mj-lt"/>
              </a:rPr>
              <a:t>it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>
                <a:latin typeface="+mj-lt"/>
              </a:rPr>
              <a:t>= probability of durable purchase</a:t>
            </a:r>
          </a:p>
          <a:p>
            <a:pPr lvl="1">
              <a:lnSpc>
                <a:spcPct val="90000"/>
              </a:lnSpc>
            </a:pPr>
            <a:r>
              <a:rPr lang="en-GB" sz="2200" dirty="0" err="1" smtClean="0">
                <a:latin typeface="+mj-lt"/>
              </a:rPr>
              <a:t>Lot</a:t>
            </a:r>
            <a:r>
              <a:rPr lang="en-GB" sz="2200" baseline="-25000" dirty="0" err="1" smtClean="0">
                <a:latin typeface="+mj-lt"/>
              </a:rPr>
              <a:t>it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>
                <a:latin typeface="+mj-lt"/>
              </a:rPr>
              <a:t>= lottery winnings</a:t>
            </a:r>
          </a:p>
          <a:p>
            <a:pPr lvl="1">
              <a:lnSpc>
                <a:spcPct val="90000"/>
              </a:lnSpc>
            </a:pPr>
            <a:r>
              <a:rPr lang="en-GB" sz="2200" dirty="0" err="1" smtClean="0">
                <a:latin typeface="+mj-lt"/>
              </a:rPr>
              <a:t>Inh</a:t>
            </a:r>
            <a:r>
              <a:rPr lang="en-GB" sz="2200" baseline="-25000" dirty="0" err="1" smtClean="0">
                <a:latin typeface="+mj-lt"/>
              </a:rPr>
              <a:t>it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>
                <a:latin typeface="+mj-lt"/>
              </a:rPr>
              <a:t>= other windfall </a:t>
            </a:r>
            <a:r>
              <a:rPr lang="en-GB" sz="2200" dirty="0" smtClean="0">
                <a:latin typeface="+mj-lt"/>
              </a:rPr>
              <a:t>income (inheritance)</a:t>
            </a:r>
          </a:p>
          <a:p>
            <a:pPr lvl="1">
              <a:lnSpc>
                <a:spcPct val="90000"/>
              </a:lnSpc>
            </a:pPr>
            <a:r>
              <a:rPr lang="en-GB" sz="2200" dirty="0" err="1" smtClean="0">
                <a:latin typeface="+mj-lt"/>
              </a:rPr>
              <a:t>Q</a:t>
            </a:r>
            <a:r>
              <a:rPr lang="en-GB" sz="2200" baseline="-25000" dirty="0" err="1" smtClean="0"/>
              <a:t>it</a:t>
            </a:r>
            <a:r>
              <a:rPr lang="en-GB" sz="2200" baseline="-25000" dirty="0" smtClean="0"/>
              <a:t> </a:t>
            </a:r>
            <a:r>
              <a:rPr lang="en-GB" sz="2200" dirty="0" smtClean="0"/>
              <a:t>=credit constrained </a:t>
            </a:r>
            <a:endParaRPr lang="en-GB" sz="22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GB" sz="2200" dirty="0" err="1" smtClean="0">
                <a:latin typeface="+mj-lt"/>
              </a:rPr>
              <a:t>X</a:t>
            </a:r>
            <a:r>
              <a:rPr lang="en-GB" sz="2200" baseline="-25000" dirty="0" err="1" smtClean="0">
                <a:latin typeface="+mj-lt"/>
              </a:rPr>
              <a:t>it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>
                <a:latin typeface="+mj-lt"/>
              </a:rPr>
              <a:t>= other </a:t>
            </a:r>
            <a:r>
              <a:rPr lang="en-GB" sz="2200" dirty="0" smtClean="0">
                <a:latin typeface="+mj-lt"/>
              </a:rPr>
              <a:t>characteristics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+mj-lt"/>
              </a:rPr>
              <a:t>“Triple Difference.”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+mj-lt"/>
              </a:rPr>
              <a:t>Key prediction </a:t>
            </a:r>
            <a:r>
              <a:rPr lang="en-GB" sz="2400" dirty="0">
                <a:latin typeface="+mj-lt"/>
              </a:rPr>
              <a:t>from the </a:t>
            </a:r>
            <a:r>
              <a:rPr lang="en-GB" sz="2400" dirty="0" smtClean="0">
                <a:latin typeface="+mj-lt"/>
              </a:rPr>
              <a:t>model: </a:t>
            </a:r>
            <a:r>
              <a:rPr lang="en-GB" sz="2400" i="1" dirty="0" smtClean="0">
                <a:latin typeface="+mj-lt"/>
                <a:sym typeface="Symbol" pitchFamily="18" charset="2"/>
              </a:rPr>
              <a:t> </a:t>
            </a:r>
            <a:r>
              <a:rPr lang="en-GB" sz="2400" i="1" baseline="-25000" dirty="0" smtClean="0">
                <a:latin typeface="+mj-lt"/>
                <a:sym typeface="Symbol" pitchFamily="18" charset="2"/>
              </a:rPr>
              <a:t>2</a:t>
            </a:r>
            <a:r>
              <a:rPr lang="en-GB" sz="2400" i="1" dirty="0" smtClean="0">
                <a:latin typeface="+mj-lt"/>
              </a:rPr>
              <a:t>≠</a:t>
            </a:r>
            <a:r>
              <a:rPr lang="el-GR" sz="2400" i="1" dirty="0" smtClean="0">
                <a:latin typeface="+mj-lt"/>
                <a:sym typeface="Symbol"/>
              </a:rPr>
              <a:t></a:t>
            </a:r>
            <a:r>
              <a:rPr lang="en-GB" sz="2400" i="1" baseline="-25000" dirty="0" smtClean="0">
                <a:latin typeface="+mj-lt"/>
              </a:rPr>
              <a:t>2</a:t>
            </a:r>
            <a:endParaRPr lang="en-GB" sz="2400" i="1" baseline="-25000" dirty="0">
              <a:latin typeface="+mj-lt"/>
              <a:sym typeface="Symbol" pitchFamily="18" charset="2"/>
            </a:endParaRPr>
          </a:p>
        </p:txBody>
      </p:sp>
      <p:graphicFrame>
        <p:nvGraphicFramePr>
          <p:cNvPr id="72707" name="Object 9"/>
          <p:cNvGraphicFramePr>
            <a:graphicFrameLocks noChangeAspect="1"/>
          </p:cNvGraphicFramePr>
          <p:nvPr>
            <p:ph sz="half" idx="4294967295"/>
          </p:nvPr>
        </p:nvGraphicFramePr>
        <p:xfrm>
          <a:off x="2195513" y="1700213"/>
          <a:ext cx="5762625" cy="452437"/>
        </p:xfrm>
        <a:graphic>
          <a:graphicData uri="http://schemas.openxmlformats.org/presentationml/2006/ole">
            <p:oleObj spid="_x0000_s72707" name="Equation" r:id="rId4" imgW="3073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2196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/>
              <a:t>Differences-in-differences approach deals with the fact that other windfalls (inheritances) may be different in other ways</a:t>
            </a:r>
          </a:p>
          <a:p>
            <a:pPr>
              <a:lnSpc>
                <a:spcPct val="90000"/>
              </a:lnSpc>
            </a:pPr>
            <a:r>
              <a:rPr lang="en-GB" sz="1800" dirty="0"/>
              <a:t>Anticipation effects</a:t>
            </a:r>
          </a:p>
          <a:p>
            <a:pPr>
              <a:lnSpc>
                <a:spcPct val="90000"/>
              </a:lnSpc>
            </a:pPr>
            <a:r>
              <a:rPr lang="en-GB" sz="1800" dirty="0"/>
              <a:t>Emotional accounting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“Although all dollars are created equal, one may feel a pang of reluctance at spending grandma’s inheritance on a new sports car, but little reluctance spending casino earnings doing the same.” </a:t>
            </a:r>
            <a:r>
              <a:rPr lang="en-US" sz="1800" dirty="0" err="1"/>
              <a:t>Epley</a:t>
            </a:r>
            <a:r>
              <a:rPr lang="en-US" sz="1800" dirty="0"/>
              <a:t> and </a:t>
            </a:r>
            <a:r>
              <a:rPr lang="en-US" sz="1800" dirty="0" err="1"/>
              <a:t>Gneezy</a:t>
            </a:r>
            <a:r>
              <a:rPr lang="en-US" sz="1800" dirty="0"/>
              <a:t> (2007) </a:t>
            </a:r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3200" baseline="0" dirty="0" smtClean="0">
                <a:solidFill>
                  <a:schemeClr val="tx2"/>
                </a:solidFill>
                <a:latin typeface="+mj-lt"/>
              </a:rPr>
              <a:t> Anticipation and “Emotional Accounting”</a:t>
            </a:r>
            <a:endParaRPr lang="en-GB" sz="3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8232720" cy="497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sz="3200" dirty="0" smtClean="0"/>
              <a:t>Basic idea and preview</a:t>
            </a:r>
            <a:endParaRPr lang="en-GB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52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Why do people </a:t>
            </a:r>
            <a:r>
              <a:rPr lang="en-GB" sz="2000" dirty="0"/>
              <a:t>take part in </a:t>
            </a:r>
            <a:r>
              <a:rPr lang="en-GB" sz="2000" dirty="0" smtClean="0"/>
              <a:t>lotteries?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One answer:  if liquidity constrained,  discrete decisions generate local value function non-concavities....gamble to finance indivisible spending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Proposed by Ng (1965) – </a:t>
            </a:r>
            <a:r>
              <a:rPr lang="en-GB" sz="2000" dirty="0" smtClean="0"/>
              <a:t>but </a:t>
            </a:r>
            <a:r>
              <a:rPr lang="en-GB" sz="2000" dirty="0"/>
              <a:t>limited empirical evidence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This paper: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Compare durable spending responses to lottery winnings to responses to other windfalls </a:t>
            </a:r>
            <a:r>
              <a:rPr lang="en-GB" sz="2000" dirty="0"/>
              <a:t>(inheritances)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Compared for two groups – those who are </a:t>
            </a:r>
            <a:r>
              <a:rPr lang="en-GB" sz="2000" dirty="0" smtClean="0"/>
              <a:t>likely </a:t>
            </a:r>
            <a:r>
              <a:rPr lang="en-GB" sz="2000" dirty="0"/>
              <a:t>liquidity constrained and those who are not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Evidence consistent with a model in which liquidity constrained consumers use lotteries to finance lumpy spending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025" y="490538"/>
            <a:ext cx="72199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/>
          <a:lstStyle/>
          <a:p>
            <a:pPr algn="l"/>
            <a:r>
              <a:rPr lang="en-GB" dirty="0"/>
              <a:t>Alternative specifications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2337563"/>
          </a:xfrm>
        </p:spPr>
        <p:txBody>
          <a:bodyPr/>
          <a:lstStyle/>
          <a:p>
            <a:r>
              <a:rPr lang="en-GB" sz="2000" dirty="0" smtClean="0"/>
              <a:t>Findings  </a:t>
            </a:r>
            <a:r>
              <a:rPr lang="en-GB" sz="2000" dirty="0"/>
              <a:t>are robust to:</a:t>
            </a:r>
          </a:p>
          <a:p>
            <a:endParaRPr lang="en-GB" sz="2000" dirty="0"/>
          </a:p>
          <a:p>
            <a:pPr lvl="1"/>
            <a:r>
              <a:rPr lang="en-GB" sz="1800" dirty="0"/>
              <a:t>Binary dependent variable</a:t>
            </a:r>
          </a:p>
          <a:p>
            <a:pPr lvl="1"/>
            <a:r>
              <a:rPr lang="en-GB" sz="1800" dirty="0"/>
              <a:t>Alternative (narrower) measures of liquidity constraints</a:t>
            </a:r>
          </a:p>
          <a:p>
            <a:pPr lvl="1"/>
            <a:r>
              <a:rPr lang="en-GB" sz="1800" dirty="0"/>
              <a:t>Inclusion of lead/ lag terms</a:t>
            </a:r>
          </a:p>
          <a:p>
            <a:endParaRPr lang="en-GB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algn="l"/>
            <a:r>
              <a:rPr lang="en-GB" dirty="0"/>
              <a:t>Further test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5710794"/>
          </a:xfrm>
        </p:spPr>
        <p:txBody>
          <a:bodyPr/>
          <a:lstStyle/>
          <a:p>
            <a:r>
              <a:rPr lang="en-GB" sz="2000" dirty="0"/>
              <a:t>Small lottery winnings (&lt;£100) are not enough to finance durable spending, but are informative about whether someone plays the lottery (i.e. is in the region of the non-concavity) </a:t>
            </a:r>
          </a:p>
          <a:p>
            <a:r>
              <a:rPr lang="en-GB" sz="2000" dirty="0" smtClean="0"/>
              <a:t>Someone </a:t>
            </a:r>
            <a:r>
              <a:rPr lang="en-GB" sz="2000" dirty="0"/>
              <a:t>who has small lottery winnings and inherits a medium-sized amount and is liquidity constrained should behave in the same way as someone who has medium-sized lottery winnings and is liquidity constrained</a:t>
            </a:r>
            <a:r>
              <a:rPr lang="en-GB" sz="2000" dirty="0" smtClean="0"/>
              <a:t>.</a:t>
            </a:r>
          </a:p>
          <a:p>
            <a:endParaRPr lang="en-GB" dirty="0" smtClean="0"/>
          </a:p>
          <a:p>
            <a:endParaRPr lang="en-GB" sz="2000" dirty="0" smtClean="0"/>
          </a:p>
          <a:p>
            <a:pPr marL="342900" lvl="1" indent="-342900">
              <a:buFontTx/>
              <a:buChar char="•"/>
            </a:pPr>
            <a:r>
              <a:rPr lang="en-GB" dirty="0" smtClean="0"/>
              <a:t>Where </a:t>
            </a:r>
            <a:r>
              <a:rPr lang="en-GB" sz="2200" dirty="0" err="1" smtClean="0"/>
              <a:t>SmLot</a:t>
            </a:r>
            <a:r>
              <a:rPr lang="en-GB" sz="2200" baseline="-25000" dirty="0" err="1" smtClean="0"/>
              <a:t>it</a:t>
            </a:r>
            <a:r>
              <a:rPr lang="en-GB" sz="2200" baseline="-25000" dirty="0" smtClean="0"/>
              <a:t> </a:t>
            </a:r>
            <a:r>
              <a:rPr lang="en-GB" sz="2200" dirty="0" smtClean="0"/>
              <a:t>= small lottery winner (0,1)</a:t>
            </a:r>
          </a:p>
          <a:p>
            <a:pPr marL="342900" lvl="1" indent="-342900">
              <a:buFontTx/>
              <a:buChar char="•"/>
            </a:pPr>
            <a:r>
              <a:rPr lang="en-GB" sz="2200" dirty="0" smtClean="0"/>
              <a:t>See column 5</a:t>
            </a:r>
          </a:p>
          <a:p>
            <a:pPr marL="342900" lvl="1" indent="-342900">
              <a:buFontTx/>
              <a:buChar char="•"/>
            </a:pPr>
            <a:endParaRPr lang="en-GB" sz="2200" dirty="0" smtClean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graphicFrame>
        <p:nvGraphicFramePr>
          <p:cNvPr id="189442" name="Object 9"/>
          <p:cNvGraphicFramePr>
            <a:graphicFrameLocks noChangeAspect="1"/>
          </p:cNvGraphicFramePr>
          <p:nvPr/>
        </p:nvGraphicFramePr>
        <p:xfrm>
          <a:off x="112713" y="4076700"/>
          <a:ext cx="8847137" cy="452438"/>
        </p:xfrm>
        <a:graphic>
          <a:graphicData uri="http://schemas.openxmlformats.org/presentationml/2006/ole">
            <p:oleObj spid="_x0000_s189442" name="Equation" r:id="rId4" imgW="4724280" imgH="2412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025" y="490538"/>
            <a:ext cx="72199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algn="l"/>
            <a:r>
              <a:rPr lang="en-GB" sz="3200" dirty="0"/>
              <a:t>Conclusions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047262"/>
          </a:xfrm>
        </p:spPr>
        <p:txBody>
          <a:bodyPr/>
          <a:lstStyle/>
          <a:p>
            <a:r>
              <a:rPr lang="en-GB" sz="2000" dirty="0"/>
              <a:t>Evidence consistent with a model in which individuals play lotteries to finance lumpy items of spending.</a:t>
            </a:r>
          </a:p>
          <a:p>
            <a:r>
              <a:rPr lang="en-GB" sz="2000" dirty="0" smtClean="0"/>
              <a:t>Purchases </a:t>
            </a:r>
            <a:r>
              <a:rPr lang="en-GB" sz="2000" dirty="0"/>
              <a:t>of durables are more responsive to lottery wins than to other windfalls (inheritances)</a:t>
            </a:r>
          </a:p>
          <a:p>
            <a:r>
              <a:rPr lang="en-GB" sz="2000" dirty="0"/>
              <a:t>This is only the case for consumers who are liquidity constrained</a:t>
            </a:r>
          </a:p>
          <a:p>
            <a:r>
              <a:rPr lang="en-GB" sz="2000" dirty="0"/>
              <a:t>Also find a </a:t>
            </a:r>
            <a:r>
              <a:rPr lang="en-GB" sz="2000" dirty="0" smtClean="0"/>
              <a:t>larger response </a:t>
            </a:r>
            <a:r>
              <a:rPr lang="en-GB" sz="2000" dirty="0"/>
              <a:t>among people who play the lottery (win small amounts) and inherit </a:t>
            </a:r>
            <a:r>
              <a:rPr lang="en-GB" sz="2000" dirty="0" smtClean="0"/>
              <a:t>money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sz="3200" dirty="0"/>
              <a:t>Why does this </a:t>
            </a:r>
            <a:r>
              <a:rPr lang="en-GB" sz="3200" dirty="0" smtClean="0"/>
              <a:t>matter?</a:t>
            </a:r>
            <a:endParaRPr lang="en-GB" sz="32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759491"/>
          </a:xfrm>
        </p:spPr>
        <p:txBody>
          <a:bodyPr/>
          <a:lstStyle/>
          <a:p>
            <a:r>
              <a:rPr lang="en-GB" dirty="0" smtClean="0"/>
              <a:t>For economic theory:</a:t>
            </a:r>
          </a:p>
          <a:p>
            <a:pPr lvl="1"/>
            <a:r>
              <a:rPr lang="en-GB" sz="2000" dirty="0" smtClean="0"/>
              <a:t>Empirical </a:t>
            </a:r>
            <a:r>
              <a:rPr lang="en-GB" sz="2000" dirty="0"/>
              <a:t>support for a theoretical model that can explain why risk-averse people would rationally choose to </a:t>
            </a:r>
            <a:r>
              <a:rPr lang="en-GB" sz="2000" dirty="0" smtClean="0"/>
              <a:t>gamble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Support for a technical fix  used in dynamic models (</a:t>
            </a:r>
            <a:r>
              <a:rPr lang="en-US" sz="2000" dirty="0" err="1" smtClean="0"/>
              <a:t>Rogerson</a:t>
            </a:r>
            <a:r>
              <a:rPr lang="en-US" sz="2000" dirty="0" smtClean="0"/>
              <a:t>, 1988; Lentz and </a:t>
            </a:r>
            <a:r>
              <a:rPr lang="en-US" sz="2000" dirty="0" err="1" smtClean="0"/>
              <a:t>Traneas</a:t>
            </a:r>
            <a:r>
              <a:rPr lang="en-US" sz="2000" dirty="0" smtClean="0"/>
              <a:t>, 2004</a:t>
            </a:r>
            <a:r>
              <a:rPr lang="en-GB" sz="2000" dirty="0" smtClean="0"/>
              <a:t>) </a:t>
            </a:r>
            <a:endParaRPr lang="en-GB" sz="2000" dirty="0"/>
          </a:p>
          <a:p>
            <a:endParaRPr lang="en-GB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does this matter (2)?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339376"/>
          </a:xfrm>
        </p:spPr>
        <p:txBody>
          <a:bodyPr/>
          <a:lstStyle/>
          <a:p>
            <a:r>
              <a:rPr lang="en-GB" dirty="0" smtClean="0"/>
              <a:t>For economic policy:</a:t>
            </a:r>
          </a:p>
          <a:p>
            <a:pPr lvl="1"/>
            <a:r>
              <a:rPr lang="en-GB" sz="2000" dirty="0" smtClean="0"/>
              <a:t>Can we use lotteries to estimate income effects (e.g. </a:t>
            </a:r>
            <a:r>
              <a:rPr lang="en-GB" sz="2000" dirty="0" err="1" smtClean="0"/>
              <a:t>Imbens</a:t>
            </a:r>
            <a:r>
              <a:rPr lang="en-GB" sz="2000" dirty="0" smtClean="0"/>
              <a:t> et al, 2001)?</a:t>
            </a:r>
          </a:p>
          <a:p>
            <a:pPr lvl="1"/>
            <a:r>
              <a:rPr lang="en-GB" sz="2000" dirty="0" smtClean="0"/>
              <a:t>An external validity problem analogous to randomization bias in randomized trials -  but with strong economic intuition 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More generally: insights into the finances of low-income households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sz="3200" dirty="0"/>
              <a:t>Related literature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95159"/>
          </a:xfrm>
        </p:spPr>
        <p:txBody>
          <a:bodyPr/>
          <a:lstStyle/>
          <a:p>
            <a:r>
              <a:rPr lang="en-GB" dirty="0" smtClean="0"/>
              <a:t>Theory: Ng </a:t>
            </a:r>
            <a:r>
              <a:rPr lang="en-GB" dirty="0"/>
              <a:t>(1965), Bailey et al (1980), Hartley and Farrell (2002)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Evidence:</a:t>
            </a:r>
            <a:endParaRPr lang="en-GB" dirty="0"/>
          </a:p>
          <a:p>
            <a:pPr lvl="1"/>
            <a:r>
              <a:rPr lang="en-GB" dirty="0" err="1" smtClean="0"/>
              <a:t>Besley</a:t>
            </a:r>
            <a:r>
              <a:rPr lang="en-GB" dirty="0" smtClean="0"/>
              <a:t> </a:t>
            </a:r>
            <a:r>
              <a:rPr lang="en-GB" dirty="0"/>
              <a:t>et al (1993) </a:t>
            </a:r>
            <a:r>
              <a:rPr lang="en-GB" dirty="0" smtClean="0"/>
              <a:t>–Rotating </a:t>
            </a:r>
            <a:r>
              <a:rPr lang="en-GB" dirty="0"/>
              <a:t>Savings and Credit Associations (ROSCAs), </a:t>
            </a:r>
            <a:endParaRPr lang="en-GB" dirty="0" smtClean="0"/>
          </a:p>
          <a:p>
            <a:pPr lvl="2"/>
            <a:r>
              <a:rPr lang="en-GB" sz="1600" dirty="0" smtClean="0"/>
              <a:t>Groups of </a:t>
            </a:r>
            <a:r>
              <a:rPr lang="en-GB" sz="1600" dirty="0"/>
              <a:t>people make regular contributions to a fund, </a:t>
            </a:r>
            <a:endParaRPr lang="en-GB" sz="1600" dirty="0" smtClean="0"/>
          </a:p>
          <a:p>
            <a:pPr lvl="2"/>
            <a:r>
              <a:rPr lang="en-GB" sz="1600" dirty="0" smtClean="0"/>
              <a:t>the </a:t>
            </a:r>
            <a:r>
              <a:rPr lang="en-GB" sz="1600" dirty="0"/>
              <a:t>total </a:t>
            </a:r>
            <a:r>
              <a:rPr lang="en-GB" sz="1600" dirty="0" smtClean="0"/>
              <a:t>amounts </a:t>
            </a:r>
            <a:r>
              <a:rPr lang="en-GB" sz="1600" dirty="0"/>
              <a:t>allocated to one member in each cycle via a </a:t>
            </a:r>
            <a:r>
              <a:rPr lang="en-GB" sz="1600" dirty="0" smtClean="0"/>
              <a:t>lottery, </a:t>
            </a:r>
          </a:p>
          <a:p>
            <a:pPr lvl="2"/>
            <a:r>
              <a:rPr lang="en-GB" sz="1600" dirty="0" smtClean="0"/>
              <a:t>Frequently </a:t>
            </a:r>
            <a:r>
              <a:rPr lang="en-GB" sz="1600" dirty="0"/>
              <a:t>used </a:t>
            </a:r>
            <a:r>
              <a:rPr lang="en-GB" sz="1600" dirty="0" smtClean="0"/>
              <a:t>to </a:t>
            </a:r>
            <a:r>
              <a:rPr lang="en-GB" sz="1600" dirty="0"/>
              <a:t>“save up” for purchase of indivisible goods. </a:t>
            </a:r>
          </a:p>
          <a:p>
            <a:pPr lvl="1"/>
            <a:r>
              <a:rPr lang="en-GB" dirty="0" err="1" smtClean="0"/>
              <a:t>Yuchtman</a:t>
            </a:r>
            <a:r>
              <a:rPr lang="en-GB" dirty="0" smtClean="0"/>
              <a:t> (2005) – Experiment. </a:t>
            </a:r>
          </a:p>
          <a:p>
            <a:pPr lvl="2"/>
            <a:r>
              <a:rPr lang="en-GB" sz="1600" dirty="0" smtClean="0"/>
              <a:t>People more prepared to gamble when the winnings are allocated to an indivisible good</a:t>
            </a:r>
            <a:endParaRPr lang="en-GB" sz="1600" dirty="0"/>
          </a:p>
          <a:p>
            <a:endParaRPr lang="en-GB" sz="1800" dirty="0"/>
          </a:p>
          <a:p>
            <a:endParaRPr lang="en-GB" sz="1800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12875"/>
            <a:ext cx="7772400" cy="11430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Timing: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1187450" y="3284538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18745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2411413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370840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76275" y="3787775"/>
            <a:ext cx="10054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u="sng" dirty="0"/>
              <a:t>Stage 1</a:t>
            </a:r>
          </a:p>
          <a:p>
            <a:r>
              <a:rPr lang="en-GB" sz="1800" dirty="0"/>
              <a:t>Whether</a:t>
            </a:r>
          </a:p>
          <a:p>
            <a:r>
              <a:rPr lang="en-GB" sz="1800" dirty="0"/>
              <a:t>to buy a</a:t>
            </a:r>
          </a:p>
          <a:p>
            <a:r>
              <a:rPr lang="en-GB" sz="1800" dirty="0"/>
              <a:t>lottery ticket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2039938" y="3767138"/>
            <a:ext cx="8146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/>
              <a:t>Winnings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3355975" y="3767138"/>
            <a:ext cx="8306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u="sng" dirty="0"/>
              <a:t>Stage 2</a:t>
            </a:r>
          </a:p>
          <a:p>
            <a:r>
              <a:rPr lang="en-GB" sz="1800" dirty="0"/>
              <a:t>Decision</a:t>
            </a:r>
          </a:p>
          <a:p>
            <a:r>
              <a:rPr lang="en-GB" sz="1800" dirty="0"/>
              <a:t>Over</a:t>
            </a:r>
          </a:p>
          <a:p>
            <a:r>
              <a:rPr lang="en-GB" sz="1800" dirty="0"/>
              <a:t>Spending</a:t>
            </a:r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1187450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755650" y="2490788"/>
            <a:ext cx="1503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/>
              <a:t>Beginning of period</a:t>
            </a:r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>
            <a:off x="6732588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6305550" y="2466975"/>
            <a:ext cx="1096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/>
              <a:t>End of period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3568" y="18864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model of </a:t>
            </a:r>
            <a:r>
              <a:rPr lang="en-GB" sz="32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gambling and indivisible purchase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27584" y="1484784"/>
            <a:ext cx="7772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1546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period model (no borrowing/ saving) </a:t>
            </a:r>
          </a:p>
          <a:p>
            <a:pPr marL="342900" marR="0" lvl="0" indent="-342900" algn="l" defTabSz="914400" rtl="0" eaLnBrk="0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31546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31546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Stage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Agent with cash on hand </a:t>
            </a:r>
            <a:r>
              <a:rPr lang="en-GB" i="1" dirty="0" smtClean="0"/>
              <a:t>x</a:t>
            </a:r>
            <a:r>
              <a:rPr lang="en-GB" i="1" baseline="-25000" dirty="0" smtClean="0"/>
              <a:t>1</a:t>
            </a:r>
            <a:r>
              <a:rPr lang="en-GB" dirty="0" smtClean="0"/>
              <a:t> buys at most one actuarially fair lottery ticket at price 1: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3707904" y="1916832"/>
          <a:ext cx="936104" cy="434619"/>
        </p:xfrm>
        <a:graphic>
          <a:graphicData uri="http://schemas.openxmlformats.org/presentationml/2006/ole">
            <p:oleObj spid="_x0000_s147458" name="Equation" r:id="rId4" imgW="533169" imgH="253890" progId="">
              <p:embed/>
            </p:oleObj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55575" y="2348881"/>
          <a:ext cx="7285857" cy="41216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145"/>
                <a:gridCol w="1440160"/>
                <a:gridCol w="1193146"/>
                <a:gridCol w="3356406"/>
              </a:tblGrid>
              <a:tr h="1058416">
                <a:tc>
                  <a:txBody>
                    <a:bodyPr/>
                    <a:lstStyle/>
                    <a:p>
                      <a:r>
                        <a:rPr lang="en-GB" dirty="0" smtClean="0"/>
                        <a:t>Action and Outcome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Probability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Net winnings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Cash</a:t>
                      </a:r>
                      <a:r>
                        <a:rPr lang="en-GB" baseline="0" dirty="0" smtClean="0"/>
                        <a:t> on Hand</a:t>
                      </a:r>
                      <a:endParaRPr lang="en-GB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GB" dirty="0" smtClean="0"/>
                        <a:t>Don’t </a:t>
                      </a:r>
                    </a:p>
                    <a:p>
                      <a:r>
                        <a:rPr lang="en-GB" dirty="0" smtClean="0"/>
                        <a:t>Play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i="1" dirty="0" smtClean="0"/>
                    </a:p>
                    <a:p>
                      <a:pPr algn="ctr"/>
                      <a:r>
                        <a:rPr lang="en-GB" sz="2400" i="1" dirty="0" smtClean="0"/>
                        <a:t>0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GB" dirty="0" smtClean="0"/>
                        <a:t>Play, Win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GB" dirty="0" smtClean="0"/>
                        <a:t>Play,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Lose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819400" y="4572000"/>
          <a:ext cx="462064" cy="634933"/>
        </p:xfrm>
        <a:graphic>
          <a:graphicData uri="http://schemas.openxmlformats.org/presentationml/2006/ole">
            <p:oleObj spid="_x0000_s147459" name="Equation" r:id="rId5" imgW="126720" imgH="164880" progId="">
              <p:embed/>
            </p:oleObj>
          </a:graphicData>
        </a:graphic>
      </p:graphicFrame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2590800" y="5638800"/>
          <a:ext cx="827661" cy="644525"/>
        </p:xfrm>
        <a:graphic>
          <a:graphicData uri="http://schemas.openxmlformats.org/presentationml/2006/ole">
            <p:oleObj spid="_x0000_s147460" name="Equation" r:id="rId6" imgW="304560" imgH="203040" progId="">
              <p:embed/>
            </p:oleObj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3810000" y="4419600"/>
          <a:ext cx="857250" cy="835043"/>
        </p:xfrm>
        <a:graphic>
          <a:graphicData uri="http://schemas.openxmlformats.org/presentationml/2006/ole">
            <p:oleObj spid="_x0000_s147461" name="Equation" r:id="rId7" imgW="330120" imgH="419040" progId="">
              <p:embed/>
            </p:oleObj>
          </a:graphicData>
        </a:graphic>
      </p:graphicFrame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4038600" y="5638800"/>
          <a:ext cx="699247" cy="457200"/>
        </p:xfrm>
        <a:graphic>
          <a:graphicData uri="http://schemas.openxmlformats.org/presentationml/2006/ole">
            <p:oleObj spid="_x0000_s147462" name="Equation" r:id="rId8" imgW="190440" imgH="164880" progId="">
              <p:embed/>
            </p:oleObj>
          </a:graphicData>
        </a:graphic>
      </p:graphicFrame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5334000" y="4419600"/>
          <a:ext cx="2274888" cy="835025"/>
        </p:xfrm>
        <a:graphic>
          <a:graphicData uri="http://schemas.openxmlformats.org/presentationml/2006/ole">
            <p:oleObj spid="_x0000_s147463" name="Equation" r:id="rId9" imgW="876240" imgH="419040" progId="">
              <p:embed/>
            </p:oleObj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5722938" y="5675313"/>
          <a:ext cx="1647825" cy="455612"/>
        </p:xfrm>
        <a:graphic>
          <a:graphicData uri="http://schemas.openxmlformats.org/presentationml/2006/ole">
            <p:oleObj spid="_x0000_s147464" name="Equation" r:id="rId10" imgW="634680" imgH="228600" progId="">
              <p:embed/>
            </p:oleObj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5894388" y="3771900"/>
          <a:ext cx="1154112" cy="454025"/>
        </p:xfrm>
        <a:graphic>
          <a:graphicData uri="http://schemas.openxmlformats.org/presentationml/2006/ole">
            <p:oleObj spid="_x0000_s147465" name="Equation" r:id="rId11" imgW="444240" imgH="228600" progId="">
              <p:embed/>
            </p:oleObj>
          </a:graphicData>
        </a:graphic>
      </p:graphicFrame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800219"/>
          </a:xfrm>
        </p:spPr>
        <p:txBody>
          <a:bodyPr/>
          <a:lstStyle/>
          <a:p>
            <a:r>
              <a:rPr lang="en-GB" dirty="0" smtClean="0"/>
              <a:t>Buy at most one unit of an indivisible good at price </a:t>
            </a:r>
            <a:r>
              <a:rPr lang="en-GB" i="1" dirty="0" smtClean="0"/>
              <a:t>p</a:t>
            </a:r>
            <a:r>
              <a:rPr lang="en-GB" dirty="0" smtClean="0"/>
              <a:t> :</a:t>
            </a:r>
          </a:p>
          <a:p>
            <a:endParaRPr lang="en-GB" dirty="0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10000" y="2133600"/>
          <a:ext cx="1419225" cy="601663"/>
        </p:xfrm>
        <a:graphic>
          <a:graphicData uri="http://schemas.openxmlformats.org/presentationml/2006/ole">
            <p:oleObj spid="_x0000_s148482" name="Equation" r:id="rId4" imgW="583920" imgH="253800" progId="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90600" y="2819400"/>
          <a:ext cx="6699250" cy="762000"/>
        </p:xfrm>
        <a:graphic>
          <a:graphicData uri="http://schemas.openxmlformats.org/presentationml/2006/ole">
            <p:oleObj spid="_x0000_s148483" name="Equation" r:id="rId5" imgW="2006600" imgH="228600" progId="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991331" y="3581401"/>
          <a:ext cx="1599469" cy="704850"/>
        </p:xfrm>
        <a:graphic>
          <a:graphicData uri="http://schemas.openxmlformats.org/presentationml/2006/ole">
            <p:oleObj spid="_x0000_s148484" name="Equation" r:id="rId6" imgW="558558" imgH="253890" progId="">
              <p:embed/>
            </p:oleObj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200400" y="3657600"/>
          <a:ext cx="1582615" cy="685800"/>
        </p:xfrm>
        <a:graphic>
          <a:graphicData uri="http://schemas.openxmlformats.org/presentationml/2006/ole">
            <p:oleObj spid="_x0000_s148485" name="Equation" r:id="rId7" imgW="571252" imgH="253890" progId="">
              <p:embed/>
            </p:oleObj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486400" y="3657600"/>
          <a:ext cx="2198914" cy="457200"/>
        </p:xfrm>
        <a:graphic>
          <a:graphicData uri="http://schemas.openxmlformats.org/presentationml/2006/ole">
            <p:oleObj spid="_x0000_s148486" name="Equation" r:id="rId8" imgW="965200" imgH="203200" progId="">
              <p:embed/>
            </p:oleObj>
          </a:graphicData>
        </a:graphic>
      </p:graphicFrame>
      <p:pic>
        <p:nvPicPr>
          <p:cNvPr id="148487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4725144"/>
            <a:ext cx="793718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ifs09_white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87299"/>
        </a:dk1>
        <a:lt1>
          <a:srgbClr val="FFFFFF"/>
        </a:lt1>
        <a:dk2>
          <a:srgbClr val="187A2E"/>
        </a:dk2>
        <a:lt2>
          <a:srgbClr val="99AEBC"/>
        </a:lt2>
        <a:accent1>
          <a:srgbClr val="FFCF67"/>
        </a:accent1>
        <a:accent2>
          <a:srgbClr val="5FDAE6"/>
        </a:accent2>
        <a:accent3>
          <a:srgbClr val="FFFFFF"/>
        </a:accent3>
        <a:accent4>
          <a:srgbClr val="4A6082"/>
        </a:accent4>
        <a:accent5>
          <a:srgbClr val="FFE4B8"/>
        </a:accent5>
        <a:accent6>
          <a:srgbClr val="55C5D0"/>
        </a:accent6>
        <a:hlink>
          <a:srgbClr val="CDDD1C"/>
        </a:hlink>
        <a:folHlink>
          <a:srgbClr val="54DA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</TotalTime>
  <Words>1458</Words>
  <Application>Microsoft Office PowerPoint</Application>
  <PresentationFormat>On-screen Show (4:3)</PresentationFormat>
  <Paragraphs>274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ifs09_white</vt:lpstr>
      <vt:lpstr>Equation</vt:lpstr>
      <vt:lpstr>Do Consumers Gamble to Convexify?</vt:lpstr>
      <vt:lpstr>The basic idea</vt:lpstr>
      <vt:lpstr>Basic idea and preview</vt:lpstr>
      <vt:lpstr>Why does this matter?</vt:lpstr>
      <vt:lpstr>Why does this matter (2)?</vt:lpstr>
      <vt:lpstr>Related literature</vt:lpstr>
      <vt:lpstr>Timing:</vt:lpstr>
      <vt:lpstr>First Stage </vt:lpstr>
      <vt:lpstr>Second Stage</vt:lpstr>
      <vt:lpstr>Slide 10</vt:lpstr>
      <vt:lpstr>Analysis</vt:lpstr>
      <vt:lpstr>Slide 12</vt:lpstr>
      <vt:lpstr>Analysis (2)</vt:lpstr>
      <vt:lpstr>Slide 14</vt:lpstr>
      <vt:lpstr>Implications for Estimating Income Effects</vt:lpstr>
      <vt:lpstr>Slide 16</vt:lpstr>
      <vt:lpstr>Slide 17</vt:lpstr>
      <vt:lpstr>Incentives to gamble  </vt:lpstr>
      <vt:lpstr>The data</vt:lpstr>
      <vt:lpstr>Durables</vt:lpstr>
      <vt:lpstr>Are durables lumpy?</vt:lpstr>
      <vt:lpstr>Liquidity constraints</vt:lpstr>
      <vt:lpstr>Windfalls</vt:lpstr>
      <vt:lpstr>Slide 24</vt:lpstr>
      <vt:lpstr>Distribution of windfalls</vt:lpstr>
      <vt:lpstr>Slide 26</vt:lpstr>
      <vt:lpstr>Empirical specification </vt:lpstr>
      <vt:lpstr>Slide 28</vt:lpstr>
      <vt:lpstr>Slide 29</vt:lpstr>
      <vt:lpstr>Slide 30</vt:lpstr>
      <vt:lpstr>Alternative specifications</vt:lpstr>
      <vt:lpstr>Further test</vt:lpstr>
      <vt:lpstr>Slide 33</vt:lpstr>
      <vt:lpstr>Conclusions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for presentation</dc:title>
  <dc:creator>cormac_o</dc:creator>
  <cp:lastModifiedBy>bonnie_b</cp:lastModifiedBy>
  <cp:revision>419</cp:revision>
  <cp:lastPrinted>2008-10-22T11:50:52Z</cp:lastPrinted>
  <dcterms:created xsi:type="dcterms:W3CDTF">2009-08-21T10:51:01Z</dcterms:created>
  <dcterms:modified xsi:type="dcterms:W3CDTF">2010-11-03T14:08:15Z</dcterms:modified>
</cp:coreProperties>
</file>