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1" r:id="rId2"/>
    <p:sldId id="335" r:id="rId3"/>
    <p:sldId id="337" r:id="rId4"/>
    <p:sldId id="363" r:id="rId5"/>
    <p:sldId id="348" r:id="rId6"/>
    <p:sldId id="349" r:id="rId7"/>
    <p:sldId id="358" r:id="rId8"/>
    <p:sldId id="351" r:id="rId9"/>
    <p:sldId id="360" r:id="rId10"/>
    <p:sldId id="352" r:id="rId11"/>
    <p:sldId id="364" r:id="rId12"/>
    <p:sldId id="362" r:id="rId1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B32C"/>
    <a:srgbClr val="526D7F"/>
    <a:srgbClr val="D2DC53"/>
    <a:srgbClr val="F280B1"/>
    <a:srgbClr val="CADBE4"/>
    <a:srgbClr val="33CC33"/>
    <a:srgbClr val="C4DBE8"/>
    <a:srgbClr val="E8E8E8"/>
    <a:srgbClr val="CCDD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94660" autoAdjust="0"/>
  </p:normalViewPr>
  <p:slideViewPr>
    <p:cSldViewPr>
      <p:cViewPr>
        <p:scale>
          <a:sx n="100" d="100"/>
          <a:sy n="100" d="100"/>
        </p:scale>
        <p:origin x="-270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54815-E06A-4D4E-99CE-10F136BDF31D}" type="datetimeFigureOut">
              <a:rPr lang="en-US" smtClean="0"/>
              <a:pPr/>
              <a:t>9/7/2009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7F78D-72BE-4E90-A650-CAC8A8DDFB6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 smtClean="0"/>
            </a:lvl1pPr>
          </a:lstStyle>
          <a:p>
            <a:pPr>
              <a:defRPr/>
            </a:pPr>
            <a:fld id="{6A5BC5E4-417A-4DA1-B0FD-E1DFF929EA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FE2111-47D5-4D01-9AEB-45F3CCFD201A}" type="slidenum">
              <a:rPr lang="en-GB"/>
              <a:pPr/>
              <a:t>1</a:t>
            </a:fld>
            <a:endParaRPr lang="en-GB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FE2111-47D5-4D01-9AEB-45F3CCFD201A}" type="slidenum">
              <a:rPr lang="en-GB"/>
              <a:pPr/>
              <a:t>12</a:t>
            </a:fld>
            <a:endParaRPr lang="en-GB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0" y="3657600"/>
            <a:ext cx="9144000" cy="3200400"/>
          </a:xfrm>
          <a:prstGeom prst="rect">
            <a:avLst/>
          </a:prstGeom>
          <a:gradFill rotWithShape="0">
            <a:gsLst>
              <a:gs pos="0">
                <a:srgbClr val="CCDDE6">
                  <a:gamma/>
                  <a:tint val="0"/>
                  <a:invGamma/>
                </a:srgbClr>
              </a:gs>
              <a:gs pos="100000">
                <a:srgbClr val="CCDDE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gradFill rotWithShape="0">
            <a:gsLst>
              <a:gs pos="0">
                <a:srgbClr val="CADBE4"/>
              </a:gs>
              <a:gs pos="100000">
                <a:srgbClr val="CADBE4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pic>
        <p:nvPicPr>
          <p:cNvPr id="6" name="Picture 15" descr="IFS-office-gr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074738"/>
            <a:ext cx="3200400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362200"/>
            <a:ext cx="6248400" cy="990600"/>
          </a:xfrm>
        </p:spPr>
        <p:txBody>
          <a:bodyPr/>
          <a:lstStyle>
            <a:lvl1pPr>
              <a:defRPr sz="2600">
                <a:solidFill>
                  <a:srgbClr val="526D7F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6400800" cy="1752600"/>
          </a:xfrm>
        </p:spPr>
        <p:txBody>
          <a:bodyPr/>
          <a:lstStyle>
            <a:lvl1pPr marL="0" indent="0">
              <a:buFontTx/>
              <a:buNone/>
              <a:defRPr sz="1600">
                <a:solidFill>
                  <a:srgbClr val="97B32C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>
          <a:xfrm>
            <a:off x="1828800" y="6400800"/>
            <a:ext cx="2362200" cy="304800"/>
          </a:xfrm>
        </p:spPr>
        <p:txBody>
          <a:bodyPr/>
          <a:lstStyle>
            <a:lvl1pPr>
              <a:defRPr sz="1400" baseline="-250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GB"/>
              <a:t>© Institute for Fiscal Studies  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304641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304641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990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7848600" cy="1674813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990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609600" y="1600200"/>
            <a:ext cx="7848600" cy="1674813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09600" y="228600"/>
            <a:ext cx="7848600" cy="304641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48100" cy="1674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3848100" cy="1674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gradFill rotWithShape="0">
            <a:gsLst>
              <a:gs pos="0">
                <a:srgbClr val="CCDDE6"/>
              </a:gs>
              <a:gs pos="100000">
                <a:srgbClr val="CCDDE6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848600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baseline="0" smtClean="0">
                <a:solidFill>
                  <a:srgbClr val="526D7F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aseline="0" smtClean="0">
                <a:solidFill>
                  <a:srgbClr val="526D7F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© Institute for Fiscal Studies  </a:t>
            </a:r>
          </a:p>
        </p:txBody>
      </p:sp>
      <p:pic>
        <p:nvPicPr>
          <p:cNvPr id="18439" name="Picture 29" descr="IFS-office-grey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315200" y="6224588"/>
            <a:ext cx="16002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97B32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5300663" y="4373563"/>
            <a:ext cx="1841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transition>
    <p:cut/>
  </p:transition>
  <p:hf sldNum="0"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isalpin LT Std" pitchFamily="50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isalpin LT Std" pitchFamily="50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isalpin LT Std" pitchFamily="50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isalpin LT Std" pitchFamily="50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•"/>
        <a:defRPr sz="2000">
          <a:solidFill>
            <a:srgbClr val="31546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–"/>
        <a:defRPr>
          <a:solidFill>
            <a:srgbClr val="31546D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•"/>
        <a:defRPr sz="1400">
          <a:solidFill>
            <a:srgbClr val="31546D"/>
          </a:solidFill>
          <a:latin typeface="+mn-lt"/>
        </a:defRPr>
      </a:lvl3pPr>
      <a:lvl4pPr marL="1600200" indent="-228600" algn="l" rtl="0" eaLnBrk="0" fontAlgn="base" hangingPunct="0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–"/>
        <a:defRPr sz="1400">
          <a:solidFill>
            <a:srgbClr val="31546D"/>
          </a:solidFill>
          <a:latin typeface="+mn-lt"/>
        </a:defRPr>
      </a:lvl4pPr>
      <a:lvl5pPr marL="2057400" indent="-228600" algn="l" rtl="0" eaLnBrk="0" fontAlgn="base" hangingPunct="0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»"/>
        <a:defRPr sz="1400">
          <a:solidFill>
            <a:srgbClr val="31546D"/>
          </a:solidFill>
          <a:latin typeface="+mn-lt"/>
        </a:defRPr>
      </a:lvl5pPr>
      <a:lvl6pPr marL="2514600" indent="-228600" algn="l" rtl="0" eaLnBrk="0" fontAlgn="base" hangingPunct="0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»"/>
        <a:defRPr sz="1400">
          <a:solidFill>
            <a:srgbClr val="31546D"/>
          </a:solidFill>
          <a:latin typeface="+mn-lt"/>
        </a:defRPr>
      </a:lvl6pPr>
      <a:lvl7pPr marL="2971800" indent="-228600" algn="l" rtl="0" eaLnBrk="0" fontAlgn="base" hangingPunct="0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»"/>
        <a:defRPr sz="1400">
          <a:solidFill>
            <a:srgbClr val="31546D"/>
          </a:solidFill>
          <a:latin typeface="+mn-lt"/>
        </a:defRPr>
      </a:lvl7pPr>
      <a:lvl8pPr marL="3429000" indent="-228600" algn="l" rtl="0" eaLnBrk="0" fontAlgn="base" hangingPunct="0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»"/>
        <a:defRPr sz="1400">
          <a:solidFill>
            <a:srgbClr val="31546D"/>
          </a:solidFill>
          <a:latin typeface="+mn-lt"/>
        </a:defRPr>
      </a:lvl8pPr>
      <a:lvl9pPr marL="3886200" indent="-228600" algn="l" rtl="0" eaLnBrk="0" fontAlgn="base" hangingPunct="0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»"/>
        <a:defRPr sz="1400">
          <a:solidFill>
            <a:srgbClr val="31546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2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 sz="800" baseline="0">
                <a:latin typeface="Calibri" pitchFamily="34" charset="0"/>
              </a:rPr>
              <a:t>© Institute for Fiscal Studies  </a:t>
            </a:r>
            <a:endParaRPr lang="en-GB" sz="800">
              <a:latin typeface="Calibri" pitchFamily="34" charset="0"/>
            </a:endParaRPr>
          </a:p>
          <a:p>
            <a:endParaRPr lang="en-GB">
              <a:latin typeface="Calibri" pitchFamily="34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438400"/>
            <a:ext cx="6248400" cy="1135063"/>
          </a:xfrm>
        </p:spPr>
        <p:txBody>
          <a:bodyPr/>
          <a:lstStyle/>
          <a:p>
            <a:r>
              <a:rPr lang="en-GB" dirty="0" smtClean="0"/>
              <a:t>Dynamic scoring: attractions, challenges and trade-offs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789363"/>
            <a:ext cx="5407025" cy="800219"/>
          </a:xfrm>
        </p:spPr>
        <p:txBody>
          <a:bodyPr/>
          <a:lstStyle/>
          <a:p>
            <a:pPr algn="ctr"/>
            <a:r>
              <a:rPr lang="en-GB" sz="2000" dirty="0" smtClean="0"/>
              <a:t>Stuart Adam</a:t>
            </a:r>
          </a:p>
          <a:p>
            <a:pPr algn="ctr"/>
            <a:r>
              <a:rPr lang="en-GB" sz="2000" dirty="0" smtClean="0"/>
              <a:t>Antoine Bozio</a:t>
            </a:r>
          </a:p>
        </p:txBody>
      </p:sp>
      <p:sp>
        <p:nvSpPr>
          <p:cNvPr id="33797" name="Line 4"/>
          <p:cNvSpPr>
            <a:spLocks noChangeShapeType="1"/>
          </p:cNvSpPr>
          <p:nvPr/>
        </p:nvSpPr>
        <p:spPr bwMode="auto">
          <a:xfrm>
            <a:off x="1905000" y="2819400"/>
            <a:ext cx="5486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357290" y="5286388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526D7F"/>
                </a:solidFill>
                <a:latin typeface="+mn-lt"/>
              </a:rPr>
              <a:t>HMRC/ESRC International Conference on Institutional Taxation Analysis</a:t>
            </a:r>
          </a:p>
          <a:p>
            <a:pPr algn="ctr"/>
            <a:r>
              <a:rPr lang="en-GB" sz="2400" dirty="0" smtClean="0">
                <a:solidFill>
                  <a:srgbClr val="526D7F"/>
                </a:solidFill>
                <a:latin typeface="+mn-lt"/>
              </a:rPr>
              <a:t>London, 21</a:t>
            </a:r>
            <a:r>
              <a:rPr lang="en-GB" sz="2400" baseline="0" dirty="0" smtClean="0">
                <a:solidFill>
                  <a:srgbClr val="526D7F"/>
                </a:solidFill>
                <a:latin typeface="+mn-lt"/>
              </a:rPr>
              <a:t> </a:t>
            </a:r>
            <a:r>
              <a:rPr lang="en-GB" sz="2400" dirty="0" smtClean="0">
                <a:solidFill>
                  <a:srgbClr val="526D7F"/>
                </a:solidFill>
                <a:latin typeface="+mn-lt"/>
              </a:rPr>
              <a:t>September 2009</a:t>
            </a:r>
            <a:endParaRPr lang="en-GB" sz="2400" dirty="0">
              <a:solidFill>
                <a:srgbClr val="526D7F"/>
              </a:solidFill>
              <a:latin typeface="+mn-lt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considerations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3091616"/>
          </a:xfrm>
        </p:spPr>
        <p:txBody>
          <a:bodyPr/>
          <a:lstStyle/>
          <a:p>
            <a:r>
              <a:rPr lang="en-GB" dirty="0" smtClean="0"/>
              <a:t>Dynamic scoring is costly</a:t>
            </a:r>
          </a:p>
          <a:p>
            <a:pPr lvl="1"/>
            <a:r>
              <a:rPr lang="en-GB" dirty="0" smtClean="0"/>
              <a:t>Would require major increase in resources dedicated to scoring</a:t>
            </a:r>
          </a:p>
          <a:p>
            <a:pPr lvl="1"/>
            <a:r>
              <a:rPr lang="en-GB" dirty="0" smtClean="0"/>
              <a:t>Do benefits outweigh these costs?</a:t>
            </a:r>
          </a:p>
          <a:p>
            <a:pPr lvl="1"/>
            <a:r>
              <a:rPr lang="en-GB" dirty="0" smtClean="0"/>
              <a:t>More worthwhile than alternative uses of funds?</a:t>
            </a:r>
          </a:p>
          <a:p>
            <a:endParaRPr lang="en-GB" dirty="0" smtClean="0"/>
          </a:p>
          <a:p>
            <a:r>
              <a:rPr lang="en-GB" dirty="0" smtClean="0"/>
              <a:t>Dynamic scoring is slow</a:t>
            </a:r>
          </a:p>
          <a:p>
            <a:pPr lvl="1"/>
            <a:r>
              <a:rPr lang="en-GB" dirty="0" smtClean="0"/>
              <a:t>Policy-makers want analysis quickly</a:t>
            </a:r>
          </a:p>
          <a:p>
            <a:pPr lvl="1"/>
            <a:r>
              <a:rPr lang="en-GB" dirty="0" smtClean="0"/>
              <a:t>So do those responding: perceptions form quickly and media moves on!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428736"/>
            <a:ext cx="7848600" cy="4847481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GB" sz="1600" dirty="0" smtClean="0"/>
              <a:t>Reliably accurate dynamic scoring is out of reach</a:t>
            </a:r>
          </a:p>
          <a:p>
            <a:pPr lvl="1">
              <a:lnSpc>
                <a:spcPct val="85000"/>
              </a:lnSpc>
            </a:pPr>
            <a:r>
              <a:rPr lang="en-GB" sz="1400" dirty="0" smtClean="0"/>
              <a:t>Big advances have been made, but we must acknowledge the scale of our ignorance</a:t>
            </a:r>
          </a:p>
          <a:p>
            <a:pPr>
              <a:lnSpc>
                <a:spcPct val="85000"/>
              </a:lnSpc>
            </a:pPr>
            <a:r>
              <a:rPr lang="en-GB" sz="1600" dirty="0" smtClean="0"/>
              <a:t>But might a ‘best guess’ be preferable to simply ignoring important effects?</a:t>
            </a:r>
          </a:p>
          <a:p>
            <a:pPr>
              <a:lnSpc>
                <a:spcPct val="85000"/>
              </a:lnSpc>
            </a:pPr>
            <a:r>
              <a:rPr lang="en-GB" sz="1600" dirty="0" smtClean="0"/>
              <a:t>Dynamic scoring offers a big prize which should not be discarded lightly</a:t>
            </a:r>
          </a:p>
          <a:p>
            <a:pPr lvl="1">
              <a:lnSpc>
                <a:spcPct val="85000"/>
              </a:lnSpc>
            </a:pPr>
            <a:r>
              <a:rPr lang="en-GB" sz="1400" dirty="0" smtClean="0"/>
              <a:t>More accurate picture of the budgetary consequences of policies</a:t>
            </a:r>
          </a:p>
          <a:p>
            <a:pPr lvl="1">
              <a:lnSpc>
                <a:spcPct val="85000"/>
              </a:lnSpc>
            </a:pPr>
            <a:r>
              <a:rPr lang="en-GB" sz="1400" dirty="0" smtClean="0"/>
              <a:t>Fairer reflection of the advantages of policies that enhance  economic performance</a:t>
            </a:r>
          </a:p>
          <a:p>
            <a:pPr>
              <a:lnSpc>
                <a:spcPct val="85000"/>
              </a:lnSpc>
            </a:pPr>
            <a:r>
              <a:rPr lang="en-GB" sz="1600" dirty="0" smtClean="0"/>
              <a:t>But the difficulty of dynamic scoring implies significant downsides</a:t>
            </a:r>
          </a:p>
          <a:p>
            <a:pPr lvl="1">
              <a:lnSpc>
                <a:spcPct val="85000"/>
              </a:lnSpc>
            </a:pPr>
            <a:r>
              <a:rPr lang="en-GB" sz="1400" dirty="0" smtClean="0"/>
              <a:t>Costly and slow</a:t>
            </a:r>
          </a:p>
          <a:p>
            <a:pPr lvl="1">
              <a:lnSpc>
                <a:spcPct val="85000"/>
              </a:lnSpc>
            </a:pPr>
            <a:r>
              <a:rPr lang="en-GB" sz="1400" dirty="0" smtClean="0"/>
              <a:t>Hard to achieve consistency across proposals</a:t>
            </a:r>
          </a:p>
          <a:p>
            <a:pPr lvl="1">
              <a:lnSpc>
                <a:spcPct val="85000"/>
              </a:lnSpc>
            </a:pPr>
            <a:r>
              <a:rPr lang="en-GB" sz="1400" dirty="0" smtClean="0"/>
              <a:t>Hard to keep impartial and trusted</a:t>
            </a:r>
          </a:p>
          <a:p>
            <a:pPr>
              <a:lnSpc>
                <a:spcPct val="85000"/>
              </a:lnSpc>
            </a:pPr>
            <a:r>
              <a:rPr lang="en-GB" sz="1600" dirty="0" smtClean="0"/>
              <a:t>Do the potential advantages outweigh these disadvantages?</a:t>
            </a:r>
          </a:p>
          <a:p>
            <a:pPr>
              <a:lnSpc>
                <a:spcPct val="85000"/>
              </a:lnSpc>
            </a:pPr>
            <a:r>
              <a:rPr lang="en-GB" sz="1600" dirty="0" smtClean="0"/>
              <a:t>Adopting a single dynamic cost estimate for each measure isn’t the only option</a:t>
            </a:r>
          </a:p>
          <a:p>
            <a:pPr lvl="1">
              <a:lnSpc>
                <a:spcPct val="85000"/>
              </a:lnSpc>
            </a:pPr>
            <a:r>
              <a:rPr lang="en-GB" sz="1400" dirty="0" smtClean="0"/>
              <a:t>What exactly is held constant and what allowed to change?</a:t>
            </a:r>
          </a:p>
          <a:p>
            <a:pPr lvl="1">
              <a:lnSpc>
                <a:spcPct val="85000"/>
              </a:lnSpc>
            </a:pPr>
            <a:r>
              <a:rPr lang="en-GB" sz="1400" dirty="0" smtClean="0"/>
              <a:t>Whole package versus individual measures?</a:t>
            </a:r>
          </a:p>
          <a:p>
            <a:pPr lvl="1">
              <a:lnSpc>
                <a:spcPct val="85000"/>
              </a:lnSpc>
            </a:pPr>
            <a:r>
              <a:rPr lang="en-GB" sz="1400" dirty="0" smtClean="0"/>
              <a:t>Dynamic analysis of possible economic effects without a dynamic bottom line?</a:t>
            </a:r>
          </a:p>
          <a:p>
            <a:pPr>
              <a:lnSpc>
                <a:spcPct val="85000"/>
              </a:lnSpc>
            </a:pPr>
            <a:r>
              <a:rPr lang="en-GB" sz="1600" dirty="0" smtClean="0"/>
              <a:t>Transparency is crucial</a:t>
            </a:r>
          </a:p>
          <a:p>
            <a:pPr lvl="1">
              <a:lnSpc>
                <a:spcPct val="85000"/>
              </a:lnSpc>
            </a:pPr>
            <a:r>
              <a:rPr lang="en-GB" sz="1400" dirty="0" smtClean="0"/>
              <a:t>First step to improving the quality of analysis is to open it up to scrutiny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2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 sz="800" baseline="0">
                <a:latin typeface="Calibri" pitchFamily="34" charset="0"/>
              </a:rPr>
              <a:t>© Institute for Fiscal Studies  </a:t>
            </a:r>
            <a:endParaRPr lang="en-GB" sz="800">
              <a:latin typeface="Calibri" pitchFamily="34" charset="0"/>
            </a:endParaRPr>
          </a:p>
          <a:p>
            <a:endParaRPr lang="en-GB">
              <a:latin typeface="Calibri" pitchFamily="34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438400"/>
            <a:ext cx="6248400" cy="1135063"/>
          </a:xfrm>
        </p:spPr>
        <p:txBody>
          <a:bodyPr/>
          <a:lstStyle/>
          <a:p>
            <a:r>
              <a:rPr lang="en-GB" dirty="0" smtClean="0"/>
              <a:t>Dynamic scoring: attractions, challenges and trade-offs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789363"/>
            <a:ext cx="5407025" cy="800219"/>
          </a:xfrm>
        </p:spPr>
        <p:txBody>
          <a:bodyPr/>
          <a:lstStyle/>
          <a:p>
            <a:pPr algn="ctr"/>
            <a:r>
              <a:rPr lang="en-GB" sz="2000" dirty="0" smtClean="0"/>
              <a:t>Stuart Adam</a:t>
            </a:r>
          </a:p>
          <a:p>
            <a:pPr algn="ctr"/>
            <a:r>
              <a:rPr lang="en-GB" sz="2000" dirty="0" smtClean="0"/>
              <a:t>Antoine Bozio</a:t>
            </a:r>
          </a:p>
        </p:txBody>
      </p:sp>
      <p:sp>
        <p:nvSpPr>
          <p:cNvPr id="33797" name="Line 4"/>
          <p:cNvSpPr>
            <a:spLocks noChangeShapeType="1"/>
          </p:cNvSpPr>
          <p:nvPr/>
        </p:nvSpPr>
        <p:spPr bwMode="auto">
          <a:xfrm>
            <a:off x="1905000" y="2819400"/>
            <a:ext cx="5486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357290" y="5286388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526D7F"/>
                </a:solidFill>
                <a:latin typeface="+mn-lt"/>
              </a:rPr>
              <a:t>HMRC/ESRC International Conference on Institutional Taxation Analysis</a:t>
            </a:r>
          </a:p>
          <a:p>
            <a:pPr algn="ctr"/>
            <a:r>
              <a:rPr lang="en-GB" sz="2400" dirty="0" smtClean="0">
                <a:solidFill>
                  <a:srgbClr val="526D7F"/>
                </a:solidFill>
                <a:latin typeface="+mn-lt"/>
              </a:rPr>
              <a:t>London, 21</a:t>
            </a:r>
            <a:r>
              <a:rPr lang="en-GB" sz="2400" baseline="0" dirty="0" smtClean="0">
                <a:solidFill>
                  <a:srgbClr val="526D7F"/>
                </a:solidFill>
                <a:latin typeface="+mn-lt"/>
              </a:rPr>
              <a:t> </a:t>
            </a:r>
            <a:r>
              <a:rPr lang="en-GB" sz="2400" dirty="0" smtClean="0">
                <a:solidFill>
                  <a:srgbClr val="526D7F"/>
                </a:solidFill>
                <a:latin typeface="+mn-lt"/>
              </a:rPr>
              <a:t>September 2009</a:t>
            </a:r>
            <a:endParaRPr lang="en-GB" sz="2400" dirty="0">
              <a:solidFill>
                <a:srgbClr val="526D7F"/>
              </a:solidFill>
              <a:latin typeface="+mn-lt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2046714"/>
          </a:xfrm>
        </p:spPr>
        <p:txBody>
          <a:bodyPr/>
          <a:lstStyle/>
          <a:p>
            <a:r>
              <a:rPr lang="en-GB" dirty="0" smtClean="0"/>
              <a:t>What is dynamic scoring? </a:t>
            </a:r>
          </a:p>
          <a:p>
            <a:endParaRPr lang="en-GB" dirty="0" smtClean="0"/>
          </a:p>
          <a:p>
            <a:r>
              <a:rPr lang="en-GB" dirty="0" smtClean="0"/>
              <a:t>Requirements and challenges for dynamic scoring</a:t>
            </a:r>
          </a:p>
          <a:p>
            <a:endParaRPr lang="en-GB" dirty="0" smtClean="0"/>
          </a:p>
          <a:p>
            <a:r>
              <a:rPr lang="en-GB" dirty="0" smtClean="0"/>
              <a:t>Should we use dynamic scoring? Options and trade-offs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dynamic scoring?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293483"/>
          </a:xfrm>
        </p:spPr>
        <p:txBody>
          <a:bodyPr/>
          <a:lstStyle/>
          <a:p>
            <a:r>
              <a:rPr lang="en-GB" dirty="0" smtClean="0"/>
              <a:t>Government policies have many effects on individual behaviour and the economy as a whole</a:t>
            </a:r>
          </a:p>
          <a:p>
            <a:r>
              <a:rPr lang="en-GB" dirty="0" smtClean="0"/>
              <a:t>These economic effects have budgetary consequences</a:t>
            </a:r>
          </a:p>
          <a:p>
            <a:r>
              <a:rPr lang="en-GB" b="1" dirty="0" smtClean="0"/>
              <a:t>‘Dynamic scoring’ means including all these budgetary consequences in the costing of proposals</a:t>
            </a:r>
          </a:p>
          <a:p>
            <a:r>
              <a:rPr lang="en-GB" dirty="0" smtClean="0"/>
              <a:t>Applies to taxes, spending and other laws</a:t>
            </a:r>
          </a:p>
          <a:p>
            <a:r>
              <a:rPr lang="en-GB" dirty="0" smtClean="0"/>
              <a:t>Focus today mainly on official scoring of government policies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No doubt that desirable if could be done perfectly and easily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No doubt either that perfect measure currently unattainable</a:t>
            </a:r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 for full dynamic scoring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428736"/>
            <a:ext cx="7848600" cy="4901855"/>
          </a:xfrm>
        </p:spPr>
        <p:txBody>
          <a:bodyPr/>
          <a:lstStyle/>
          <a:p>
            <a:pPr marL="457200" indent="-457200">
              <a:lnSpc>
                <a:spcPct val="85000"/>
              </a:lnSpc>
              <a:buFont typeface="+mj-lt"/>
              <a:buAutoNum type="arabicParenR"/>
            </a:pPr>
            <a:r>
              <a:rPr lang="en-GB" dirty="0" smtClean="0"/>
              <a:t>Defining the reform</a:t>
            </a:r>
          </a:p>
          <a:p>
            <a:pPr marL="857250" lvl="1" indent="-457200">
              <a:lnSpc>
                <a:spcPct val="85000"/>
              </a:lnSpc>
            </a:pPr>
            <a:r>
              <a:rPr lang="en-GB" dirty="0" smtClean="0"/>
              <a:t>Includes an implicit change in borrowing</a:t>
            </a:r>
          </a:p>
          <a:p>
            <a:pPr marL="457200" indent="-457200">
              <a:lnSpc>
                <a:spcPct val="85000"/>
              </a:lnSpc>
              <a:buFont typeface="+mj-lt"/>
              <a:buAutoNum type="arabicParenR"/>
            </a:pPr>
            <a:r>
              <a:rPr lang="en-GB" dirty="0" smtClean="0"/>
              <a:t>The ‘mechanical’ effects of policies</a:t>
            </a:r>
          </a:p>
          <a:p>
            <a:pPr marL="857250" lvl="1" indent="-457200">
              <a:lnSpc>
                <a:spcPct val="85000"/>
              </a:lnSpc>
            </a:pPr>
            <a:r>
              <a:rPr lang="en-GB" dirty="0" smtClean="0"/>
              <a:t>Data sometimes unavailable</a:t>
            </a:r>
          </a:p>
          <a:p>
            <a:pPr marL="457200" indent="-457200">
              <a:lnSpc>
                <a:spcPct val="85000"/>
              </a:lnSpc>
              <a:buFont typeface="+mj-lt"/>
              <a:buAutoNum type="arabicParenR"/>
            </a:pPr>
            <a:r>
              <a:rPr lang="en-GB" dirty="0" smtClean="0"/>
              <a:t>First-round behavioural responses</a:t>
            </a:r>
          </a:p>
          <a:p>
            <a:pPr marL="857250" lvl="1" indent="-457200">
              <a:lnSpc>
                <a:spcPct val="85000"/>
              </a:lnSpc>
            </a:pPr>
            <a:r>
              <a:rPr lang="en-GB" dirty="0" smtClean="0"/>
              <a:t>Huge number of response parameters to estimate</a:t>
            </a:r>
          </a:p>
          <a:p>
            <a:pPr marL="1257300" lvl="2" indent="-457200">
              <a:lnSpc>
                <a:spcPct val="85000"/>
              </a:lnSpc>
            </a:pPr>
            <a:r>
              <a:rPr lang="en-GB" dirty="0" smtClean="0"/>
              <a:t>Many aspects of behaviour, policy parameters, types of people; short- </a:t>
            </a:r>
            <a:r>
              <a:rPr lang="en-GB" dirty="0" err="1" smtClean="0"/>
              <a:t>vs</a:t>
            </a:r>
            <a:r>
              <a:rPr lang="en-GB" dirty="0" smtClean="0"/>
              <a:t> long-run;...</a:t>
            </a:r>
          </a:p>
          <a:p>
            <a:pPr marL="1257300" lvl="2" indent="-457200">
              <a:lnSpc>
                <a:spcPct val="85000"/>
              </a:lnSpc>
            </a:pPr>
            <a:r>
              <a:rPr lang="en-GB" dirty="0" smtClean="0"/>
              <a:t>Some well established; some disputed; many never estimated</a:t>
            </a:r>
          </a:p>
          <a:p>
            <a:pPr marL="857250" lvl="1" indent="-457200">
              <a:lnSpc>
                <a:spcPct val="85000"/>
              </a:lnSpc>
            </a:pPr>
            <a:r>
              <a:rPr lang="en-GB" dirty="0" smtClean="0"/>
              <a:t>Applicability of past estimates to different times and places</a:t>
            </a:r>
          </a:p>
          <a:p>
            <a:pPr marL="457200" indent="-457200">
              <a:lnSpc>
                <a:spcPct val="85000"/>
              </a:lnSpc>
              <a:buFont typeface="+mj-lt"/>
              <a:buAutoNum type="arabicParenR"/>
            </a:pPr>
            <a:r>
              <a:rPr lang="en-GB" dirty="0" smtClean="0"/>
              <a:t>General equilibrium and macroeconomic effects</a:t>
            </a:r>
          </a:p>
          <a:p>
            <a:pPr marL="857250" lvl="1" indent="-457200">
              <a:lnSpc>
                <a:spcPct val="85000"/>
              </a:lnSpc>
            </a:pPr>
            <a:r>
              <a:rPr lang="en-GB" dirty="0" smtClean="0"/>
              <a:t>General equilibrium requires specifying structure of entire economy</a:t>
            </a:r>
          </a:p>
          <a:p>
            <a:pPr marL="857250" lvl="1" indent="-457200">
              <a:lnSpc>
                <a:spcPct val="85000"/>
              </a:lnSpc>
            </a:pPr>
            <a:r>
              <a:rPr lang="en-GB" dirty="0" smtClean="0"/>
              <a:t>Demand effects (crowding out, multipliers) depend on state of economy</a:t>
            </a:r>
          </a:p>
          <a:p>
            <a:pPr marL="857250" lvl="1" indent="-457200">
              <a:lnSpc>
                <a:spcPct val="85000"/>
              </a:lnSpc>
            </a:pPr>
            <a:r>
              <a:rPr lang="en-GB" dirty="0" smtClean="0"/>
              <a:t>Expectations are crucial, but difficult to model</a:t>
            </a:r>
          </a:p>
          <a:p>
            <a:pPr marL="857250" lvl="1" indent="-457200">
              <a:lnSpc>
                <a:spcPct val="85000"/>
              </a:lnSpc>
            </a:pPr>
            <a:r>
              <a:rPr lang="en-GB" dirty="0" smtClean="0"/>
              <a:t>How are other policy-makers assumed to react?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b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308397"/>
            <a:ext cx="7286676" cy="50695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Choosing assumptions and models</a:t>
            </a:r>
            <a:br>
              <a:rPr lang="en-GB" dirty="0" smtClean="0"/>
            </a:br>
            <a:r>
              <a:rPr lang="en-GB" sz="1800" dirty="0" smtClean="0"/>
              <a:t>Effect of ARRA 2009 on US output gap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Should dynamic scoring be used?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3585597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Reliably accurate dynamic scoring is out of reach</a:t>
            </a:r>
          </a:p>
          <a:p>
            <a:endParaRPr lang="en-GB" dirty="0" smtClean="0"/>
          </a:p>
          <a:p>
            <a:r>
              <a:rPr lang="en-GB" dirty="0" smtClean="0"/>
              <a:t>But this does not imply it should not be attempted</a:t>
            </a:r>
          </a:p>
          <a:p>
            <a:endParaRPr lang="en-GB" dirty="0" smtClean="0"/>
          </a:p>
          <a:p>
            <a:r>
              <a:rPr lang="en-GB" dirty="0" smtClean="0"/>
              <a:t>More interesting questions are often harder to answer!</a:t>
            </a:r>
          </a:p>
          <a:p>
            <a:endParaRPr lang="en-GB" dirty="0" smtClean="0"/>
          </a:p>
          <a:p>
            <a:r>
              <a:rPr lang="en-GB" dirty="0" smtClean="0"/>
              <a:t>Goal is to provide clear and credible information about policy choices within time and cost constraints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Clarifying the question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62928" cy="4927503"/>
          </a:xfrm>
        </p:spPr>
        <p:txBody>
          <a:bodyPr/>
          <a:lstStyle/>
          <a:p>
            <a:r>
              <a:rPr lang="en-GB" dirty="0" smtClean="0"/>
              <a:t>Scoring versus forecasting</a:t>
            </a:r>
          </a:p>
          <a:p>
            <a:pPr lvl="1"/>
            <a:r>
              <a:rPr lang="en-GB" dirty="0" smtClean="0"/>
              <a:t>Forecasting the budgetary position is not the same as estimating the </a:t>
            </a:r>
            <a:r>
              <a:rPr lang="en-GB" u="sng" dirty="0" smtClean="0"/>
              <a:t>effect of reforms</a:t>
            </a:r>
            <a:r>
              <a:rPr lang="en-GB" dirty="0" smtClean="0"/>
              <a:t> on the budgetary position</a:t>
            </a:r>
          </a:p>
          <a:p>
            <a:pPr lvl="1"/>
            <a:r>
              <a:rPr lang="en-GB" dirty="0" smtClean="0"/>
              <a:t>UK forecasting is ‘dynamic’ (in principle) while scoring is not</a:t>
            </a:r>
          </a:p>
          <a:p>
            <a:pPr lvl="1"/>
            <a:r>
              <a:rPr lang="en-GB" dirty="0" smtClean="0"/>
              <a:t>In this case the issue is whether to attribute revision of forecasts to reforms</a:t>
            </a:r>
          </a:p>
          <a:p>
            <a:r>
              <a:rPr lang="en-GB" dirty="0" smtClean="0"/>
              <a:t>Scoring whole packages (e.g. Budgets) versus individual measures</a:t>
            </a:r>
          </a:p>
          <a:p>
            <a:r>
              <a:rPr lang="en-GB" dirty="0" smtClean="0"/>
              <a:t>What effects should be incorporated?</a:t>
            </a:r>
          </a:p>
          <a:p>
            <a:pPr lvl="1"/>
            <a:r>
              <a:rPr lang="en-GB" dirty="0" smtClean="0"/>
              <a:t>Not just two options: ‘static’ </a:t>
            </a:r>
            <a:r>
              <a:rPr lang="en-GB" dirty="0" err="1" smtClean="0"/>
              <a:t>vs</a:t>
            </a:r>
            <a:r>
              <a:rPr lang="en-GB" dirty="0" smtClean="0"/>
              <a:t> ‘dynamic’ is misleading terminology</a:t>
            </a:r>
          </a:p>
          <a:p>
            <a:pPr lvl="1"/>
            <a:r>
              <a:rPr lang="en-GB" dirty="0" smtClean="0"/>
              <a:t>Exactly what effects incorporated, and what assumed unchanged?</a:t>
            </a:r>
          </a:p>
          <a:p>
            <a:r>
              <a:rPr lang="en-GB" dirty="0" smtClean="0"/>
              <a:t>What results should be presented?</a:t>
            </a:r>
          </a:p>
          <a:p>
            <a:pPr lvl="1"/>
            <a:r>
              <a:rPr lang="en-GB" dirty="0" smtClean="0"/>
              <a:t>Not necessarily just one number: how deal with uncertainty?</a:t>
            </a:r>
          </a:p>
          <a:p>
            <a:pPr lvl="1"/>
            <a:r>
              <a:rPr lang="en-GB" dirty="0" smtClean="0"/>
              <a:t>Dynamic scoring versus dynamic analysis</a:t>
            </a:r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Credibility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476610"/>
          </a:xfrm>
        </p:spPr>
        <p:txBody>
          <a:bodyPr/>
          <a:lstStyle/>
          <a:p>
            <a:r>
              <a:rPr lang="en-GB" dirty="0" smtClean="0"/>
              <a:t>Accuracy</a:t>
            </a:r>
          </a:p>
          <a:p>
            <a:pPr lvl="1"/>
            <a:r>
              <a:rPr lang="en-GB" dirty="0" smtClean="0"/>
              <a:t>Ignoring important effects is a problem here</a:t>
            </a:r>
          </a:p>
          <a:p>
            <a:pPr lvl="1"/>
            <a:r>
              <a:rPr lang="en-GB" dirty="0" smtClean="0"/>
              <a:t>But so is spurious precision</a:t>
            </a:r>
          </a:p>
          <a:p>
            <a:pPr lvl="1"/>
            <a:r>
              <a:rPr lang="en-GB" dirty="0" smtClean="0"/>
              <a:t>A role for acknowledging uncertainty?</a:t>
            </a:r>
          </a:p>
          <a:p>
            <a:r>
              <a:rPr lang="en-GB" dirty="0" smtClean="0"/>
              <a:t>Neutrality</a:t>
            </a:r>
          </a:p>
          <a:p>
            <a:pPr lvl="1"/>
            <a:r>
              <a:rPr lang="en-GB" dirty="0" smtClean="0"/>
              <a:t>Dynamic scoring often called for where there is no political consensus</a:t>
            </a:r>
          </a:p>
          <a:p>
            <a:pPr lvl="1"/>
            <a:r>
              <a:rPr lang="en-GB" dirty="0" smtClean="0"/>
              <a:t>Actual and perceived neutrality are both important</a:t>
            </a:r>
          </a:p>
          <a:p>
            <a:pPr lvl="1"/>
            <a:r>
              <a:rPr lang="en-GB" dirty="0" smtClean="0"/>
              <a:t>Become harder to achieve when more judgement and guesswork involved</a:t>
            </a:r>
          </a:p>
          <a:p>
            <a:r>
              <a:rPr lang="en-GB" dirty="0" smtClean="0"/>
              <a:t>Transparency </a:t>
            </a:r>
          </a:p>
          <a:p>
            <a:pPr lvl="1"/>
            <a:r>
              <a:rPr lang="en-GB" dirty="0" smtClean="0"/>
              <a:t>What definitions, assumptions, methodologies, estimates and models lie behind conclusions</a:t>
            </a:r>
          </a:p>
          <a:p>
            <a:pPr lvl="1"/>
            <a:r>
              <a:rPr lang="en-GB" dirty="0" smtClean="0"/>
              <a:t>Can promote trust even if process flawed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3548664"/>
          </a:xfrm>
        </p:spPr>
        <p:txBody>
          <a:bodyPr/>
          <a:lstStyle/>
          <a:p>
            <a:r>
              <a:rPr lang="en-GB" dirty="0" smtClean="0"/>
              <a:t>Too many numbers can confuse instead of enlightening</a:t>
            </a:r>
          </a:p>
          <a:p>
            <a:endParaRPr lang="en-GB" dirty="0" smtClean="0"/>
          </a:p>
          <a:p>
            <a:r>
              <a:rPr lang="en-GB" dirty="0" smtClean="0"/>
              <a:t>Difficult to discern general principles</a:t>
            </a:r>
          </a:p>
          <a:p>
            <a:pPr lvl="1"/>
            <a:r>
              <a:rPr lang="en-GB" dirty="0" smtClean="0"/>
              <a:t>Depends on nature of debate and what people thought able to absorb</a:t>
            </a:r>
          </a:p>
          <a:p>
            <a:endParaRPr lang="en-GB" dirty="0" smtClean="0"/>
          </a:p>
          <a:p>
            <a:r>
              <a:rPr lang="en-GB" dirty="0" smtClean="0"/>
              <a:t>Consistent methodology helps to make proposals comparable</a:t>
            </a:r>
          </a:p>
          <a:p>
            <a:pPr lvl="1"/>
            <a:r>
              <a:rPr lang="en-GB" dirty="0" smtClean="0"/>
              <a:t>Avoids bias</a:t>
            </a:r>
          </a:p>
          <a:p>
            <a:pPr lvl="1"/>
            <a:r>
              <a:rPr lang="en-GB" dirty="0" smtClean="0"/>
              <a:t>Suggests a simple approach</a:t>
            </a:r>
          </a:p>
          <a:p>
            <a:pPr lvl="1"/>
            <a:r>
              <a:rPr lang="en-GB" dirty="0" smtClean="0"/>
              <a:t>But might want fuller analysis where more known, or of major proposals?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resentation_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_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whi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whi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whi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whi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whi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whi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white 8">
        <a:dk1>
          <a:srgbClr val="587299"/>
        </a:dk1>
        <a:lt1>
          <a:srgbClr val="FFFFFF"/>
        </a:lt1>
        <a:dk2>
          <a:srgbClr val="187A2E"/>
        </a:dk2>
        <a:lt2>
          <a:srgbClr val="99AEBC"/>
        </a:lt2>
        <a:accent1>
          <a:srgbClr val="FFCF67"/>
        </a:accent1>
        <a:accent2>
          <a:srgbClr val="5FDAE6"/>
        </a:accent2>
        <a:accent3>
          <a:srgbClr val="FFFFFF"/>
        </a:accent3>
        <a:accent4>
          <a:srgbClr val="4A6082"/>
        </a:accent4>
        <a:accent5>
          <a:srgbClr val="FFE4B8"/>
        </a:accent5>
        <a:accent6>
          <a:srgbClr val="55C5D0"/>
        </a:accent6>
        <a:hlink>
          <a:srgbClr val="CDDD1C"/>
        </a:hlink>
        <a:folHlink>
          <a:srgbClr val="54DA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presentation_white</Template>
  <TotalTime>11562</TotalTime>
  <Words>823</Words>
  <Application>Microsoft Office PowerPoint</Application>
  <PresentationFormat>On-screen Show (4:3)</PresentationFormat>
  <Paragraphs>125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presentation_white</vt:lpstr>
      <vt:lpstr>Dynamic scoring: attractions, challenges and trade-offs</vt:lpstr>
      <vt:lpstr>Outline</vt:lpstr>
      <vt:lpstr>What is dynamic scoring?</vt:lpstr>
      <vt:lpstr>Challenges for full dynamic scoring</vt:lpstr>
      <vt:lpstr>Choosing assumptions and models Effect of ARRA 2009 on US output gap</vt:lpstr>
      <vt:lpstr>Should dynamic scoring be used?</vt:lpstr>
      <vt:lpstr>Clarifying the question</vt:lpstr>
      <vt:lpstr>Credibility</vt:lpstr>
      <vt:lpstr>Clarity</vt:lpstr>
      <vt:lpstr>Practical considerations</vt:lpstr>
      <vt:lpstr>Conclusions</vt:lpstr>
      <vt:lpstr>Dynamic scoring: attractions, challenges and trade-offs</vt:lpstr>
    </vt:vector>
  </TitlesOfParts>
  <Company>Institute for Fiscal Studies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for presentation</dc:title>
  <dc:creator>antoine_b</dc:creator>
  <cp:lastModifiedBy>Stuart Adam</cp:lastModifiedBy>
  <cp:revision>501</cp:revision>
  <cp:lastPrinted>2008-10-22T11:50:52Z</cp:lastPrinted>
  <dcterms:created xsi:type="dcterms:W3CDTF">2009-02-03T17:14:35Z</dcterms:created>
  <dcterms:modified xsi:type="dcterms:W3CDTF">2009-09-07T17:02:53Z</dcterms:modified>
</cp:coreProperties>
</file>