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325" r:id="rId2"/>
    <p:sldId id="326" r:id="rId3"/>
    <p:sldId id="327" r:id="rId4"/>
    <p:sldId id="318" r:id="rId5"/>
    <p:sldId id="345" r:id="rId6"/>
    <p:sldId id="331" r:id="rId7"/>
    <p:sldId id="333" r:id="rId8"/>
    <p:sldId id="354" r:id="rId9"/>
    <p:sldId id="319" r:id="rId10"/>
    <p:sldId id="334" r:id="rId11"/>
    <p:sldId id="335" r:id="rId12"/>
    <p:sldId id="336" r:id="rId13"/>
    <p:sldId id="338" r:id="rId14"/>
    <p:sldId id="339" r:id="rId15"/>
    <p:sldId id="356" r:id="rId16"/>
    <p:sldId id="355" r:id="rId17"/>
    <p:sldId id="340" r:id="rId18"/>
    <p:sldId id="347" r:id="rId19"/>
    <p:sldId id="358" r:id="rId20"/>
    <p:sldId id="348" r:id="rId21"/>
    <p:sldId id="350" r:id="rId22"/>
    <p:sldId id="351" r:id="rId23"/>
    <p:sldId id="352" r:id="rId24"/>
    <p:sldId id="353" r:id="rId25"/>
    <p:sldId id="324" r:id="rId26"/>
    <p:sldId id="344" r:id="rId27"/>
    <p:sldId id="346" r:id="rId28"/>
    <p:sldId id="357" r:id="rId29"/>
  </p:sldIdLst>
  <p:sldSz cx="9144000" cy="6858000" type="screen4x3"/>
  <p:notesSz cx="6864350" cy="9701213"/>
  <p:defaultTextStyle>
    <a:defPPr>
      <a:defRPr lang="en-GB"/>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0B18"/>
    <a:srgbClr val="E5F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0" autoAdjust="0"/>
    <p:restoredTop sz="94660" autoAdjust="0"/>
  </p:normalViewPr>
  <p:slideViewPr>
    <p:cSldViewPr>
      <p:cViewPr varScale="1">
        <p:scale>
          <a:sx n="74" d="100"/>
          <a:sy n="74" d="100"/>
        </p:scale>
        <p:origin x="-9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550" y="-96"/>
      </p:cViewPr>
      <p:guideLst>
        <p:guide orient="horz" pos="3055"/>
        <p:guide pos="216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PhD\BHPS\Beta%20trends_nobhp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t>Age-beta</a:t>
            </a:r>
            <a:r>
              <a:rPr lang="en-US" baseline="0"/>
              <a:t> profiles across cohorts</a:t>
            </a:r>
            <a:endParaRPr lang="en-US"/>
          </a:p>
        </c:rich>
      </c:tx>
      <c:layout/>
    </c:title>
    <c:plotArea>
      <c:layout/>
      <c:lineChart>
        <c:grouping val="standard"/>
        <c:ser>
          <c:idx val="0"/>
          <c:order val="0"/>
          <c:tx>
            <c:v>Trend NCDS</c:v>
          </c:tx>
          <c:spPr>
            <a:ln w="12700">
              <a:solidFill>
                <a:srgbClr val="000080"/>
              </a:solidFill>
              <a:prstDash val="solid"/>
            </a:ln>
          </c:spPr>
          <c:marker>
            <c:symbol val="none"/>
          </c:marker>
          <c:cat>
            <c:numRef>
              <c:f>Sheet1!$B$10:$B$33</c:f>
              <c:numCache>
                <c:formatCode>General</c:formatCode>
                <c:ptCount val="24"/>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numCache>
            </c:numRef>
          </c:cat>
          <c:val>
            <c:numRef>
              <c:f>Sheet1!$C$10:$C$33</c:f>
              <c:numCache>
                <c:formatCode>General</c:formatCode>
                <c:ptCount val="24"/>
                <c:pt idx="0">
                  <c:v>4.2301700000000095E-2</c:v>
                </c:pt>
                <c:pt idx="1">
                  <c:v>5.8601499999999987E-2</c:v>
                </c:pt>
                <c:pt idx="2">
                  <c:v>7.4901300000000032E-2</c:v>
                </c:pt>
                <c:pt idx="3">
                  <c:v>9.1201099999999993E-2</c:v>
                </c:pt>
                <c:pt idx="4">
                  <c:v>0.10750090000000002</c:v>
                </c:pt>
                <c:pt idx="5">
                  <c:v>0.12380070000000012</c:v>
                </c:pt>
                <c:pt idx="6">
                  <c:v>0.14010050000000002</c:v>
                </c:pt>
                <c:pt idx="7">
                  <c:v>0.15640030000000049</c:v>
                </c:pt>
                <c:pt idx="8">
                  <c:v>0.1727001000000003</c:v>
                </c:pt>
                <c:pt idx="9">
                  <c:v>0.18899990000000053</c:v>
                </c:pt>
                <c:pt idx="10">
                  <c:v>0.20530000000000001</c:v>
                </c:pt>
                <c:pt idx="11">
                  <c:v>0.21376560000000031</c:v>
                </c:pt>
                <c:pt idx="12">
                  <c:v>0.2222312000000003</c:v>
                </c:pt>
                <c:pt idx="13">
                  <c:v>0.23069679999999998</c:v>
                </c:pt>
                <c:pt idx="14">
                  <c:v>0.23916240000000025</c:v>
                </c:pt>
                <c:pt idx="15">
                  <c:v>0.24762799999999996</c:v>
                </c:pt>
                <c:pt idx="16">
                  <c:v>0.25609359999999998</c:v>
                </c:pt>
                <c:pt idx="17">
                  <c:v>0.26455920000000005</c:v>
                </c:pt>
                <c:pt idx="18">
                  <c:v>0.27302480000000062</c:v>
                </c:pt>
                <c:pt idx="19">
                  <c:v>0.28149040000000008</c:v>
                </c:pt>
                <c:pt idx="20">
                  <c:v>0.28995630000000056</c:v>
                </c:pt>
                <c:pt idx="21">
                  <c:v>0.27928963333333334</c:v>
                </c:pt>
                <c:pt idx="22">
                  <c:v>0.26862296666666741</c:v>
                </c:pt>
                <c:pt idx="23">
                  <c:v>0.25795680000000032</c:v>
                </c:pt>
              </c:numCache>
            </c:numRef>
          </c:val>
        </c:ser>
        <c:ser>
          <c:idx val="1"/>
          <c:order val="1"/>
          <c:tx>
            <c:v>Trend BCS</c:v>
          </c:tx>
          <c:spPr>
            <a:ln w="12700">
              <a:solidFill>
                <a:srgbClr val="339966"/>
              </a:solidFill>
              <a:prstDash val="solid"/>
            </a:ln>
          </c:spPr>
          <c:marker>
            <c:symbol val="none"/>
          </c:marker>
          <c:val>
            <c:numRef>
              <c:f>Sheet1!$D$10:$D$33</c:f>
              <c:numCache>
                <c:formatCode>General</c:formatCode>
                <c:ptCount val="24"/>
                <c:pt idx="3">
                  <c:v>0.20259679999999999</c:v>
                </c:pt>
                <c:pt idx="4">
                  <c:v>0.22462254999999987</c:v>
                </c:pt>
                <c:pt idx="5">
                  <c:v>0.24664830000000043</c:v>
                </c:pt>
                <c:pt idx="6">
                  <c:v>0.26867405</c:v>
                </c:pt>
                <c:pt idx="7">
                  <c:v>0.29070000000000001</c:v>
                </c:pt>
                <c:pt idx="8">
                  <c:v>0.29906325</c:v>
                </c:pt>
                <c:pt idx="9">
                  <c:v>0.30742650000000105</c:v>
                </c:pt>
                <c:pt idx="10">
                  <c:v>0.31578975000000031</c:v>
                </c:pt>
                <c:pt idx="11">
                  <c:v>0.32415300000000002</c:v>
                </c:pt>
              </c:numCache>
            </c:numRef>
          </c:val>
        </c:ser>
        <c:ser>
          <c:idx val="3"/>
          <c:order val="2"/>
          <c:tx>
            <c:v>NCDS</c:v>
          </c:tx>
          <c:spPr>
            <a:ln w="12700">
              <a:solidFill>
                <a:srgbClr val="000080"/>
              </a:solidFill>
              <a:prstDash val="solid"/>
            </a:ln>
          </c:spPr>
          <c:marker>
            <c:symbol val="star"/>
            <c:size val="6"/>
            <c:spPr>
              <a:solidFill>
                <a:srgbClr val="000080"/>
              </a:solidFill>
              <a:ln>
                <a:solidFill>
                  <a:srgbClr val="000080"/>
                </a:solidFill>
                <a:prstDash val="solid"/>
              </a:ln>
            </c:spPr>
          </c:marker>
          <c:val>
            <c:numRef>
              <c:f>Sheet1!$K$10:$K$33</c:f>
              <c:numCache>
                <c:formatCode>General</c:formatCode>
                <c:ptCount val="24"/>
                <c:pt idx="0">
                  <c:v>4.2301700000000095E-2</c:v>
                </c:pt>
                <c:pt idx="10">
                  <c:v>0.20530000000000001</c:v>
                </c:pt>
                <c:pt idx="20">
                  <c:v>0.28995630000000056</c:v>
                </c:pt>
                <c:pt idx="23">
                  <c:v>0.25795680000000032</c:v>
                </c:pt>
              </c:numCache>
            </c:numRef>
          </c:val>
        </c:ser>
        <c:ser>
          <c:idx val="4"/>
          <c:order val="3"/>
          <c:tx>
            <c:v>BCS</c:v>
          </c:tx>
          <c:spPr>
            <a:ln w="12700">
              <a:solidFill>
                <a:srgbClr val="339966"/>
              </a:solidFill>
              <a:prstDash val="solid"/>
            </a:ln>
          </c:spPr>
          <c:marker>
            <c:symbol val="square"/>
            <c:size val="9"/>
            <c:spPr>
              <a:solidFill>
                <a:srgbClr val="339966"/>
              </a:solidFill>
              <a:ln>
                <a:solidFill>
                  <a:srgbClr val="339966"/>
                </a:solidFill>
                <a:prstDash val="solid"/>
              </a:ln>
            </c:spPr>
          </c:marker>
          <c:val>
            <c:numRef>
              <c:f>Sheet1!$L$10:$L$33</c:f>
              <c:numCache>
                <c:formatCode>General</c:formatCode>
                <c:ptCount val="24"/>
                <c:pt idx="3">
                  <c:v>0.20259679999999999</c:v>
                </c:pt>
                <c:pt idx="7">
                  <c:v>0.29070000000000001</c:v>
                </c:pt>
                <c:pt idx="11">
                  <c:v>0.32415280000000074</c:v>
                </c:pt>
              </c:numCache>
            </c:numRef>
          </c:val>
        </c:ser>
        <c:ser>
          <c:idx val="7"/>
          <c:order val="4"/>
          <c:tx>
            <c:v>Upper bound confidence intervals</c:v>
          </c:tx>
          <c:spPr>
            <a:ln w="28575">
              <a:noFill/>
            </a:ln>
          </c:spPr>
          <c:marker>
            <c:symbol val="triangle"/>
            <c:size val="7"/>
            <c:spPr>
              <a:solidFill>
                <a:srgbClr val="000080"/>
              </a:solidFill>
              <a:ln>
                <a:solidFill>
                  <a:srgbClr val="000080"/>
                </a:solidFill>
                <a:prstDash val="solid"/>
              </a:ln>
            </c:spPr>
          </c:marker>
          <c:val>
            <c:numRef>
              <c:f>Sheet1!$O$10:$O$33</c:f>
              <c:numCache>
                <c:formatCode>General</c:formatCode>
                <c:ptCount val="24"/>
                <c:pt idx="0">
                  <c:v>8.1709300000000068E-2</c:v>
                </c:pt>
                <c:pt idx="10">
                  <c:v>0.25648910000000008</c:v>
                </c:pt>
                <c:pt idx="20">
                  <c:v>0.35689930000000031</c:v>
                </c:pt>
                <c:pt idx="23">
                  <c:v>0.32908920000000091</c:v>
                </c:pt>
              </c:numCache>
            </c:numRef>
          </c:val>
        </c:ser>
        <c:ser>
          <c:idx val="6"/>
          <c:order val="5"/>
          <c:tx>
            <c:v>Lower bound confidence intervals</c:v>
          </c:tx>
          <c:spPr>
            <a:ln w="3175">
              <a:solidFill>
                <a:srgbClr val="000080"/>
              </a:solidFill>
              <a:prstDash val="solid"/>
            </a:ln>
          </c:spPr>
          <c:marker>
            <c:symbol val="diamond"/>
            <c:size val="7"/>
            <c:spPr>
              <a:solidFill>
                <a:srgbClr val="000080"/>
              </a:solidFill>
              <a:ln>
                <a:solidFill>
                  <a:srgbClr val="000080"/>
                </a:solidFill>
                <a:prstDash val="solid"/>
              </a:ln>
            </c:spPr>
          </c:marker>
          <c:val>
            <c:numRef>
              <c:f>Sheet1!$N$10:$N$33</c:f>
              <c:numCache>
                <c:formatCode>General</c:formatCode>
                <c:ptCount val="24"/>
                <c:pt idx="0">
                  <c:v>2.8940000000000012E-3</c:v>
                </c:pt>
                <c:pt idx="10">
                  <c:v>0.15409160000000027</c:v>
                </c:pt>
                <c:pt idx="20">
                  <c:v>0.22301330000000041</c:v>
                </c:pt>
                <c:pt idx="23">
                  <c:v>0.18680000000000024</c:v>
                </c:pt>
              </c:numCache>
            </c:numRef>
          </c:val>
        </c:ser>
        <c:ser>
          <c:idx val="10"/>
          <c:order val="6"/>
          <c:spPr>
            <a:ln w="12700">
              <a:solidFill>
                <a:srgbClr val="000080"/>
              </a:solidFill>
              <a:prstDash val="sysDash"/>
            </a:ln>
          </c:spPr>
          <c:marker>
            <c:symbol val="none"/>
          </c:marker>
          <c:val>
            <c:numRef>
              <c:f>Sheet1!$F$10:$F$33</c:f>
              <c:numCache>
                <c:formatCode>General</c:formatCode>
                <c:ptCount val="24"/>
                <c:pt idx="0">
                  <c:v>2.8940000000000012E-3</c:v>
                </c:pt>
                <c:pt idx="1">
                  <c:v>1.8013800000000031E-2</c:v>
                </c:pt>
                <c:pt idx="2">
                  <c:v>3.3133599999999999E-2</c:v>
                </c:pt>
                <c:pt idx="3">
                  <c:v>4.8253400000000023E-2</c:v>
                </c:pt>
                <c:pt idx="4">
                  <c:v>6.3373200000000102E-2</c:v>
                </c:pt>
                <c:pt idx="5">
                  <c:v>7.8493000000000132E-2</c:v>
                </c:pt>
                <c:pt idx="6">
                  <c:v>9.3612800000000232E-2</c:v>
                </c:pt>
                <c:pt idx="7">
                  <c:v>0.10873260000000025</c:v>
                </c:pt>
                <c:pt idx="8">
                  <c:v>0.12385240000000002</c:v>
                </c:pt>
                <c:pt idx="9">
                  <c:v>0.13897220000000021</c:v>
                </c:pt>
                <c:pt idx="10">
                  <c:v>0.15409160000000027</c:v>
                </c:pt>
                <c:pt idx="11">
                  <c:v>0.1609838000000002</c:v>
                </c:pt>
                <c:pt idx="12">
                  <c:v>0.16787600000000011</c:v>
                </c:pt>
                <c:pt idx="13">
                  <c:v>0.17476820000000032</c:v>
                </c:pt>
                <c:pt idx="14">
                  <c:v>0.18166039999999994</c:v>
                </c:pt>
                <c:pt idx="15">
                  <c:v>0.18855259999999993</c:v>
                </c:pt>
                <c:pt idx="16">
                  <c:v>0.19544480000000036</c:v>
                </c:pt>
                <c:pt idx="17">
                  <c:v>0.20233699999999991</c:v>
                </c:pt>
                <c:pt idx="18">
                  <c:v>0.20922920000000023</c:v>
                </c:pt>
                <c:pt idx="19">
                  <c:v>0.21612139999999991</c:v>
                </c:pt>
                <c:pt idx="20">
                  <c:v>0.22301330000000041</c:v>
                </c:pt>
                <c:pt idx="21">
                  <c:v>0.21094220000000052</c:v>
                </c:pt>
                <c:pt idx="22">
                  <c:v>0.19887110000000013</c:v>
                </c:pt>
                <c:pt idx="23">
                  <c:v>0.18680000000000024</c:v>
                </c:pt>
              </c:numCache>
            </c:numRef>
          </c:val>
        </c:ser>
        <c:ser>
          <c:idx val="11"/>
          <c:order val="7"/>
          <c:spPr>
            <a:ln w="3175">
              <a:solidFill>
                <a:srgbClr val="000080"/>
              </a:solidFill>
              <a:prstDash val="sysDash"/>
            </a:ln>
          </c:spPr>
          <c:marker>
            <c:symbol val="none"/>
          </c:marker>
          <c:val>
            <c:numRef>
              <c:f>Sheet1!$G$10:$G$33</c:f>
              <c:numCache>
                <c:formatCode>General</c:formatCode>
                <c:ptCount val="24"/>
                <c:pt idx="0">
                  <c:v>8.1709300000000068E-2</c:v>
                </c:pt>
                <c:pt idx="1">
                  <c:v>9.918728000000003E-2</c:v>
                </c:pt>
                <c:pt idx="2">
                  <c:v>0.11666526000000026</c:v>
                </c:pt>
                <c:pt idx="3">
                  <c:v>0.13414324000000027</c:v>
                </c:pt>
                <c:pt idx="4">
                  <c:v>0.15162122</c:v>
                </c:pt>
                <c:pt idx="5">
                  <c:v>0.16909920000000048</c:v>
                </c:pt>
                <c:pt idx="6">
                  <c:v>0.18657718000000034</c:v>
                </c:pt>
                <c:pt idx="7">
                  <c:v>0.20405516000000001</c:v>
                </c:pt>
                <c:pt idx="8">
                  <c:v>0.22153314000000035</c:v>
                </c:pt>
                <c:pt idx="9">
                  <c:v>0.23901112000000024</c:v>
                </c:pt>
                <c:pt idx="10">
                  <c:v>0.25648910000000008</c:v>
                </c:pt>
                <c:pt idx="11">
                  <c:v>0.26653010000000005</c:v>
                </c:pt>
                <c:pt idx="12">
                  <c:v>0.27657110000000007</c:v>
                </c:pt>
                <c:pt idx="13">
                  <c:v>0.28661210000000031</c:v>
                </c:pt>
                <c:pt idx="14">
                  <c:v>0.29665310000000011</c:v>
                </c:pt>
                <c:pt idx="15">
                  <c:v>0.3066941000000003</c:v>
                </c:pt>
                <c:pt idx="16">
                  <c:v>0.31673510000000016</c:v>
                </c:pt>
                <c:pt idx="17">
                  <c:v>0.32677610000000085</c:v>
                </c:pt>
                <c:pt idx="18">
                  <c:v>0.33681710000000098</c:v>
                </c:pt>
                <c:pt idx="19">
                  <c:v>0.34685810000000106</c:v>
                </c:pt>
                <c:pt idx="20">
                  <c:v>0.35689930000000031</c:v>
                </c:pt>
                <c:pt idx="21">
                  <c:v>0.34762926666666738</c:v>
                </c:pt>
                <c:pt idx="22">
                  <c:v>0.33835923333333395</c:v>
                </c:pt>
                <c:pt idx="23">
                  <c:v>0.32908920000000091</c:v>
                </c:pt>
              </c:numCache>
            </c:numRef>
          </c:val>
        </c:ser>
        <c:ser>
          <c:idx val="15"/>
          <c:order val="8"/>
          <c:spPr>
            <a:ln w="12700">
              <a:solidFill>
                <a:srgbClr val="FFCC99"/>
              </a:solidFill>
              <a:prstDash val="solid"/>
            </a:ln>
          </c:spPr>
          <c:marker>
            <c:symbol val="none"/>
          </c:marker>
          <c:val>
            <c:numRef>
              <c:f>Sheet1!$Q$13:$Q$21</c:f>
              <c:numCache>
                <c:formatCode>General</c:formatCode>
                <c:ptCount val="9"/>
                <c:pt idx="0">
                  <c:v>0.24763410000000027</c:v>
                </c:pt>
                <c:pt idx="4">
                  <c:v>0.33380000000000093</c:v>
                </c:pt>
                <c:pt idx="8">
                  <c:v>0.37675200000000031</c:v>
                </c:pt>
              </c:numCache>
            </c:numRef>
          </c:val>
        </c:ser>
        <c:ser>
          <c:idx val="12"/>
          <c:order val="9"/>
          <c:spPr>
            <a:ln w="12700">
              <a:solidFill>
                <a:srgbClr val="339966"/>
              </a:solidFill>
              <a:prstDash val="sysDash"/>
            </a:ln>
          </c:spPr>
          <c:marker>
            <c:symbol val="none"/>
          </c:marker>
          <c:val>
            <c:numRef>
              <c:f>Sheet1!$H$10:$H$33</c:f>
              <c:numCache>
                <c:formatCode>General</c:formatCode>
                <c:ptCount val="24"/>
                <c:pt idx="3">
                  <c:v>0.15755950000000021</c:v>
                </c:pt>
                <c:pt idx="4">
                  <c:v>0.18006975000000031</c:v>
                </c:pt>
                <c:pt idx="5">
                  <c:v>0.20258000000000001</c:v>
                </c:pt>
                <c:pt idx="6">
                  <c:v>0.22509025000000035</c:v>
                </c:pt>
                <c:pt idx="7">
                  <c:v>0.24760000000000001</c:v>
                </c:pt>
                <c:pt idx="8">
                  <c:v>0.25358750000000002</c:v>
                </c:pt>
                <c:pt idx="9">
                  <c:v>0.25957500000000006</c:v>
                </c:pt>
                <c:pt idx="10">
                  <c:v>0.26556250000000031</c:v>
                </c:pt>
                <c:pt idx="11">
                  <c:v>0.27155370000000001</c:v>
                </c:pt>
              </c:numCache>
            </c:numRef>
          </c:val>
        </c:ser>
        <c:ser>
          <c:idx val="13"/>
          <c:order val="10"/>
          <c:spPr>
            <a:ln w="12700">
              <a:solidFill>
                <a:srgbClr val="339966"/>
              </a:solidFill>
              <a:prstDash val="sysDash"/>
            </a:ln>
          </c:spPr>
          <c:marker>
            <c:symbol val="none"/>
          </c:marker>
          <c:val>
            <c:numRef>
              <c:f>Sheet1!$I$10:$I$33</c:f>
              <c:numCache>
                <c:formatCode>General</c:formatCode>
                <c:ptCount val="24"/>
                <c:pt idx="3">
                  <c:v>0.24763410000000027</c:v>
                </c:pt>
                <c:pt idx="4">
                  <c:v>0.26917560000000001</c:v>
                </c:pt>
                <c:pt idx="5">
                  <c:v>0.29071710000000001</c:v>
                </c:pt>
                <c:pt idx="6">
                  <c:v>0.31225860000000055</c:v>
                </c:pt>
                <c:pt idx="7">
                  <c:v>0.33380000000000093</c:v>
                </c:pt>
                <c:pt idx="8">
                  <c:v>0.34453750000000027</c:v>
                </c:pt>
                <c:pt idx="9">
                  <c:v>0.35527500000000001</c:v>
                </c:pt>
                <c:pt idx="10">
                  <c:v>0.36601250000000074</c:v>
                </c:pt>
                <c:pt idx="11">
                  <c:v>0.37675190000000008</c:v>
                </c:pt>
              </c:numCache>
            </c:numRef>
          </c:val>
        </c:ser>
        <c:ser>
          <c:idx val="14"/>
          <c:order val="11"/>
          <c:spPr>
            <a:ln w="12700">
              <a:solidFill>
                <a:srgbClr val="CC99FF"/>
              </a:solidFill>
              <a:prstDash val="solid"/>
            </a:ln>
          </c:spPr>
          <c:marker>
            <c:symbol val="diamond"/>
            <c:size val="7"/>
            <c:spPr>
              <a:solidFill>
                <a:srgbClr val="339966"/>
              </a:solidFill>
              <a:ln>
                <a:solidFill>
                  <a:srgbClr val="339966"/>
                </a:solidFill>
                <a:prstDash val="solid"/>
              </a:ln>
            </c:spPr>
          </c:marker>
          <c:val>
            <c:numRef>
              <c:f>Sheet1!$P$10:$P$33</c:f>
              <c:numCache>
                <c:formatCode>General</c:formatCode>
                <c:ptCount val="24"/>
                <c:pt idx="3">
                  <c:v>0.15755950000000021</c:v>
                </c:pt>
                <c:pt idx="7">
                  <c:v>0.24760000000000001</c:v>
                </c:pt>
                <c:pt idx="11">
                  <c:v>0.27155400000000002</c:v>
                </c:pt>
              </c:numCache>
            </c:numRef>
          </c:val>
        </c:ser>
        <c:ser>
          <c:idx val="16"/>
          <c:order val="12"/>
          <c:spPr>
            <a:ln w="12700">
              <a:solidFill>
                <a:srgbClr val="3366FF"/>
              </a:solidFill>
              <a:prstDash val="solid"/>
            </a:ln>
          </c:spPr>
          <c:marker>
            <c:symbol val="triangle"/>
            <c:size val="7"/>
            <c:spPr>
              <a:solidFill>
                <a:srgbClr val="339966"/>
              </a:solidFill>
              <a:ln>
                <a:solidFill>
                  <a:srgbClr val="339966"/>
                </a:solidFill>
                <a:prstDash val="solid"/>
              </a:ln>
            </c:spPr>
          </c:marker>
          <c:val>
            <c:numRef>
              <c:f>Sheet1!$Q$10:$Q$33</c:f>
              <c:numCache>
                <c:formatCode>General</c:formatCode>
                <c:ptCount val="24"/>
                <c:pt idx="3">
                  <c:v>0.24763410000000027</c:v>
                </c:pt>
                <c:pt idx="7">
                  <c:v>0.33380000000000093</c:v>
                </c:pt>
                <c:pt idx="11">
                  <c:v>0.37675200000000031</c:v>
                </c:pt>
              </c:numCache>
            </c:numRef>
          </c:val>
        </c:ser>
        <c:marker val="1"/>
        <c:axId val="98992512"/>
        <c:axId val="98994432"/>
      </c:lineChart>
      <c:catAx>
        <c:axId val="98992512"/>
        <c:scaling>
          <c:orientation val="minMax"/>
        </c:scaling>
        <c:axPos val="b"/>
        <c:numFmt formatCode="General" sourceLinked="1"/>
        <c:maj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8994432"/>
        <c:crosses val="autoZero"/>
        <c:auto val="1"/>
        <c:lblAlgn val="ctr"/>
        <c:lblOffset val="100"/>
        <c:tickLblSkip val="1"/>
        <c:tickMarkSkip val="1"/>
      </c:catAx>
      <c:valAx>
        <c:axId val="98994432"/>
        <c:scaling>
          <c:orientation val="minMax"/>
          <c:min val="0"/>
        </c:scaling>
        <c:axPos val="l"/>
        <c:majorGridlines>
          <c:spPr>
            <a:ln w="3175">
              <a:solidFill>
                <a:srgbClr val="000000"/>
              </a:solidFill>
              <a:prstDash val="solid"/>
            </a:ln>
          </c:spPr>
        </c:majorGridlines>
        <c:title>
          <c:tx>
            <c:rich>
              <a:bodyPr/>
              <a:lstStyle/>
              <a:p>
                <a:pPr>
                  <a:defRPr/>
                </a:pPr>
                <a:r>
                  <a:rPr lang="en-US"/>
                  <a:t>beta</a:t>
                </a:r>
                <a:r>
                  <a:rPr lang="en-US" baseline="0"/>
                  <a:t> coefficient</a:t>
                </a:r>
                <a:endParaRPr lang="en-US"/>
              </a:p>
            </c:rich>
          </c:tx>
          <c:layout/>
        </c:title>
        <c:numFmt formatCode="General" sourceLinked="1"/>
        <c:maj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98992512"/>
        <c:crosses val="autoZero"/>
        <c:crossBetween val="between"/>
      </c:valAx>
      <c:spPr>
        <a:solidFill>
          <a:srgbClr val="FFFFFF"/>
        </a:solidFill>
        <a:ln w="12700">
          <a:solidFill>
            <a:srgbClr val="808080"/>
          </a:solidFill>
          <a:prstDash val="solid"/>
        </a:ln>
      </c:spPr>
    </c:plotArea>
    <c:legend>
      <c:legendPos val="b"/>
      <c:legendEntry>
        <c:idx val="0"/>
        <c:delete val="1"/>
      </c:legendEntry>
      <c:legendEntry>
        <c:idx val="1"/>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egendEntry>
        <c:idx val="11"/>
        <c:delete val="1"/>
      </c:legendEntry>
      <c:legendEntry>
        <c:idx val="12"/>
        <c:delete val="1"/>
      </c:legendEntry>
      <c:layout/>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pieChart>
        <c:varyColors val="1"/>
        <c:ser>
          <c:idx val="0"/>
          <c:order val="0"/>
          <c:tx>
            <c:strRef>
              <c:f>Sheet1!$B$1</c:f>
              <c:strCache>
                <c:ptCount val="1"/>
                <c:pt idx="0">
                  <c:v>Age 3</c:v>
                </c:pt>
              </c:strCache>
            </c:strRef>
          </c:tx>
          <c:explosion val="13"/>
          <c:dLbls>
            <c:showVal val="1"/>
            <c:showLeaderLines val="1"/>
          </c:dLbls>
          <c:cat>
            <c:strRef>
              <c:f>Sheet1!$A$2:$A$10</c:f>
              <c:strCache>
                <c:ptCount val="9"/>
                <c:pt idx="0">
                  <c:v>Residual Gap</c:v>
                </c:pt>
                <c:pt idx="1">
                  <c:v>Parental Education</c:v>
                </c:pt>
                <c:pt idx="2">
                  <c:v>Family Background/Demographics</c:v>
                </c:pt>
                <c:pt idx="3">
                  <c:v>Family Interactions</c:v>
                </c:pt>
                <c:pt idx="4">
                  <c:v>Health and Well-Being</c:v>
                </c:pt>
                <c:pt idx="5">
                  <c:v>Childcare</c:v>
                </c:pt>
                <c:pt idx="6">
                  <c:v>Home-Learning Environment</c:v>
                </c:pt>
                <c:pt idx="7">
                  <c:v>Parenting Style/Rules</c:v>
                </c:pt>
                <c:pt idx="8">
                  <c:v>Missing Data</c:v>
                </c:pt>
              </c:strCache>
            </c:strRef>
          </c:cat>
          <c:val>
            <c:numRef>
              <c:f>Sheet1!$B$2:$B$10</c:f>
              <c:numCache>
                <c:formatCode>0%</c:formatCode>
                <c:ptCount val="9"/>
                <c:pt idx="0">
                  <c:v>0.34000000000000019</c:v>
                </c:pt>
                <c:pt idx="1">
                  <c:v>0.16000000000000006</c:v>
                </c:pt>
                <c:pt idx="2">
                  <c:v>0.25</c:v>
                </c:pt>
                <c:pt idx="3">
                  <c:v>4.0000000000000042E-2</c:v>
                </c:pt>
                <c:pt idx="4">
                  <c:v>3.0000000000000013E-2</c:v>
                </c:pt>
                <c:pt idx="5">
                  <c:v>1.0000000000000011E-2</c:v>
                </c:pt>
                <c:pt idx="6">
                  <c:v>0.16000000000000006</c:v>
                </c:pt>
                <c:pt idx="7">
                  <c:v>0</c:v>
                </c:pt>
                <c:pt idx="8">
                  <c:v>1.0000000000000011E-2</c:v>
                </c:pt>
              </c:numCache>
            </c:numRef>
          </c:val>
        </c:ser>
        <c:firstSliceAng val="0"/>
      </c:pieChart>
      <c:spPr>
        <a:noFill/>
        <a:ln w="25388">
          <a:noFill/>
        </a:ln>
      </c:spPr>
    </c:plotArea>
    <c:legend>
      <c:legendPos val="r"/>
      <c:layout>
        <c:manualLayout>
          <c:xMode val="edge"/>
          <c:yMode val="edge"/>
          <c:x val="0.56476821050176662"/>
          <c:y val="8.8633574891189173E-4"/>
          <c:w val="0.42552312490459931"/>
          <c:h val="0.99822710840390239"/>
        </c:manualLayout>
      </c:layout>
      <c:txPr>
        <a:bodyPr/>
        <a:lstStyle/>
        <a:p>
          <a:pPr>
            <a:defRPr sz="1599" baseline="0"/>
          </a:pPr>
          <a:endParaRPr lang="en-US"/>
        </a:p>
      </c:txPr>
    </c:legend>
    <c:plotVisOnly val="1"/>
    <c:dispBlanksAs val="zero"/>
  </c:chart>
  <c:txPr>
    <a:bodyPr/>
    <a:lstStyle/>
    <a:p>
      <a:pPr>
        <a:defRPr sz="1799"/>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pieChart>
        <c:varyColors val="1"/>
        <c:ser>
          <c:idx val="0"/>
          <c:order val="0"/>
          <c:tx>
            <c:strRef>
              <c:f>Sheet1!$B$1</c:f>
              <c:strCache>
                <c:ptCount val="1"/>
                <c:pt idx="0">
                  <c:v>Age 5</c:v>
                </c:pt>
              </c:strCache>
            </c:strRef>
          </c:tx>
          <c:explosion val="13"/>
          <c:dPt>
            <c:idx val="2"/>
            <c:explosion val="44"/>
          </c:dPt>
          <c:dPt>
            <c:idx val="3"/>
            <c:explosion val="46"/>
          </c:dPt>
          <c:dPt>
            <c:idx val="5"/>
            <c:spPr>
              <a:solidFill>
                <a:schemeClr val="accent6">
                  <a:lumMod val="60000"/>
                  <a:lumOff val="40000"/>
                </a:schemeClr>
              </a:solidFill>
            </c:spPr>
          </c:dPt>
          <c:dLbls>
            <c:dLbl>
              <c:idx val="4"/>
              <c:delete val="1"/>
            </c:dLbl>
            <c:showVal val="1"/>
            <c:showLeaderLines val="1"/>
          </c:dLbls>
          <c:cat>
            <c:strRef>
              <c:f>Sheet1!$A$2:$A$9</c:f>
              <c:strCache>
                <c:ptCount val="8"/>
                <c:pt idx="0">
                  <c:v>Residual Gap</c:v>
                </c:pt>
                <c:pt idx="1">
                  <c:v>Parental Education and Family Background</c:v>
                </c:pt>
                <c:pt idx="2">
                  <c:v>Child's attitudes and behaviours</c:v>
                </c:pt>
                <c:pt idx="3">
                  <c:v>Parent's attitudes and behaviours</c:v>
                </c:pt>
                <c:pt idx="4">
                  <c:v>Pre-school environments</c:v>
                </c:pt>
                <c:pt idx="5">
                  <c:v>Schools</c:v>
                </c:pt>
                <c:pt idx="6">
                  <c:v>Missing Data</c:v>
                </c:pt>
                <c:pt idx="7">
                  <c:v>Prior Ability</c:v>
                </c:pt>
              </c:strCache>
            </c:strRef>
          </c:cat>
          <c:val>
            <c:numRef>
              <c:f>Sheet1!$B$2:$B$9</c:f>
              <c:numCache>
                <c:formatCode>0%</c:formatCode>
                <c:ptCount val="8"/>
                <c:pt idx="0">
                  <c:v>7.0000000000000021E-2</c:v>
                </c:pt>
                <c:pt idx="1">
                  <c:v>0.13</c:v>
                </c:pt>
                <c:pt idx="2">
                  <c:v>4.0000000000000022E-2</c:v>
                </c:pt>
                <c:pt idx="3">
                  <c:v>6.0000000000000032E-2</c:v>
                </c:pt>
                <c:pt idx="4">
                  <c:v>0</c:v>
                </c:pt>
                <c:pt idx="5">
                  <c:v>6.0000000000000032E-2</c:v>
                </c:pt>
                <c:pt idx="6">
                  <c:v>-1.0000000000000005E-2</c:v>
                </c:pt>
                <c:pt idx="7">
                  <c:v>0.63000000000000234</c:v>
                </c:pt>
              </c:numCache>
            </c:numRef>
          </c:val>
        </c:ser>
        <c:firstSliceAng val="0"/>
      </c:pieChart>
      <c:spPr>
        <a:noFill/>
        <a:ln w="25388">
          <a:noFill/>
        </a:ln>
      </c:spPr>
    </c:plotArea>
    <c:legend>
      <c:legendPos val="r"/>
      <c:layout/>
      <c:txPr>
        <a:bodyPr/>
        <a:lstStyle/>
        <a:p>
          <a:pPr>
            <a:defRPr sz="1599" baseline="0"/>
          </a:pPr>
          <a:endParaRPr lang="en-US"/>
        </a:p>
      </c:txPr>
    </c:legend>
    <c:plotVisOnly val="1"/>
    <c:dispBlanksAs val="zero"/>
  </c:chart>
  <c:txPr>
    <a:bodyPr/>
    <a:lstStyle/>
    <a:p>
      <a:pPr>
        <a:defRPr sz="1799"/>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pieChart>
        <c:varyColors val="1"/>
        <c:ser>
          <c:idx val="0"/>
          <c:order val="0"/>
          <c:tx>
            <c:strRef>
              <c:f>Sheet1!$B$1</c:f>
              <c:strCache>
                <c:ptCount val="1"/>
                <c:pt idx="0">
                  <c:v>Age 16</c:v>
                </c:pt>
              </c:strCache>
            </c:strRef>
          </c:tx>
          <c:explosion val="13"/>
          <c:dPt>
            <c:idx val="2"/>
            <c:explosion val="44"/>
          </c:dPt>
          <c:dPt>
            <c:idx val="3"/>
            <c:explosion val="46"/>
          </c:dPt>
          <c:dPt>
            <c:idx val="5"/>
            <c:spPr>
              <a:solidFill>
                <a:schemeClr val="accent6">
                  <a:lumMod val="60000"/>
                  <a:lumOff val="40000"/>
                </a:schemeClr>
              </a:solidFill>
            </c:spPr>
          </c:dPt>
          <c:dLbls>
            <c:showVal val="1"/>
            <c:showLeaderLines val="1"/>
          </c:dLbls>
          <c:cat>
            <c:strRef>
              <c:f>Sheet1!$A$2:$A$8</c:f>
              <c:strCache>
                <c:ptCount val="7"/>
                <c:pt idx="0">
                  <c:v>Residual Gap</c:v>
                </c:pt>
                <c:pt idx="1">
                  <c:v>Parental Education and Family Background</c:v>
                </c:pt>
                <c:pt idx="2">
                  <c:v>Child's attitudes and behaviours</c:v>
                </c:pt>
                <c:pt idx="3">
                  <c:v>Parent's attitudes and behaviours</c:v>
                </c:pt>
                <c:pt idx="4">
                  <c:v>Schools</c:v>
                </c:pt>
                <c:pt idx="5">
                  <c:v>Missing Data</c:v>
                </c:pt>
                <c:pt idx="6">
                  <c:v>Prior Ability</c:v>
                </c:pt>
              </c:strCache>
            </c:strRef>
          </c:cat>
          <c:val>
            <c:numRef>
              <c:f>Sheet1!$B$2:$B$8</c:f>
              <c:numCache>
                <c:formatCode>0%</c:formatCode>
                <c:ptCount val="7"/>
                <c:pt idx="0">
                  <c:v>7.0000000000000021E-2</c:v>
                </c:pt>
                <c:pt idx="1">
                  <c:v>6.0000000000000032E-2</c:v>
                </c:pt>
                <c:pt idx="2">
                  <c:v>0.15000000000000024</c:v>
                </c:pt>
                <c:pt idx="3">
                  <c:v>8.0000000000000043E-2</c:v>
                </c:pt>
                <c:pt idx="4">
                  <c:v>1.0000000000000005E-2</c:v>
                </c:pt>
                <c:pt idx="5">
                  <c:v>4.0000000000000022E-2</c:v>
                </c:pt>
                <c:pt idx="6">
                  <c:v>0.59</c:v>
                </c:pt>
              </c:numCache>
            </c:numRef>
          </c:val>
        </c:ser>
        <c:firstSliceAng val="0"/>
      </c:pieChart>
      <c:spPr>
        <a:noFill/>
        <a:ln w="25388">
          <a:noFill/>
        </a:ln>
      </c:spPr>
    </c:plotArea>
    <c:legend>
      <c:legendPos val="r"/>
      <c:layout/>
      <c:txPr>
        <a:bodyPr/>
        <a:lstStyle/>
        <a:p>
          <a:pPr>
            <a:defRPr sz="1599" baseline="0"/>
          </a:pPr>
          <a:endParaRPr lang="en-US"/>
        </a:p>
      </c:txPr>
    </c:legend>
    <c:plotVisOnly val="1"/>
    <c:dispBlanksAs val="zero"/>
  </c:chart>
  <c:txPr>
    <a:bodyPr/>
    <a:lstStyle/>
    <a:p>
      <a:pPr>
        <a:defRPr sz="1799"/>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1"/>
            <a:ext cx="2975300" cy="4850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91139" name="Rectangle 3"/>
          <p:cNvSpPr>
            <a:spLocks noGrp="1" noChangeArrowheads="1"/>
          </p:cNvSpPr>
          <p:nvPr>
            <p:ph type="dt" sz="quarter" idx="1"/>
          </p:nvPr>
        </p:nvSpPr>
        <p:spPr bwMode="auto">
          <a:xfrm>
            <a:off x="3889050" y="1"/>
            <a:ext cx="2975300" cy="4850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91140" name="Rectangle 4"/>
          <p:cNvSpPr>
            <a:spLocks noGrp="1" noChangeArrowheads="1"/>
          </p:cNvSpPr>
          <p:nvPr>
            <p:ph type="ftr" sz="quarter" idx="2"/>
          </p:nvPr>
        </p:nvSpPr>
        <p:spPr bwMode="auto">
          <a:xfrm>
            <a:off x="0" y="9216153"/>
            <a:ext cx="2975300" cy="4850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91141" name="Rectangle 5"/>
          <p:cNvSpPr>
            <a:spLocks noGrp="1" noChangeArrowheads="1"/>
          </p:cNvSpPr>
          <p:nvPr>
            <p:ph type="sldNum" sz="quarter" idx="3"/>
          </p:nvPr>
        </p:nvSpPr>
        <p:spPr bwMode="auto">
          <a:xfrm>
            <a:off x="3889050" y="9216153"/>
            <a:ext cx="2975300" cy="4850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06CE911-F2B8-4B2E-957F-9BA71FE50022}"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300" cy="48506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7448" y="1"/>
            <a:ext cx="2975300" cy="485061"/>
          </a:xfrm>
          <a:prstGeom prst="rect">
            <a:avLst/>
          </a:prstGeom>
        </p:spPr>
        <p:txBody>
          <a:bodyPr vert="horz" lIns="91440" tIns="45720" rIns="91440" bIns="45720" rtlCol="0"/>
          <a:lstStyle>
            <a:lvl1pPr algn="r">
              <a:defRPr sz="1200"/>
            </a:lvl1pPr>
          </a:lstStyle>
          <a:p>
            <a:fld id="{41D4105A-9D16-4EB0-9140-330FF5F41752}" type="datetimeFigureOut">
              <a:rPr lang="en-US" smtClean="0"/>
              <a:pPr/>
              <a:t>9/8/2010</a:t>
            </a:fld>
            <a:endParaRPr lang="en-GB"/>
          </a:p>
        </p:txBody>
      </p:sp>
      <p:sp>
        <p:nvSpPr>
          <p:cNvPr id="4" name="Slide Image Placeholder 3"/>
          <p:cNvSpPr>
            <a:spLocks noGrp="1" noRot="1" noChangeAspect="1"/>
          </p:cNvSpPr>
          <p:nvPr>
            <p:ph type="sldImg" idx="2"/>
          </p:nvPr>
        </p:nvSpPr>
        <p:spPr>
          <a:xfrm>
            <a:off x="1008063" y="728663"/>
            <a:ext cx="4848225" cy="36369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6115" y="4608857"/>
            <a:ext cx="5492121" cy="43655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14593"/>
            <a:ext cx="2975300" cy="48506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7448" y="9214593"/>
            <a:ext cx="2975300" cy="485061"/>
          </a:xfrm>
          <a:prstGeom prst="rect">
            <a:avLst/>
          </a:prstGeom>
        </p:spPr>
        <p:txBody>
          <a:bodyPr vert="horz" lIns="91440" tIns="45720" rIns="91440" bIns="45720" rtlCol="0" anchor="b"/>
          <a:lstStyle>
            <a:lvl1pPr algn="r">
              <a:defRPr sz="1200"/>
            </a:lvl1pPr>
          </a:lstStyle>
          <a:p>
            <a:fld id="{44261D29-02A0-4D27-BD20-B3CB8AAFDFC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397C74-0B8F-4BF1-A26D-1B5B98CAF290}" type="slidenum">
              <a:rPr lang="en-US"/>
              <a:pPr/>
              <a:t>10</a:t>
            </a:fld>
            <a:endParaRPr lang="en-US"/>
          </a:p>
        </p:txBody>
      </p:sp>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p:txBody>
          <a:bodyPr lIns="91428" tIns="45714" rIns="91428" bIns="45714"/>
          <a:lstStyle/>
          <a:p>
            <a:pPr>
              <a:spcBef>
                <a:spcPct val="0"/>
              </a:spcBef>
            </a:pPr>
            <a:endParaRPr lang="en-GB"/>
          </a:p>
        </p:txBody>
      </p:sp>
      <p:sp>
        <p:nvSpPr>
          <p:cNvPr id="43011" name="Slide Number Placeholder 3"/>
          <p:cNvSpPr txBox="1">
            <a:spLocks noGrp="1"/>
          </p:cNvSpPr>
          <p:nvPr/>
        </p:nvSpPr>
        <p:spPr bwMode="auto">
          <a:xfrm>
            <a:off x="3888211" y="9214469"/>
            <a:ext cx="2974551" cy="485061"/>
          </a:xfrm>
          <a:prstGeom prst="rect">
            <a:avLst/>
          </a:prstGeom>
          <a:noFill/>
          <a:ln w="9525">
            <a:noFill/>
            <a:miter lim="800000"/>
            <a:headEnd/>
            <a:tailEnd/>
          </a:ln>
        </p:spPr>
        <p:txBody>
          <a:bodyPr lIns="91428" tIns="45714" rIns="91428" bIns="45714" anchor="b"/>
          <a:lstStyle/>
          <a:p>
            <a:pPr algn="r" defTabSz="900113"/>
            <a:fld id="{E09B2806-E42F-4700-9868-283BDD561B5D}" type="slidenum">
              <a:rPr lang="en-US" sz="1200">
                <a:latin typeface="Calibri" pitchFamily="34" charset="0"/>
              </a:rPr>
              <a:pPr algn="r" defTabSz="900113"/>
              <a:t>10</a:t>
            </a:fld>
            <a:endParaRPr lang="en-US"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06F21DD-4368-45DB-90F6-3B6349060634}" type="slidenum">
              <a:rPr lang="en-US"/>
              <a:pPr/>
              <a:t>11</a:t>
            </a:fld>
            <a:endParaRPr lang="en-US"/>
          </a:p>
        </p:txBody>
      </p:sp>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p:txBody>
          <a:bodyPr lIns="91428" tIns="45714" rIns="91428" bIns="45714"/>
          <a:lstStyle/>
          <a:p>
            <a:pPr>
              <a:spcBef>
                <a:spcPct val="0"/>
              </a:spcBef>
            </a:pPr>
            <a:endParaRPr lang="en-GB"/>
          </a:p>
        </p:txBody>
      </p:sp>
      <p:sp>
        <p:nvSpPr>
          <p:cNvPr id="43011" name="Slide Number Placeholder 3"/>
          <p:cNvSpPr txBox="1">
            <a:spLocks noGrp="1"/>
          </p:cNvSpPr>
          <p:nvPr/>
        </p:nvSpPr>
        <p:spPr bwMode="auto">
          <a:xfrm>
            <a:off x="3888211" y="9214469"/>
            <a:ext cx="2974551" cy="485061"/>
          </a:xfrm>
          <a:prstGeom prst="rect">
            <a:avLst/>
          </a:prstGeom>
          <a:noFill/>
          <a:ln w="9525">
            <a:noFill/>
            <a:miter lim="800000"/>
            <a:headEnd/>
            <a:tailEnd/>
          </a:ln>
        </p:spPr>
        <p:txBody>
          <a:bodyPr lIns="91428" tIns="45714" rIns="91428" bIns="45714" anchor="b"/>
          <a:lstStyle/>
          <a:p>
            <a:pPr algn="r" defTabSz="900113"/>
            <a:fld id="{2320C371-53E0-427F-9159-5FD05BE483D1}" type="slidenum">
              <a:rPr lang="en-US" sz="1200">
                <a:latin typeface="Calibri" pitchFamily="34" charset="0"/>
              </a:rPr>
              <a:pPr algn="r" defTabSz="900113"/>
              <a:t>11</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7539D9A-C640-4B24-8867-D9404917E4CE}" type="slidenum">
              <a:rPr lang="en-US"/>
              <a:pPr/>
              <a:t>12</a:t>
            </a:fld>
            <a:endParaRPr lang="en-US"/>
          </a:p>
        </p:txBody>
      </p:sp>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p:txBody>
          <a:bodyPr lIns="91428" tIns="45714" rIns="91428" bIns="45714"/>
          <a:lstStyle/>
          <a:p>
            <a:pPr>
              <a:spcBef>
                <a:spcPct val="0"/>
              </a:spcBef>
            </a:pPr>
            <a:endParaRPr lang="en-GB"/>
          </a:p>
        </p:txBody>
      </p:sp>
      <p:sp>
        <p:nvSpPr>
          <p:cNvPr id="38915" name="Slide Number Placeholder 3"/>
          <p:cNvSpPr txBox="1">
            <a:spLocks noGrp="1"/>
          </p:cNvSpPr>
          <p:nvPr/>
        </p:nvSpPr>
        <p:spPr bwMode="auto">
          <a:xfrm>
            <a:off x="3888211" y="9214469"/>
            <a:ext cx="2974551" cy="485061"/>
          </a:xfrm>
          <a:prstGeom prst="rect">
            <a:avLst/>
          </a:prstGeom>
          <a:noFill/>
          <a:ln w="9525">
            <a:noFill/>
            <a:miter lim="800000"/>
            <a:headEnd/>
            <a:tailEnd/>
          </a:ln>
        </p:spPr>
        <p:txBody>
          <a:bodyPr lIns="91428" tIns="45714" rIns="91428" bIns="45714" anchor="b"/>
          <a:lstStyle/>
          <a:p>
            <a:pPr algn="r" defTabSz="900113"/>
            <a:fld id="{281B71C4-F663-4D81-81A7-191305B3C339}" type="slidenum">
              <a:rPr lang="en-US" sz="1200">
                <a:latin typeface="Calibri" pitchFamily="34" charset="0"/>
              </a:rPr>
              <a:pPr algn="r" defTabSz="900113"/>
              <a:t>12</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7B53B-C2C2-4B9C-92BF-D29D28504A88}"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7B53B-C2C2-4B9C-92BF-D29D28504A88}"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F7B53B-C2C2-4B9C-92BF-D29D28504A88}"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28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4261D29-02A0-4D27-BD20-B3CB8AAFDFC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grpSp>
          <p:nvGrpSpPr>
            <p:cNvPr id="4099" name="Group 3"/>
            <p:cNvGrpSpPr>
              <a:grpSpLocks/>
            </p:cNvGrpSpPr>
            <p:nvPr/>
          </p:nvGrpSpPr>
          <p:grpSpPr bwMode="auto">
            <a:xfrm>
              <a:off x="0" y="0"/>
              <a:ext cx="5760" cy="4320"/>
              <a:chOff x="0" y="0"/>
              <a:chExt cx="5760" cy="4320"/>
            </a:xfrm>
          </p:grpSpPr>
          <p:sp>
            <p:nvSpPr>
              <p:cNvPr id="4100"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en-GB"/>
              </a:p>
            </p:txBody>
          </p:sp>
          <p:grpSp>
            <p:nvGrpSpPr>
              <p:cNvPr id="4101" name="Group 5"/>
              <p:cNvGrpSpPr>
                <a:grpSpLocks/>
              </p:cNvGrpSpPr>
              <p:nvPr userDrawn="1"/>
            </p:nvGrpSpPr>
            <p:grpSpPr bwMode="auto">
              <a:xfrm>
                <a:off x="0" y="0"/>
                <a:ext cx="5760" cy="4320"/>
                <a:chOff x="0" y="0"/>
                <a:chExt cx="5760" cy="4320"/>
              </a:xfrm>
            </p:grpSpPr>
            <p:sp>
              <p:nvSpPr>
                <p:cNvPr id="4102"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03"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04"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05"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06"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07"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08"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09"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0"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1"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2"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3"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4"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5"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6"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7"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8"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19"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0"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1"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2"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3"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4"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5"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6"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7"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8"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29"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0"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1"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2"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3"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4"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5"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6"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7"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8"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39"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0"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1"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2"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3"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4"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5"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6"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7"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8"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49"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50"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51"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4152"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grpSp>
          <p:sp>
            <p:nvSpPr>
              <p:cNvPr id="4153"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GB"/>
              </a:p>
            </p:txBody>
          </p:sp>
        </p:grpSp>
        <p:grpSp>
          <p:nvGrpSpPr>
            <p:cNvPr id="4154" name="Group 58"/>
            <p:cNvGrpSpPr>
              <a:grpSpLocks/>
            </p:cNvGrpSpPr>
            <p:nvPr userDrawn="1"/>
          </p:nvGrpSpPr>
          <p:grpSpPr bwMode="auto">
            <a:xfrm>
              <a:off x="3" y="559"/>
              <a:ext cx="4192" cy="1796"/>
              <a:chOff x="3" y="559"/>
              <a:chExt cx="4192" cy="1796"/>
            </a:xfrm>
          </p:grpSpPr>
          <p:sp>
            <p:nvSpPr>
              <p:cNvPr id="4155"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endParaRPr lang="en-GB"/>
              </a:p>
            </p:txBody>
          </p:sp>
          <p:sp>
            <p:nvSpPr>
              <p:cNvPr id="4156"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endParaRPr lang="en-GB"/>
              </a:p>
            </p:txBody>
          </p:sp>
          <p:sp>
            <p:nvSpPr>
              <p:cNvPr id="4157"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endParaRPr lang="en-GB"/>
              </a:p>
            </p:txBody>
          </p:sp>
          <p:sp>
            <p:nvSpPr>
              <p:cNvPr id="4158"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GB"/>
              </a:p>
            </p:txBody>
          </p:sp>
        </p:grpSp>
        <p:grpSp>
          <p:nvGrpSpPr>
            <p:cNvPr id="4159" name="Group 63"/>
            <p:cNvGrpSpPr>
              <a:grpSpLocks/>
            </p:cNvGrpSpPr>
            <p:nvPr userDrawn="1"/>
          </p:nvGrpSpPr>
          <p:grpSpPr bwMode="auto">
            <a:xfrm>
              <a:off x="1480" y="1952"/>
              <a:ext cx="3808" cy="1812"/>
              <a:chOff x="1480" y="1952"/>
              <a:chExt cx="3808" cy="1812"/>
            </a:xfrm>
          </p:grpSpPr>
          <p:sp>
            <p:nvSpPr>
              <p:cNvPr id="4160"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endParaRPr lang="en-GB"/>
              </a:p>
            </p:txBody>
          </p:sp>
          <p:sp>
            <p:nvSpPr>
              <p:cNvPr id="4161"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endParaRPr lang="en-GB"/>
              </a:p>
            </p:txBody>
          </p:sp>
          <p:sp>
            <p:nvSpPr>
              <p:cNvPr id="4162" name="Arc 66"/>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GB"/>
              </a:p>
            </p:txBody>
          </p:sp>
        </p:grpSp>
      </p:grpSp>
      <p:sp>
        <p:nvSpPr>
          <p:cNvPr id="41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4165" name="Rectangle 69"/>
          <p:cNvSpPr>
            <a:spLocks noGrp="1" noChangeArrowheads="1"/>
          </p:cNvSpPr>
          <p:nvPr>
            <p:ph type="dt" sz="quarter" idx="2"/>
          </p:nvPr>
        </p:nvSpPr>
        <p:spPr/>
        <p:txBody>
          <a:bodyPr/>
          <a:lstStyle>
            <a:lvl1pPr>
              <a:defRPr/>
            </a:lvl1pPr>
          </a:lstStyle>
          <a:p>
            <a:endParaRPr lang="en-US"/>
          </a:p>
        </p:txBody>
      </p:sp>
      <p:sp>
        <p:nvSpPr>
          <p:cNvPr id="4166" name="Rectangle 70"/>
          <p:cNvSpPr>
            <a:spLocks noGrp="1" noChangeArrowheads="1"/>
          </p:cNvSpPr>
          <p:nvPr>
            <p:ph type="ftr" sz="quarter" idx="3"/>
          </p:nvPr>
        </p:nvSpPr>
        <p:spPr/>
        <p:txBody>
          <a:bodyPr/>
          <a:lstStyle>
            <a:lvl1pPr>
              <a:defRPr/>
            </a:lvl1pPr>
          </a:lstStyle>
          <a:p>
            <a:endParaRPr lang="en-US"/>
          </a:p>
        </p:txBody>
      </p:sp>
      <p:sp>
        <p:nvSpPr>
          <p:cNvPr id="4167" name="Rectangle 71"/>
          <p:cNvSpPr>
            <a:spLocks noGrp="1" noChangeArrowheads="1"/>
          </p:cNvSpPr>
          <p:nvPr>
            <p:ph type="sldNum" sz="quarter" idx="4"/>
          </p:nvPr>
        </p:nvSpPr>
        <p:spPr/>
        <p:txBody>
          <a:bodyPr/>
          <a:lstStyle>
            <a:lvl1pPr>
              <a:defRPr/>
            </a:lvl1pPr>
          </a:lstStyle>
          <a:p>
            <a:fld id="{544B8275-69C9-4920-9489-760D40107AAC}"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42A61F-5F95-496E-A67C-559D4DCA4876}"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2F99B6-853E-48E7-B4E2-1A3C8A82C504}"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838200" y="1905000"/>
            <a:ext cx="7772400" cy="4114800"/>
          </a:xfrm>
        </p:spPr>
        <p:txBody>
          <a:bodyPr/>
          <a:lstStyle/>
          <a:p>
            <a:endParaRPr lang="en-GB"/>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593C6BBF-99AB-4CFC-9842-6AE12E3EC995}"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00600" y="1905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800600" y="4038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7BDD7A89-EA49-4FA2-A5D5-0DCB1CF9CE36}"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D5049F02-2DFA-4A8D-9E1A-0EA1D201D3F1}"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DB3F1F-4799-46A3-8E71-C477153F41A6}"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796C07-1911-46C2-A902-80DE4931EF65}"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9AC051-FA82-45B7-AD5D-32E89494ADC3}"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89AB5AF-BE74-477E-8625-FE6DA01C79AA}"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1F37F1-746F-4DD1-BCE3-DC95B5C9CFEE}"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C93B47-6401-4D7E-8A1C-EA1446D9812F}"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5B6C26-A5D1-4F8F-B101-124CB8ACFAB3}"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311018-6B97-4C6C-AB76-2A2EF35F587A}"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5F5FF"/>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grpSp>
          <p:nvGrpSpPr>
            <p:cNvPr id="3075" name="Group 3"/>
            <p:cNvGrpSpPr>
              <a:grpSpLocks/>
            </p:cNvGrpSpPr>
            <p:nvPr/>
          </p:nvGrpSpPr>
          <p:grpSpPr bwMode="auto">
            <a:xfrm>
              <a:off x="0" y="0"/>
              <a:ext cx="5760" cy="4320"/>
              <a:chOff x="0" y="0"/>
              <a:chExt cx="5760" cy="4320"/>
            </a:xfrm>
          </p:grpSpPr>
          <p:grpSp>
            <p:nvGrpSpPr>
              <p:cNvPr id="3076" name="Group 4"/>
              <p:cNvGrpSpPr>
                <a:grpSpLocks/>
              </p:cNvGrpSpPr>
              <p:nvPr/>
            </p:nvGrpSpPr>
            <p:grpSpPr bwMode="auto">
              <a:xfrm>
                <a:off x="0" y="192"/>
                <a:ext cx="5760" cy="4032"/>
                <a:chOff x="0" y="192"/>
                <a:chExt cx="5760" cy="4032"/>
              </a:xfrm>
            </p:grpSpPr>
            <p:sp>
              <p:nvSpPr>
                <p:cNvPr id="30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0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grpSp>
          <p:grpSp>
            <p:nvGrpSpPr>
              <p:cNvPr id="3099" name="Group 27"/>
              <p:cNvGrpSpPr>
                <a:grpSpLocks/>
              </p:cNvGrpSpPr>
              <p:nvPr/>
            </p:nvGrpSpPr>
            <p:grpSpPr bwMode="auto">
              <a:xfrm>
                <a:off x="192" y="0"/>
                <a:ext cx="5376" cy="4320"/>
                <a:chOff x="192" y="0"/>
                <a:chExt cx="5376" cy="4320"/>
              </a:xfrm>
            </p:grpSpPr>
            <p:sp>
              <p:nvSpPr>
                <p:cNvPr id="31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sp>
              <p:nvSpPr>
                <p:cNvPr id="31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GB"/>
                </a:p>
              </p:txBody>
            </p:sp>
          </p:grpSp>
        </p:grpSp>
        <p:sp>
          <p:nvSpPr>
            <p:cNvPr id="31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GB"/>
            </a:p>
          </p:txBody>
        </p:sp>
        <p:sp>
          <p:nvSpPr>
            <p:cNvPr id="31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GB"/>
            </a:p>
          </p:txBody>
        </p:sp>
        <p:grpSp>
          <p:nvGrpSpPr>
            <p:cNvPr id="3131" name="Group 59"/>
            <p:cNvGrpSpPr>
              <a:grpSpLocks/>
            </p:cNvGrpSpPr>
            <p:nvPr/>
          </p:nvGrpSpPr>
          <p:grpSpPr bwMode="auto">
            <a:xfrm>
              <a:off x="261" y="892"/>
              <a:ext cx="1124" cy="1464"/>
              <a:chOff x="96" y="916"/>
              <a:chExt cx="2208" cy="2876"/>
            </a:xfrm>
          </p:grpSpPr>
          <p:sp>
            <p:nvSpPr>
              <p:cNvPr id="3132" name="Line 60"/>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en-GB"/>
              </a:p>
            </p:txBody>
          </p:sp>
          <p:sp>
            <p:nvSpPr>
              <p:cNvPr id="31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en-GB"/>
              </a:p>
            </p:txBody>
          </p:sp>
          <p:sp>
            <p:nvSpPr>
              <p:cNvPr id="3134"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GB"/>
              </a:p>
            </p:txBody>
          </p:sp>
        </p:grpSp>
      </p:grpSp>
      <p:sp>
        <p:nvSpPr>
          <p:cNvPr id="3135"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136"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37"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3138"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3139"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409EF181-1A9F-4C3F-89C3-D933877E21F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Times New Roman" pitchFamily="18" charset="0"/>
        </a:defRPr>
      </a:lvl2pPr>
      <a:lvl3pPr algn="l" rtl="0" fontAlgn="base">
        <a:spcBef>
          <a:spcPct val="0"/>
        </a:spcBef>
        <a:spcAft>
          <a:spcPct val="0"/>
        </a:spcAft>
        <a:defRPr sz="4400">
          <a:solidFill>
            <a:schemeClr val="tx2"/>
          </a:solidFill>
          <a:latin typeface="Tahoma" pitchFamily="34" charset="0"/>
          <a:cs typeface="Times New Roman" pitchFamily="18" charset="0"/>
        </a:defRPr>
      </a:lvl3pPr>
      <a:lvl4pPr algn="l" rtl="0" fontAlgn="base">
        <a:spcBef>
          <a:spcPct val="0"/>
        </a:spcBef>
        <a:spcAft>
          <a:spcPct val="0"/>
        </a:spcAft>
        <a:defRPr sz="4400">
          <a:solidFill>
            <a:schemeClr val="tx2"/>
          </a:solidFill>
          <a:latin typeface="Tahoma" pitchFamily="34" charset="0"/>
          <a:cs typeface="Times New Roman" pitchFamily="18" charset="0"/>
        </a:defRPr>
      </a:lvl4pPr>
      <a:lvl5pPr algn="l" rtl="0" fontAlgn="base">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fontAlgn="base">
        <a:spcBef>
          <a:spcPct val="20000"/>
        </a:spcBef>
        <a:spcAft>
          <a:spcPct val="0"/>
        </a:spcAft>
        <a:buClr>
          <a:schemeClr val="hlink"/>
        </a:buClr>
        <a:buSzPct val="110000"/>
        <a:buFont typeface="Wingdings" pitchFamily="2" charset="2"/>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hlink"/>
        </a:buClr>
        <a:buSzPct val="95000"/>
        <a:buFont typeface="Wingdings" pitchFamily="2" charset="2"/>
        <a:buChar char="w"/>
        <a:defRPr sz="2400">
          <a:solidFill>
            <a:schemeClr val="tx1"/>
          </a:solidFill>
          <a:latin typeface="+mn-lt"/>
          <a:cs typeface="+mn-cs"/>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97-2003_Worksheet1.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10CC5D68-2111-489C-8075-B6C09D8E09F7}" type="slidenum">
              <a:rPr lang="en-US"/>
              <a:pPr/>
              <a:t>1</a:t>
            </a:fld>
            <a:endParaRPr lang="en-US"/>
          </a:p>
        </p:txBody>
      </p:sp>
      <p:sp>
        <p:nvSpPr>
          <p:cNvPr id="144386" name="Rectangle 2"/>
          <p:cNvSpPr>
            <a:spLocks noChangeArrowheads="1"/>
          </p:cNvSpPr>
          <p:nvPr/>
        </p:nvSpPr>
        <p:spPr bwMode="auto">
          <a:xfrm>
            <a:off x="381000" y="0"/>
            <a:ext cx="1447800" cy="6856413"/>
          </a:xfrm>
          <a:prstGeom prst="rect">
            <a:avLst/>
          </a:prstGeom>
          <a:gradFill rotWithShape="0">
            <a:gsLst>
              <a:gs pos="0">
                <a:srgbClr val="6699FF">
                  <a:gamma/>
                  <a:shade val="56471"/>
                  <a:invGamma/>
                </a:srgbClr>
              </a:gs>
              <a:gs pos="50000">
                <a:srgbClr val="6699FF"/>
              </a:gs>
              <a:gs pos="100000">
                <a:srgbClr val="6699FF">
                  <a:gamma/>
                  <a:shade val="56471"/>
                  <a:invGamma/>
                </a:srgbClr>
              </a:gs>
            </a:gsLst>
            <a:lin ang="5400000" scaled="1"/>
          </a:gradFill>
          <a:ln w="9525">
            <a:noFill/>
            <a:miter lim="800000"/>
            <a:headEnd/>
            <a:tailEnd/>
          </a:ln>
          <a:effectLst/>
        </p:spPr>
        <p:txBody>
          <a:bodyPr/>
          <a:lstStyle/>
          <a:p>
            <a:endParaRPr lang="en-GB"/>
          </a:p>
        </p:txBody>
      </p:sp>
      <p:sp>
        <p:nvSpPr>
          <p:cNvPr id="144387" name="Rectangle 3" descr="70%"/>
          <p:cNvSpPr>
            <a:spLocks noChangeArrowheads="1"/>
          </p:cNvSpPr>
          <p:nvPr/>
        </p:nvSpPr>
        <p:spPr bwMode="auto">
          <a:xfrm>
            <a:off x="2438400" y="3213100"/>
            <a:ext cx="6172200" cy="2959100"/>
          </a:xfrm>
          <a:prstGeom prst="rect">
            <a:avLst/>
          </a:prstGeom>
          <a:pattFill prst="pct70">
            <a:fgClr>
              <a:srgbClr val="B9DCFF"/>
            </a:fgClr>
            <a:bgClr>
              <a:schemeClr val="bg1"/>
            </a:bgClr>
          </a:pattFill>
          <a:ln w="15875">
            <a:solidFill>
              <a:srgbClr val="A50021"/>
            </a:solidFill>
            <a:miter lim="800000"/>
            <a:headEnd/>
            <a:tailEnd/>
          </a:ln>
          <a:effectLst/>
        </p:spPr>
        <p:txBody>
          <a:bodyPr lIns="92075" tIns="46038" rIns="92075" bIns="46038"/>
          <a:lstStyle/>
          <a:p>
            <a:pPr marL="342900" indent="-342900" algn="ctr">
              <a:spcBef>
                <a:spcPct val="20000"/>
              </a:spcBef>
            </a:pPr>
            <a:r>
              <a:rPr lang="en-GB" sz="3200" b="1" dirty="0"/>
              <a:t>‘Intergenerational Mobility </a:t>
            </a:r>
            <a:r>
              <a:rPr lang="en-GB" sz="3200" b="1" dirty="0" smtClean="0"/>
              <a:t>in UK, life chances and the Role of Inequality and Education</a:t>
            </a:r>
            <a:r>
              <a:rPr lang="en-GB" sz="3600" b="1" dirty="0" smtClean="0">
                <a:solidFill>
                  <a:srgbClr val="000066"/>
                </a:solidFill>
              </a:rPr>
              <a:t>  </a:t>
            </a:r>
            <a:endParaRPr lang="en-GB" sz="3200" b="1" dirty="0"/>
          </a:p>
          <a:p>
            <a:pPr marL="342900" indent="-342900" algn="ctr">
              <a:spcBef>
                <a:spcPct val="20000"/>
              </a:spcBef>
            </a:pPr>
            <a:r>
              <a:rPr lang="en-GB" sz="2800" b="1" dirty="0"/>
              <a:t>Paul Gregg </a:t>
            </a:r>
          </a:p>
          <a:p>
            <a:pPr marL="342900" indent="-342900" algn="ctr">
              <a:spcBef>
                <a:spcPct val="20000"/>
              </a:spcBef>
            </a:pPr>
            <a:endParaRPr lang="en-GB" sz="2400" b="1" dirty="0">
              <a:solidFill>
                <a:srgbClr val="000066"/>
              </a:solidFill>
              <a:ea typeface="MS Mincho" pitchFamily="49" charset="-128"/>
            </a:endParaRPr>
          </a:p>
          <a:p>
            <a:pPr marL="342900" indent="-342900" algn="ctr">
              <a:spcBef>
                <a:spcPct val="20000"/>
              </a:spcBef>
            </a:pPr>
            <a:endParaRPr lang="en-GB" sz="2400" b="1" dirty="0">
              <a:solidFill>
                <a:srgbClr val="000066"/>
              </a:solidFill>
            </a:endParaRPr>
          </a:p>
        </p:txBody>
      </p:sp>
      <p:sp>
        <p:nvSpPr>
          <p:cNvPr id="144388" name="Line 4"/>
          <p:cNvSpPr>
            <a:spLocks noChangeShapeType="1"/>
          </p:cNvSpPr>
          <p:nvPr/>
        </p:nvSpPr>
        <p:spPr bwMode="auto">
          <a:xfrm>
            <a:off x="1828800" y="1905000"/>
            <a:ext cx="0" cy="4953000"/>
          </a:xfrm>
          <a:prstGeom prst="line">
            <a:avLst/>
          </a:prstGeom>
          <a:noFill/>
          <a:ln w="15875">
            <a:solidFill>
              <a:srgbClr val="A50021"/>
            </a:solidFill>
            <a:round/>
            <a:headEnd/>
            <a:tailEnd/>
          </a:ln>
          <a:effectLst/>
        </p:spPr>
        <p:txBody>
          <a:bodyPr wrap="none" anchor="ctr"/>
          <a:lstStyle/>
          <a:p>
            <a:endParaRPr lang="en-GB"/>
          </a:p>
        </p:txBody>
      </p:sp>
      <p:sp>
        <p:nvSpPr>
          <p:cNvPr id="144389" name="Line 5"/>
          <p:cNvSpPr>
            <a:spLocks noChangeShapeType="1"/>
          </p:cNvSpPr>
          <p:nvPr/>
        </p:nvSpPr>
        <p:spPr bwMode="auto">
          <a:xfrm flipV="1">
            <a:off x="1828800" y="0"/>
            <a:ext cx="0" cy="1905000"/>
          </a:xfrm>
          <a:prstGeom prst="line">
            <a:avLst/>
          </a:prstGeom>
          <a:noFill/>
          <a:ln w="15875">
            <a:solidFill>
              <a:srgbClr val="FF0000"/>
            </a:solidFill>
            <a:round/>
            <a:headEnd/>
            <a:tailEnd/>
          </a:ln>
          <a:effectLst/>
        </p:spPr>
        <p:txBody>
          <a:bodyPr wrap="none" anchor="ctr"/>
          <a:lstStyle/>
          <a:p>
            <a:endParaRPr lang="en-GB"/>
          </a:p>
        </p:txBody>
      </p:sp>
      <p:sp>
        <p:nvSpPr>
          <p:cNvPr id="144390" name="Line 6"/>
          <p:cNvSpPr>
            <a:spLocks noChangeShapeType="1"/>
          </p:cNvSpPr>
          <p:nvPr/>
        </p:nvSpPr>
        <p:spPr bwMode="auto">
          <a:xfrm>
            <a:off x="381000" y="0"/>
            <a:ext cx="0" cy="6858000"/>
          </a:xfrm>
          <a:prstGeom prst="line">
            <a:avLst/>
          </a:prstGeom>
          <a:noFill/>
          <a:ln w="15875">
            <a:solidFill>
              <a:srgbClr val="A50021"/>
            </a:solidFill>
            <a:round/>
            <a:headEnd/>
            <a:tailEnd/>
          </a:ln>
          <a:effectLst/>
        </p:spPr>
        <p:txBody>
          <a:bodyPr wrap="none" anchor="ctr"/>
          <a:lstStyle/>
          <a:p>
            <a:endParaRPr lang="en-GB"/>
          </a:p>
        </p:txBody>
      </p:sp>
      <p:sp>
        <p:nvSpPr>
          <p:cNvPr id="144391" name="Rectangle 7"/>
          <p:cNvSpPr>
            <a:spLocks noChangeArrowheads="1"/>
          </p:cNvSpPr>
          <p:nvPr/>
        </p:nvSpPr>
        <p:spPr bwMode="auto">
          <a:xfrm>
            <a:off x="914400" y="1285860"/>
            <a:ext cx="7696200" cy="1857388"/>
          </a:xfrm>
          <a:prstGeom prst="rect">
            <a:avLst/>
          </a:prstGeom>
          <a:gradFill rotWithShape="0">
            <a:gsLst>
              <a:gs pos="0">
                <a:srgbClr val="B9DCFF"/>
              </a:gs>
              <a:gs pos="100000">
                <a:srgbClr val="B9DCFF">
                  <a:gamma/>
                  <a:shade val="70588"/>
                  <a:invGamma/>
                </a:srgbClr>
              </a:gs>
            </a:gsLst>
            <a:lin ang="0" scaled="1"/>
          </a:gradFill>
          <a:ln w="9525">
            <a:solidFill>
              <a:srgbClr val="A50021"/>
            </a:solidFill>
            <a:miter lim="800000"/>
            <a:headEnd/>
            <a:tailEnd/>
          </a:ln>
          <a:effectLst/>
        </p:spPr>
        <p:txBody>
          <a:bodyPr lIns="274320" rIns="274320" anchor="ctr"/>
          <a:lstStyle/>
          <a:p>
            <a:r>
              <a:rPr lang="en-GB" sz="4200" b="1" dirty="0">
                <a:solidFill>
                  <a:schemeClr val="tx2"/>
                </a:solidFill>
              </a:rPr>
              <a:t>Presentation to </a:t>
            </a:r>
            <a:r>
              <a:rPr lang="en-GB" sz="4200" b="1" dirty="0" smtClean="0">
                <a:solidFill>
                  <a:schemeClr val="tx2"/>
                </a:solidFill>
              </a:rPr>
              <a:t>IFS Poverty Review Workshop </a:t>
            </a:r>
          </a:p>
          <a:p>
            <a:r>
              <a:rPr lang="en-GB" sz="4200" b="1" dirty="0" smtClean="0">
                <a:solidFill>
                  <a:schemeClr val="tx2"/>
                </a:solidFill>
              </a:rPr>
              <a:t>7</a:t>
            </a:r>
            <a:r>
              <a:rPr lang="en-GB" sz="3200" b="1" dirty="0" smtClean="0">
                <a:solidFill>
                  <a:schemeClr val="tx2"/>
                </a:solidFill>
              </a:rPr>
              <a:t>th Sept 2010 </a:t>
            </a:r>
            <a:r>
              <a:rPr lang="en-GB" sz="4400" dirty="0" smtClean="0">
                <a:solidFill>
                  <a:schemeClr val="tx2"/>
                </a:solidFill>
              </a:rPr>
              <a:t> </a:t>
            </a:r>
            <a:endParaRPr lang="en-GB" sz="4400" dirty="0">
              <a:solidFill>
                <a:schemeClr val="tx2"/>
              </a:solidFill>
            </a:endParaRPr>
          </a:p>
        </p:txBody>
      </p:sp>
      <p:pic>
        <p:nvPicPr>
          <p:cNvPr id="144392" name="Picture 8" descr="cmpo"/>
          <p:cNvPicPr>
            <a:picLocks noChangeAspect="1" noChangeArrowheads="1"/>
          </p:cNvPicPr>
          <p:nvPr/>
        </p:nvPicPr>
        <p:blipFill>
          <a:blip r:embed="rId3" cstate="print"/>
          <a:srcRect/>
          <a:stretch>
            <a:fillRect/>
          </a:stretch>
        </p:blipFill>
        <p:spPr bwMode="auto">
          <a:xfrm>
            <a:off x="2057400" y="381000"/>
            <a:ext cx="1270000" cy="685800"/>
          </a:xfrm>
          <a:prstGeom prst="rect">
            <a:avLst/>
          </a:prstGeom>
          <a:noFill/>
        </p:spPr>
      </p:pic>
      <p:pic>
        <p:nvPicPr>
          <p:cNvPr id="144393" name="Picture 9" descr="logo-screen"/>
          <p:cNvPicPr>
            <a:picLocks noChangeAspect="1" noChangeArrowheads="1"/>
          </p:cNvPicPr>
          <p:nvPr/>
        </p:nvPicPr>
        <p:blipFill>
          <a:blip r:embed="rId4" cstate="print"/>
          <a:srcRect/>
          <a:stretch>
            <a:fillRect/>
          </a:stretch>
        </p:blipFill>
        <p:spPr bwMode="auto">
          <a:xfrm>
            <a:off x="6248400" y="228600"/>
            <a:ext cx="2697163" cy="7889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6611429-CF6E-4B1F-9B5B-81E6A42FDF72}" type="slidenum">
              <a:rPr lang="en-US"/>
              <a:pPr/>
              <a:t>10</a:t>
            </a:fld>
            <a:endParaRPr lang="en-US"/>
          </a:p>
        </p:txBody>
      </p:sp>
      <p:sp>
        <p:nvSpPr>
          <p:cNvPr id="141314" name="Title 1"/>
          <p:cNvSpPr>
            <a:spLocks noGrp="1"/>
          </p:cNvSpPr>
          <p:nvPr>
            <p:ph type="title" idx="4294967295"/>
          </p:nvPr>
        </p:nvSpPr>
        <p:spPr/>
        <p:txBody>
          <a:bodyPr/>
          <a:lstStyle/>
          <a:p>
            <a:r>
              <a:rPr lang="en-GB" altLang="zh-CN" sz="2400" b="1">
                <a:ea typeface="SimSun" pitchFamily="2" charset="-122"/>
              </a:rPr>
              <a:t>Estimated Intergenerational Income Persistence and Income Inequality Across Countries</a:t>
            </a:r>
            <a:r>
              <a:rPr lang="en-GB" altLang="zh-CN" sz="4000">
                <a:ea typeface="SimSun" pitchFamily="2" charset="-122"/>
              </a:rPr>
              <a:t> </a:t>
            </a:r>
            <a:endParaRPr lang="en-US" sz="4000"/>
          </a:p>
        </p:txBody>
      </p:sp>
      <p:pic>
        <p:nvPicPr>
          <p:cNvPr id="141327" name="Picture 15"/>
          <p:cNvPicPr>
            <a:picLocks noChangeAspect="1" noChangeArrowheads="1"/>
          </p:cNvPicPr>
          <p:nvPr/>
        </p:nvPicPr>
        <p:blipFill>
          <a:blip r:embed="rId3" cstate="print"/>
          <a:srcRect/>
          <a:stretch>
            <a:fillRect/>
          </a:stretch>
        </p:blipFill>
        <p:spPr bwMode="auto">
          <a:xfrm>
            <a:off x="1692275" y="1558925"/>
            <a:ext cx="6119813" cy="44624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B22566-7E59-48A9-BC33-5643B961AAD0}" type="slidenum">
              <a:rPr lang="en-US"/>
              <a:pPr/>
              <a:t>11</a:t>
            </a:fld>
            <a:endParaRPr lang="en-US"/>
          </a:p>
        </p:txBody>
      </p:sp>
      <p:sp>
        <p:nvSpPr>
          <p:cNvPr id="160770" name="Title 1"/>
          <p:cNvSpPr>
            <a:spLocks noGrp="1"/>
          </p:cNvSpPr>
          <p:nvPr>
            <p:ph type="title" idx="4294967295"/>
          </p:nvPr>
        </p:nvSpPr>
        <p:spPr/>
        <p:txBody>
          <a:bodyPr/>
          <a:lstStyle/>
          <a:p>
            <a:r>
              <a:rPr lang="en-GB" altLang="zh-CN" sz="2400" b="1">
                <a:ea typeface="SimSun" pitchFamily="2" charset="-122"/>
              </a:rPr>
              <a:t>Estimated Intergenerational Income Persistence and Education Expenditure Countries</a:t>
            </a:r>
            <a:r>
              <a:rPr lang="en-GB" altLang="zh-CN" sz="4000">
                <a:ea typeface="SimSun" pitchFamily="2" charset="-122"/>
              </a:rPr>
              <a:t> </a:t>
            </a:r>
            <a:endParaRPr lang="en-US" sz="4000">
              <a:ea typeface="SimSun" pitchFamily="2" charset="-122"/>
            </a:endParaRPr>
          </a:p>
        </p:txBody>
      </p:sp>
      <p:pic>
        <p:nvPicPr>
          <p:cNvPr id="160774" name="Picture 6"/>
          <p:cNvPicPr>
            <a:picLocks noChangeAspect="1" noChangeArrowheads="1"/>
          </p:cNvPicPr>
          <p:nvPr/>
        </p:nvPicPr>
        <p:blipFill>
          <a:blip r:embed="rId3" cstate="print"/>
          <a:srcRect/>
          <a:stretch>
            <a:fillRect/>
          </a:stretch>
        </p:blipFill>
        <p:spPr bwMode="auto">
          <a:xfrm>
            <a:off x="1042988" y="1558925"/>
            <a:ext cx="6624637" cy="44624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06CC429C-CE74-4FCB-BD63-3915692BFF14}" type="slidenum">
              <a:rPr lang="en-US"/>
              <a:pPr/>
              <a:t>12</a:t>
            </a:fld>
            <a:endParaRPr lang="en-US"/>
          </a:p>
        </p:txBody>
      </p:sp>
      <p:sp>
        <p:nvSpPr>
          <p:cNvPr id="196610" name="Title 1"/>
          <p:cNvSpPr>
            <a:spLocks noGrp="1"/>
          </p:cNvSpPr>
          <p:nvPr>
            <p:ph type="title" idx="4294967295"/>
          </p:nvPr>
        </p:nvSpPr>
        <p:spPr/>
        <p:txBody>
          <a:bodyPr/>
          <a:lstStyle/>
          <a:p>
            <a:r>
              <a:rPr lang="en-US" dirty="0"/>
              <a:t>Educational Transmission</a:t>
            </a:r>
          </a:p>
        </p:txBody>
      </p:sp>
      <p:sp>
        <p:nvSpPr>
          <p:cNvPr id="196611" name="Content Placeholder 2"/>
          <p:cNvSpPr>
            <a:spLocks noGrp="1"/>
          </p:cNvSpPr>
          <p:nvPr>
            <p:ph idx="4294967295"/>
          </p:nvPr>
        </p:nvSpPr>
        <p:spPr>
          <a:xfrm>
            <a:off x="457200" y="1371600"/>
            <a:ext cx="8229600" cy="4525963"/>
          </a:xfrm>
        </p:spPr>
        <p:txBody>
          <a:bodyPr/>
          <a:lstStyle/>
          <a:p>
            <a:pPr>
              <a:buFontTx/>
              <a:buNone/>
            </a:pPr>
            <a:r>
              <a:rPr lang="en-GB" altLang="zh-CN" sz="2400">
                <a:ea typeface="SimSun" pitchFamily="2" charset="-122"/>
              </a:rPr>
              <a:t>Blanden et al. (2007), following Solon, explore the drivers of intergenerational mobility that are measured at earlier ages. The process of obtaining β can be thought of in two stages.</a:t>
            </a:r>
            <a:r>
              <a:rPr lang="en-GB" altLang="zh-CN">
                <a:ea typeface="SimSun" pitchFamily="2" charset="-122"/>
              </a:rPr>
              <a:t> </a:t>
            </a:r>
          </a:p>
          <a:p>
            <a:pPr>
              <a:buFontTx/>
              <a:buNone/>
            </a:pPr>
            <a:endParaRPr lang="en-GB" altLang="zh-CN">
              <a:ea typeface="SimSun" pitchFamily="2" charset="-122"/>
            </a:endParaRPr>
          </a:p>
          <a:p>
            <a:pPr>
              <a:buFontTx/>
              <a:buNone/>
            </a:pPr>
            <a:endParaRPr lang="en-GB" altLang="zh-CN">
              <a:ea typeface="SimSun" pitchFamily="2" charset="-122"/>
            </a:endParaRPr>
          </a:p>
          <a:p>
            <a:pPr>
              <a:buFontTx/>
              <a:buNone/>
            </a:pPr>
            <a:endParaRPr lang="en-GB" altLang="zh-CN">
              <a:ea typeface="SimSun" pitchFamily="2" charset="-122"/>
            </a:endParaRPr>
          </a:p>
          <a:p>
            <a:pPr>
              <a:buFontTx/>
              <a:buNone/>
            </a:pPr>
            <a:endParaRPr lang="en-US" sz="2200"/>
          </a:p>
          <a:p>
            <a:pPr lvl="1">
              <a:lnSpc>
                <a:spcPct val="80000"/>
              </a:lnSpc>
              <a:buFontTx/>
              <a:buNone/>
            </a:pPr>
            <a:endParaRPr lang="en-GB" sz="2200">
              <a:cs typeface="Times New Roman" pitchFamily="18" charset="0"/>
            </a:endParaRPr>
          </a:p>
          <a:p>
            <a:pPr lvl="1">
              <a:lnSpc>
                <a:spcPct val="80000"/>
              </a:lnSpc>
              <a:buFontTx/>
              <a:buNone/>
            </a:pPr>
            <a:endParaRPr lang="en-GB" sz="2200" b="1">
              <a:cs typeface="Times New Roman" pitchFamily="18" charset="0"/>
            </a:endParaRPr>
          </a:p>
        </p:txBody>
      </p:sp>
      <p:sp>
        <p:nvSpPr>
          <p:cNvPr id="19661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a:p>
        </p:txBody>
      </p:sp>
      <p:sp>
        <p:nvSpPr>
          <p:cNvPr id="168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168963" name="Picture 3"/>
          <p:cNvPicPr>
            <a:picLocks noChangeAspect="1" noChangeArrowheads="1"/>
          </p:cNvPicPr>
          <p:nvPr/>
        </p:nvPicPr>
        <p:blipFill>
          <a:blip r:embed="rId3" cstate="print"/>
          <a:srcRect/>
          <a:stretch>
            <a:fillRect/>
          </a:stretch>
        </p:blipFill>
        <p:spPr bwMode="auto">
          <a:xfrm>
            <a:off x="1763688" y="3068960"/>
            <a:ext cx="4896544" cy="720080"/>
          </a:xfrm>
          <a:prstGeom prst="rect">
            <a:avLst/>
          </a:prstGeom>
          <a:noFill/>
          <a:ln w="9525">
            <a:noFill/>
            <a:miter lim="800000"/>
            <a:headEnd/>
            <a:tailEnd/>
          </a:ln>
          <a:effectLst/>
        </p:spPr>
      </p:pic>
      <p:pic>
        <p:nvPicPr>
          <p:cNvPr id="168964" name="Picture 4"/>
          <p:cNvPicPr>
            <a:picLocks noChangeAspect="1" noChangeArrowheads="1"/>
          </p:cNvPicPr>
          <p:nvPr/>
        </p:nvPicPr>
        <p:blipFill>
          <a:blip r:embed="rId4" cstate="print"/>
          <a:srcRect/>
          <a:stretch>
            <a:fillRect/>
          </a:stretch>
        </p:blipFill>
        <p:spPr bwMode="auto">
          <a:xfrm>
            <a:off x="1763688" y="3933056"/>
            <a:ext cx="4824536" cy="664269"/>
          </a:xfrm>
          <a:prstGeom prst="rect">
            <a:avLst/>
          </a:prstGeom>
          <a:noFill/>
          <a:ln w="9525">
            <a:noFill/>
            <a:miter lim="800000"/>
            <a:headEnd/>
            <a:tailEnd/>
          </a:ln>
          <a:effectLst/>
        </p:spPr>
      </p:pic>
      <p:pic>
        <p:nvPicPr>
          <p:cNvPr id="168965" name="Picture 5"/>
          <p:cNvPicPr>
            <a:picLocks noChangeAspect="1" noChangeArrowheads="1"/>
          </p:cNvPicPr>
          <p:nvPr/>
        </p:nvPicPr>
        <p:blipFill>
          <a:blip r:embed="rId5" cstate="print"/>
          <a:srcRect/>
          <a:stretch>
            <a:fillRect/>
          </a:stretch>
        </p:blipFill>
        <p:spPr bwMode="auto">
          <a:xfrm>
            <a:off x="1691680" y="4869160"/>
            <a:ext cx="4968552" cy="10801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2457450" y="2005013"/>
            <a:ext cx="9144000" cy="0"/>
          </a:xfrm>
          <a:prstGeom prst="rect">
            <a:avLst/>
          </a:prstGeom>
          <a:noFill/>
          <a:ln w="9525">
            <a:noFill/>
            <a:miter lim="800000"/>
            <a:headEnd/>
            <a:tailEnd/>
          </a:ln>
          <a:effectLst/>
        </p:spPr>
        <p:txBody>
          <a:bodyPr>
            <a:spAutoFit/>
          </a:bodyPr>
          <a:lstStyle/>
          <a:p>
            <a:endParaRPr lang="en-GB"/>
          </a:p>
        </p:txBody>
      </p:sp>
      <p:sp>
        <p:nvSpPr>
          <p:cNvPr id="108547" name="Rectangle 3"/>
          <p:cNvSpPr>
            <a:spLocks noChangeArrowheads="1"/>
          </p:cNvSpPr>
          <p:nvPr/>
        </p:nvSpPr>
        <p:spPr bwMode="auto">
          <a:xfrm>
            <a:off x="2452688" y="2005013"/>
            <a:ext cx="9144000" cy="0"/>
          </a:xfrm>
          <a:prstGeom prst="rect">
            <a:avLst/>
          </a:prstGeom>
          <a:noFill/>
          <a:ln w="9525">
            <a:noFill/>
            <a:miter lim="800000"/>
            <a:headEnd/>
            <a:tailEnd/>
          </a:ln>
          <a:effectLst/>
        </p:spPr>
        <p:txBody>
          <a:bodyPr>
            <a:spAutoFit/>
          </a:bodyPr>
          <a:lstStyle/>
          <a:p>
            <a:endParaRPr lang="en-GB"/>
          </a:p>
        </p:txBody>
      </p:sp>
      <p:sp>
        <p:nvSpPr>
          <p:cNvPr id="108548" name="Rectangle 4"/>
          <p:cNvSpPr>
            <a:spLocks noChangeArrowheads="1"/>
          </p:cNvSpPr>
          <p:nvPr/>
        </p:nvSpPr>
        <p:spPr bwMode="auto">
          <a:xfrm>
            <a:off x="2452688" y="2005013"/>
            <a:ext cx="9144000" cy="0"/>
          </a:xfrm>
          <a:prstGeom prst="rect">
            <a:avLst/>
          </a:prstGeom>
          <a:noFill/>
          <a:ln w="9525">
            <a:noFill/>
            <a:miter lim="800000"/>
            <a:headEnd/>
            <a:tailEnd/>
          </a:ln>
          <a:effectLst/>
        </p:spPr>
        <p:txBody>
          <a:bodyPr>
            <a:spAutoFit/>
          </a:bodyPr>
          <a:lstStyle/>
          <a:p>
            <a:endParaRPr lang="en-GB"/>
          </a:p>
        </p:txBody>
      </p:sp>
      <p:sp>
        <p:nvSpPr>
          <p:cNvPr id="108549" name="Rectangle 5"/>
          <p:cNvSpPr>
            <a:spLocks noChangeArrowheads="1"/>
          </p:cNvSpPr>
          <p:nvPr/>
        </p:nvSpPr>
        <p:spPr bwMode="auto">
          <a:xfrm>
            <a:off x="2662238" y="1995488"/>
            <a:ext cx="9144000" cy="0"/>
          </a:xfrm>
          <a:prstGeom prst="rect">
            <a:avLst/>
          </a:prstGeom>
          <a:noFill/>
          <a:ln w="9525">
            <a:noFill/>
            <a:miter lim="800000"/>
            <a:headEnd/>
            <a:tailEnd/>
          </a:ln>
          <a:effectLst/>
        </p:spPr>
        <p:txBody>
          <a:bodyPr>
            <a:spAutoFit/>
          </a:bodyPr>
          <a:lstStyle/>
          <a:p>
            <a:endParaRPr lang="en-GB"/>
          </a:p>
        </p:txBody>
      </p:sp>
      <p:sp>
        <p:nvSpPr>
          <p:cNvPr id="108550" name="Rectangle 6"/>
          <p:cNvSpPr>
            <a:spLocks noChangeArrowheads="1"/>
          </p:cNvSpPr>
          <p:nvPr/>
        </p:nvSpPr>
        <p:spPr bwMode="auto">
          <a:xfrm>
            <a:off x="2452688" y="2005013"/>
            <a:ext cx="9144000" cy="0"/>
          </a:xfrm>
          <a:prstGeom prst="rect">
            <a:avLst/>
          </a:prstGeom>
          <a:noFill/>
          <a:ln w="9525">
            <a:noFill/>
            <a:miter lim="800000"/>
            <a:headEnd/>
            <a:tailEnd/>
          </a:ln>
          <a:effectLst/>
        </p:spPr>
        <p:txBody>
          <a:bodyPr>
            <a:spAutoFit/>
          </a:bodyPr>
          <a:lstStyle/>
          <a:p>
            <a:endParaRPr lang="en-GB"/>
          </a:p>
        </p:txBody>
      </p:sp>
      <p:sp>
        <p:nvSpPr>
          <p:cNvPr id="108551" name="Rectangle 7"/>
          <p:cNvSpPr>
            <a:spLocks noChangeArrowheads="1"/>
          </p:cNvSpPr>
          <p:nvPr/>
        </p:nvSpPr>
        <p:spPr bwMode="auto">
          <a:xfrm>
            <a:off x="2457450" y="2005013"/>
            <a:ext cx="9144000" cy="0"/>
          </a:xfrm>
          <a:prstGeom prst="rect">
            <a:avLst/>
          </a:prstGeom>
          <a:noFill/>
          <a:ln w="9525">
            <a:noFill/>
            <a:miter lim="800000"/>
            <a:headEnd/>
            <a:tailEnd/>
          </a:ln>
          <a:effectLst/>
        </p:spPr>
        <p:txBody>
          <a:bodyPr>
            <a:spAutoFit/>
          </a:bodyPr>
          <a:lstStyle/>
          <a:p>
            <a:endParaRPr lang="en-GB"/>
          </a:p>
        </p:txBody>
      </p:sp>
      <p:graphicFrame>
        <p:nvGraphicFramePr>
          <p:cNvPr id="108552" name="Object 8"/>
          <p:cNvGraphicFramePr>
            <a:graphicFrameLocks noChangeAspect="1"/>
          </p:cNvGraphicFramePr>
          <p:nvPr/>
        </p:nvGraphicFramePr>
        <p:xfrm>
          <a:off x="323280" y="116632"/>
          <a:ext cx="8569200" cy="7344816"/>
        </p:xfrm>
        <a:graphic>
          <a:graphicData uri="http://schemas.openxmlformats.org/presentationml/2006/ole">
            <p:oleObj spid="_x0000_s167938" name="Worksheet" r:id="rId4" imgW="7718965" imgH="5067433" progId="Excel.Sheet.8">
              <p:embed/>
            </p:oleObj>
          </a:graphicData>
        </a:graphic>
      </p:graphicFrame>
      <p:sp>
        <p:nvSpPr>
          <p:cNvPr id="9" name="Rectangle 8"/>
          <p:cNvSpPr/>
          <p:nvPr/>
        </p:nvSpPr>
        <p:spPr>
          <a:xfrm>
            <a:off x="179512" y="231031"/>
            <a:ext cx="8496944" cy="584775"/>
          </a:xfrm>
          <a:prstGeom prst="rect">
            <a:avLst/>
          </a:prstGeom>
        </p:spPr>
        <p:txBody>
          <a:bodyPr wrap="square">
            <a:spAutoFit/>
          </a:bodyPr>
          <a:lstStyle/>
          <a:p>
            <a:r>
              <a:rPr lang="en-US" sz="3200" dirty="0" smtClean="0">
                <a:solidFill>
                  <a:schemeClr val="tx2"/>
                </a:solidFill>
              </a:rPr>
              <a:t>Cross-cohort decomposition</a:t>
            </a:r>
            <a:endParaRPr lang="en-US" sz="3200"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9600" y="-228600"/>
            <a:ext cx="7772400" cy="993304"/>
          </a:xfrm>
        </p:spPr>
        <p:txBody>
          <a:bodyPr/>
          <a:lstStyle/>
          <a:p>
            <a:r>
              <a:rPr lang="en-US" sz="3600" dirty="0" smtClean="0"/>
              <a:t>Educational Transmission</a:t>
            </a:r>
            <a:endParaRPr lang="en-GB" sz="3600" dirty="0"/>
          </a:p>
        </p:txBody>
      </p:sp>
      <p:sp>
        <p:nvSpPr>
          <p:cNvPr id="89091" name="Rectangle 3" descr="Rectangle: Click to edit Master text styles&#10;Second level&#10;Third level&#10;Fourth level&#10;Fifth level"/>
          <p:cNvSpPr>
            <a:spLocks noGrp="1" noChangeArrowheads="1"/>
          </p:cNvSpPr>
          <p:nvPr>
            <p:ph type="body" idx="1"/>
          </p:nvPr>
        </p:nvSpPr>
        <p:spPr>
          <a:xfrm>
            <a:off x="838200" y="836712"/>
            <a:ext cx="7772400" cy="3397151"/>
          </a:xfrm>
        </p:spPr>
        <p:txBody>
          <a:bodyPr/>
          <a:lstStyle/>
          <a:p>
            <a:pPr>
              <a:lnSpc>
                <a:spcPct val="90000"/>
              </a:lnSpc>
            </a:pPr>
            <a:r>
              <a:rPr lang="en-US" sz="3000" dirty="0" smtClean="0"/>
              <a:t>In data with moderately detailed education records, around 55% of intergenerational mobility in UK comes through education</a:t>
            </a:r>
          </a:p>
          <a:p>
            <a:pPr>
              <a:lnSpc>
                <a:spcPct val="90000"/>
              </a:lnSpc>
            </a:pPr>
            <a:r>
              <a:rPr lang="en-US" sz="3000" dirty="0" smtClean="0"/>
              <a:t>Further, around 80% of the rise in intergenerational income persistence comes from increased strength of the relationship between family background and education (</a:t>
            </a:r>
            <a:r>
              <a:rPr lang="en-US" sz="3000" dirty="0" err="1" smtClean="0"/>
              <a:t>Blanden</a:t>
            </a:r>
            <a:r>
              <a:rPr lang="en-US" sz="3000" dirty="0" smtClean="0"/>
              <a:t> et al. 2007)</a:t>
            </a:r>
          </a:p>
          <a:p>
            <a:pPr>
              <a:lnSpc>
                <a:spcPct val="90000"/>
              </a:lnSpc>
            </a:pPr>
            <a:r>
              <a:rPr lang="en-US" sz="3000" dirty="0" smtClean="0"/>
              <a:t>Following Heckman big interest in non-cog Mood et al. (2010) explore personality traits as well as education for Sweden and suggest that that about 45% of IGE is explained with 2/3 by cognitive/</a:t>
            </a:r>
            <a:r>
              <a:rPr lang="en-US" sz="3000" dirty="0" err="1" smtClean="0"/>
              <a:t>ed</a:t>
            </a:r>
            <a:r>
              <a:rPr lang="en-US" sz="3000" dirty="0" smtClean="0"/>
              <a:t> and 1/3 by personality measures</a:t>
            </a:r>
            <a:endParaRPr lang="en-US" sz="3000" dirty="0"/>
          </a:p>
          <a:p>
            <a:pPr>
              <a:lnSpc>
                <a:spcPct val="90000"/>
              </a:lnSpc>
            </a:pPr>
            <a:endParaRPr lang="en-US" sz="30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2457450" y="2005013"/>
            <a:ext cx="9144000" cy="0"/>
          </a:xfrm>
          <a:prstGeom prst="rect">
            <a:avLst/>
          </a:prstGeom>
          <a:noFill/>
          <a:ln w="9525">
            <a:noFill/>
            <a:miter lim="800000"/>
            <a:headEnd/>
            <a:tailEnd/>
          </a:ln>
          <a:effectLst/>
        </p:spPr>
        <p:txBody>
          <a:bodyPr>
            <a:spAutoFit/>
          </a:bodyPr>
          <a:lstStyle/>
          <a:p>
            <a:endParaRPr lang="en-GB"/>
          </a:p>
        </p:txBody>
      </p:sp>
      <p:sp>
        <p:nvSpPr>
          <p:cNvPr id="108547" name="Rectangle 3"/>
          <p:cNvSpPr>
            <a:spLocks noChangeArrowheads="1"/>
          </p:cNvSpPr>
          <p:nvPr/>
        </p:nvSpPr>
        <p:spPr bwMode="auto">
          <a:xfrm>
            <a:off x="2452688" y="2005013"/>
            <a:ext cx="9144000" cy="0"/>
          </a:xfrm>
          <a:prstGeom prst="rect">
            <a:avLst/>
          </a:prstGeom>
          <a:noFill/>
          <a:ln w="9525">
            <a:noFill/>
            <a:miter lim="800000"/>
            <a:headEnd/>
            <a:tailEnd/>
          </a:ln>
          <a:effectLst/>
        </p:spPr>
        <p:txBody>
          <a:bodyPr>
            <a:spAutoFit/>
          </a:bodyPr>
          <a:lstStyle/>
          <a:p>
            <a:endParaRPr lang="en-GB"/>
          </a:p>
        </p:txBody>
      </p:sp>
      <p:sp>
        <p:nvSpPr>
          <p:cNvPr id="108548" name="Rectangle 4"/>
          <p:cNvSpPr>
            <a:spLocks noChangeArrowheads="1"/>
          </p:cNvSpPr>
          <p:nvPr/>
        </p:nvSpPr>
        <p:spPr bwMode="auto">
          <a:xfrm>
            <a:off x="2452688" y="2005013"/>
            <a:ext cx="9144000" cy="0"/>
          </a:xfrm>
          <a:prstGeom prst="rect">
            <a:avLst/>
          </a:prstGeom>
          <a:noFill/>
          <a:ln w="9525">
            <a:noFill/>
            <a:miter lim="800000"/>
            <a:headEnd/>
            <a:tailEnd/>
          </a:ln>
          <a:effectLst/>
        </p:spPr>
        <p:txBody>
          <a:bodyPr>
            <a:spAutoFit/>
          </a:bodyPr>
          <a:lstStyle/>
          <a:p>
            <a:endParaRPr lang="en-GB"/>
          </a:p>
        </p:txBody>
      </p:sp>
      <p:sp>
        <p:nvSpPr>
          <p:cNvPr id="108549" name="Rectangle 5"/>
          <p:cNvSpPr>
            <a:spLocks noChangeArrowheads="1"/>
          </p:cNvSpPr>
          <p:nvPr/>
        </p:nvSpPr>
        <p:spPr bwMode="auto">
          <a:xfrm>
            <a:off x="2662238" y="1995488"/>
            <a:ext cx="9144000" cy="0"/>
          </a:xfrm>
          <a:prstGeom prst="rect">
            <a:avLst/>
          </a:prstGeom>
          <a:noFill/>
          <a:ln w="9525">
            <a:noFill/>
            <a:miter lim="800000"/>
            <a:headEnd/>
            <a:tailEnd/>
          </a:ln>
          <a:effectLst/>
        </p:spPr>
        <p:txBody>
          <a:bodyPr>
            <a:spAutoFit/>
          </a:bodyPr>
          <a:lstStyle/>
          <a:p>
            <a:endParaRPr lang="en-GB"/>
          </a:p>
        </p:txBody>
      </p:sp>
      <p:sp>
        <p:nvSpPr>
          <p:cNvPr id="108550" name="Rectangle 6"/>
          <p:cNvSpPr>
            <a:spLocks noChangeArrowheads="1"/>
          </p:cNvSpPr>
          <p:nvPr/>
        </p:nvSpPr>
        <p:spPr bwMode="auto">
          <a:xfrm>
            <a:off x="2452688" y="2005013"/>
            <a:ext cx="9144000" cy="0"/>
          </a:xfrm>
          <a:prstGeom prst="rect">
            <a:avLst/>
          </a:prstGeom>
          <a:noFill/>
          <a:ln w="9525">
            <a:noFill/>
            <a:miter lim="800000"/>
            <a:headEnd/>
            <a:tailEnd/>
          </a:ln>
          <a:effectLst/>
        </p:spPr>
        <p:txBody>
          <a:bodyPr>
            <a:spAutoFit/>
          </a:bodyPr>
          <a:lstStyle/>
          <a:p>
            <a:endParaRPr lang="en-GB"/>
          </a:p>
        </p:txBody>
      </p:sp>
      <p:sp>
        <p:nvSpPr>
          <p:cNvPr id="108551" name="Rectangle 7"/>
          <p:cNvSpPr>
            <a:spLocks noChangeArrowheads="1"/>
          </p:cNvSpPr>
          <p:nvPr/>
        </p:nvSpPr>
        <p:spPr bwMode="auto">
          <a:xfrm>
            <a:off x="2457450" y="2005013"/>
            <a:ext cx="9144000" cy="0"/>
          </a:xfrm>
          <a:prstGeom prst="rect">
            <a:avLst/>
          </a:prstGeom>
          <a:noFill/>
          <a:ln w="9525">
            <a:noFill/>
            <a:miter lim="800000"/>
            <a:headEnd/>
            <a:tailEnd/>
          </a:ln>
          <a:effectLst/>
        </p:spPr>
        <p:txBody>
          <a:bodyPr>
            <a:spAutoFit/>
          </a:bodyPr>
          <a:lstStyle/>
          <a:p>
            <a:endParaRPr lang="en-GB"/>
          </a:p>
        </p:txBody>
      </p:sp>
      <p:sp>
        <p:nvSpPr>
          <p:cNvPr id="9" name="Rectangle 8"/>
          <p:cNvSpPr/>
          <p:nvPr/>
        </p:nvSpPr>
        <p:spPr>
          <a:xfrm>
            <a:off x="179512" y="231031"/>
            <a:ext cx="8496944" cy="1077218"/>
          </a:xfrm>
          <a:prstGeom prst="rect">
            <a:avLst/>
          </a:prstGeom>
        </p:spPr>
        <p:txBody>
          <a:bodyPr wrap="square">
            <a:spAutoFit/>
          </a:bodyPr>
          <a:lstStyle/>
          <a:p>
            <a:r>
              <a:rPr lang="en-US" sz="3200" dirty="0" smtClean="0">
                <a:solidFill>
                  <a:schemeClr val="tx2"/>
                </a:solidFill>
              </a:rPr>
              <a:t>Education and Family Background – recent picture</a:t>
            </a:r>
            <a:endParaRPr lang="en-US" sz="3200" dirty="0">
              <a:solidFill>
                <a:schemeClr val="tx2"/>
              </a:solidFill>
            </a:endParaRPr>
          </a:p>
        </p:txBody>
      </p:sp>
      <p:pic>
        <p:nvPicPr>
          <p:cNvPr id="221188" name="Picture 4"/>
          <p:cNvPicPr>
            <a:picLocks noChangeAspect="1" noChangeArrowheads="1"/>
          </p:cNvPicPr>
          <p:nvPr/>
        </p:nvPicPr>
        <p:blipFill>
          <a:blip r:embed="rId3" cstate="print"/>
          <a:srcRect/>
          <a:stretch>
            <a:fillRect/>
          </a:stretch>
        </p:blipFill>
        <p:spPr bwMode="auto">
          <a:xfrm>
            <a:off x="971600" y="1477962"/>
            <a:ext cx="7704856" cy="4687342"/>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9600" y="-228600"/>
            <a:ext cx="7772400" cy="1143000"/>
          </a:xfrm>
        </p:spPr>
        <p:txBody>
          <a:bodyPr/>
          <a:lstStyle/>
          <a:p>
            <a:r>
              <a:rPr lang="en-US" sz="3600" dirty="0" smtClean="0"/>
              <a:t>Parental Educational and Genetics</a:t>
            </a:r>
            <a:endParaRPr lang="en-GB" sz="3600" dirty="0"/>
          </a:p>
        </p:txBody>
      </p:sp>
      <p:sp>
        <p:nvSpPr>
          <p:cNvPr id="89091" name="Rectangle 3" descr="Rectangle: Click to edit Master text styles&#10;Second level&#10;Third level&#10;Fourth level&#10;Fifth level"/>
          <p:cNvSpPr>
            <a:spLocks noGrp="1" noChangeArrowheads="1"/>
          </p:cNvSpPr>
          <p:nvPr>
            <p:ph type="body" idx="1"/>
          </p:nvPr>
        </p:nvSpPr>
        <p:spPr>
          <a:xfrm>
            <a:off x="838200" y="1000108"/>
            <a:ext cx="7772400" cy="3233755"/>
          </a:xfrm>
        </p:spPr>
        <p:txBody>
          <a:bodyPr/>
          <a:lstStyle/>
          <a:p>
            <a:pPr>
              <a:lnSpc>
                <a:spcPct val="90000"/>
              </a:lnSpc>
            </a:pPr>
            <a:endParaRPr lang="en-US" sz="3000" dirty="0" smtClean="0"/>
          </a:p>
          <a:p>
            <a:pPr>
              <a:lnSpc>
                <a:spcPct val="90000"/>
              </a:lnSpc>
            </a:pPr>
            <a:r>
              <a:rPr lang="en-US" sz="3000" dirty="0" smtClean="0"/>
              <a:t>Estimates of the impact these drivers is moving into causal analysis</a:t>
            </a:r>
          </a:p>
          <a:p>
            <a:pPr>
              <a:lnSpc>
                <a:spcPct val="90000"/>
              </a:lnSpc>
            </a:pPr>
            <a:r>
              <a:rPr lang="en-US" sz="3000" dirty="0" smtClean="0"/>
              <a:t>For instance, looking at increased parental education on child education/earnings </a:t>
            </a:r>
            <a:endParaRPr lang="en-US" sz="3000" dirty="0"/>
          </a:p>
          <a:p>
            <a:pPr>
              <a:lnSpc>
                <a:spcPct val="90000"/>
              </a:lnSpc>
            </a:pPr>
            <a:r>
              <a:rPr lang="en-US" sz="3000" dirty="0" smtClean="0"/>
              <a:t>Results suggest raising a parents education by 1 year results in increase in child's education by 0.1-0.25</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9600" y="-228600"/>
            <a:ext cx="7772400" cy="1143000"/>
          </a:xfrm>
        </p:spPr>
        <p:txBody>
          <a:bodyPr/>
          <a:lstStyle/>
          <a:p>
            <a:r>
              <a:rPr lang="en-US" sz="3600" dirty="0" smtClean="0"/>
              <a:t>Parental Educational and Genetics</a:t>
            </a:r>
            <a:endParaRPr lang="en-GB" sz="3600" dirty="0"/>
          </a:p>
        </p:txBody>
      </p:sp>
      <p:sp>
        <p:nvSpPr>
          <p:cNvPr id="89091" name="Rectangle 3" descr="Rectangle: Click to edit Master text styles&#10;Second level&#10;Third level&#10;Fourth level&#10;Fifth level"/>
          <p:cNvSpPr>
            <a:spLocks noGrp="1" noChangeArrowheads="1"/>
          </p:cNvSpPr>
          <p:nvPr>
            <p:ph type="body" idx="1"/>
          </p:nvPr>
        </p:nvSpPr>
        <p:spPr>
          <a:xfrm>
            <a:off x="838200" y="1000108"/>
            <a:ext cx="7772400" cy="3233755"/>
          </a:xfrm>
        </p:spPr>
        <p:txBody>
          <a:bodyPr/>
          <a:lstStyle/>
          <a:p>
            <a:pPr>
              <a:lnSpc>
                <a:spcPct val="90000"/>
              </a:lnSpc>
            </a:pPr>
            <a:r>
              <a:rPr lang="en-US" sz="2800" dirty="0" smtClean="0"/>
              <a:t>Studies of genetics using </a:t>
            </a:r>
            <a:r>
              <a:rPr lang="en-US" sz="2800" dirty="0" err="1" smtClean="0"/>
              <a:t>partialling</a:t>
            </a:r>
            <a:r>
              <a:rPr lang="en-US" sz="2800" dirty="0" smtClean="0"/>
              <a:t> out variances between identical twins, siblings etc suggest about 40-50% of IQ is heritable. For personality it is lower (20%) but measurement less well developed</a:t>
            </a:r>
          </a:p>
          <a:p>
            <a:pPr>
              <a:lnSpc>
                <a:spcPct val="90000"/>
              </a:lnSpc>
              <a:buNone/>
            </a:pPr>
            <a:endParaRPr lang="en-US" sz="1200" dirty="0" smtClean="0"/>
          </a:p>
          <a:p>
            <a:pPr>
              <a:lnSpc>
                <a:spcPct val="90000"/>
              </a:lnSpc>
            </a:pPr>
            <a:r>
              <a:rPr lang="en-US" sz="2800" dirty="0" smtClean="0"/>
              <a:t>Similar approaches being used in IGE estimation in Sweden (</a:t>
            </a:r>
            <a:r>
              <a:rPr lang="en-US" sz="2800" dirty="0" err="1" smtClean="0"/>
              <a:t>Bjorklund</a:t>
            </a:r>
            <a:r>
              <a:rPr lang="en-US" sz="2800" dirty="0" smtClean="0"/>
              <a:t> et al. 2006) </a:t>
            </a:r>
          </a:p>
          <a:p>
            <a:pPr>
              <a:lnSpc>
                <a:spcPct val="90000"/>
              </a:lnSpc>
            </a:pPr>
            <a:endParaRPr lang="en-US" sz="3000" dirty="0" smtClean="0"/>
          </a:p>
        </p:txBody>
      </p:sp>
      <p:graphicFrame>
        <p:nvGraphicFramePr>
          <p:cNvPr id="4" name="Table 3"/>
          <p:cNvGraphicFramePr>
            <a:graphicFrameLocks noGrp="1"/>
          </p:cNvGraphicFramePr>
          <p:nvPr/>
        </p:nvGraphicFramePr>
        <p:xfrm>
          <a:off x="755576" y="4221088"/>
          <a:ext cx="7128792" cy="2415664"/>
        </p:xfrm>
        <a:graphic>
          <a:graphicData uri="http://schemas.openxmlformats.org/drawingml/2006/table">
            <a:tbl>
              <a:tblPr firstRow="1" bandRow="1">
                <a:tableStyleId>{5C22544A-7EE6-4342-B048-85BDC9FD1C3A}</a:tableStyleId>
              </a:tblPr>
              <a:tblGrid>
                <a:gridCol w="1782198"/>
                <a:gridCol w="1782198"/>
                <a:gridCol w="1782198"/>
                <a:gridCol w="1782198"/>
              </a:tblGrid>
              <a:tr h="1305463">
                <a:tc>
                  <a:txBody>
                    <a:bodyPr/>
                    <a:lstStyle/>
                    <a:p>
                      <a:endParaRPr lang="en-GB" dirty="0"/>
                    </a:p>
                  </a:txBody>
                  <a:tcPr/>
                </a:tc>
                <a:tc>
                  <a:txBody>
                    <a:bodyPr/>
                    <a:lstStyle/>
                    <a:p>
                      <a:r>
                        <a:rPr lang="en-GB" dirty="0" smtClean="0"/>
                        <a:t>Non-adoptees</a:t>
                      </a:r>
                    </a:p>
                    <a:p>
                      <a:r>
                        <a:rPr lang="en-GB" dirty="0" smtClean="0"/>
                        <a:t>Biological father</a:t>
                      </a:r>
                      <a:endParaRPr lang="en-GB" dirty="0"/>
                    </a:p>
                  </a:txBody>
                  <a:tcPr/>
                </a:tc>
                <a:tc>
                  <a:txBody>
                    <a:bodyPr/>
                    <a:lstStyle/>
                    <a:p>
                      <a:r>
                        <a:rPr lang="en-GB" dirty="0" smtClean="0"/>
                        <a:t>Adoptees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Adoptee Father</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Adoptees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Biological father</a:t>
                      </a:r>
                    </a:p>
                    <a:p>
                      <a:endParaRPr lang="en-GB" dirty="0"/>
                    </a:p>
                  </a:txBody>
                  <a:tcPr/>
                </a:tc>
              </a:tr>
              <a:tr h="702941">
                <a:tc>
                  <a:txBody>
                    <a:bodyPr/>
                    <a:lstStyle/>
                    <a:p>
                      <a:r>
                        <a:rPr lang="en-GB" dirty="0" smtClean="0"/>
                        <a:t>Years of schooling</a:t>
                      </a:r>
                      <a:endParaRPr lang="en-GB" dirty="0"/>
                    </a:p>
                  </a:txBody>
                  <a:tcPr/>
                </a:tc>
                <a:tc>
                  <a:txBody>
                    <a:bodyPr/>
                    <a:lstStyle/>
                    <a:p>
                      <a:r>
                        <a:rPr lang="en-GB" dirty="0" smtClean="0"/>
                        <a:t>.24</a:t>
                      </a:r>
                      <a:endParaRPr lang="en-GB" dirty="0"/>
                    </a:p>
                  </a:txBody>
                  <a:tcPr/>
                </a:tc>
                <a:tc>
                  <a:txBody>
                    <a:bodyPr/>
                    <a:lstStyle/>
                    <a:p>
                      <a:r>
                        <a:rPr lang="en-GB" dirty="0" smtClean="0"/>
                        <a:t>.114</a:t>
                      </a:r>
                      <a:endParaRPr lang="en-GB" dirty="0"/>
                    </a:p>
                  </a:txBody>
                  <a:tcPr/>
                </a:tc>
                <a:tc>
                  <a:txBody>
                    <a:bodyPr/>
                    <a:lstStyle/>
                    <a:p>
                      <a:r>
                        <a:rPr lang="en-GB" dirty="0" smtClean="0"/>
                        <a:t>.113</a:t>
                      </a:r>
                      <a:endParaRPr lang="en-GB" dirty="0"/>
                    </a:p>
                  </a:txBody>
                  <a:tcPr/>
                </a:tc>
              </a:tr>
              <a:tr h="407260">
                <a:tc>
                  <a:txBody>
                    <a:bodyPr/>
                    <a:lstStyle/>
                    <a:p>
                      <a:r>
                        <a:rPr lang="en-GB" dirty="0" smtClean="0"/>
                        <a:t>Income</a:t>
                      </a:r>
                      <a:endParaRPr lang="en-GB" dirty="0"/>
                    </a:p>
                  </a:txBody>
                  <a:tcPr/>
                </a:tc>
                <a:tc>
                  <a:txBody>
                    <a:bodyPr/>
                    <a:lstStyle/>
                    <a:p>
                      <a:r>
                        <a:rPr lang="en-GB" dirty="0" smtClean="0"/>
                        <a:t>.241</a:t>
                      </a:r>
                      <a:endParaRPr lang="en-GB" dirty="0"/>
                    </a:p>
                  </a:txBody>
                  <a:tcPr/>
                </a:tc>
                <a:tc>
                  <a:txBody>
                    <a:bodyPr/>
                    <a:lstStyle/>
                    <a:p>
                      <a:r>
                        <a:rPr lang="en-GB" dirty="0" smtClean="0"/>
                        <a:t>.173</a:t>
                      </a:r>
                      <a:endParaRPr lang="en-GB" dirty="0"/>
                    </a:p>
                  </a:txBody>
                  <a:tcPr/>
                </a:tc>
                <a:tc>
                  <a:txBody>
                    <a:bodyPr/>
                    <a:lstStyle/>
                    <a:p>
                      <a:r>
                        <a:rPr lang="en-GB" dirty="0" smtClean="0"/>
                        <a:t>.059</a:t>
                      </a:r>
                      <a:endParaRPr lang="en-GB" dirty="0"/>
                    </a:p>
                  </a:txBody>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035968"/>
          </a:xfrm>
        </p:spPr>
        <p:txBody>
          <a:bodyPr/>
          <a:lstStyle/>
          <a:p>
            <a:r>
              <a:rPr lang="en-GB" sz="3600" dirty="0" smtClean="0"/>
              <a:t>BCS intergenerational test scores </a:t>
            </a:r>
            <a:br>
              <a:rPr lang="en-GB" sz="3600" dirty="0" smtClean="0"/>
            </a:br>
            <a:r>
              <a:rPr lang="en-GB" sz="2000" dirty="0" smtClean="0"/>
              <a:t>from Claire Crawford, </a:t>
            </a:r>
            <a:r>
              <a:rPr lang="en-GB" sz="2000" dirty="0" err="1" smtClean="0"/>
              <a:t>Alissa</a:t>
            </a:r>
            <a:r>
              <a:rPr lang="en-GB" sz="2000" dirty="0" smtClean="0"/>
              <a:t> Goodman and Robert Joyce (IFS)</a:t>
            </a:r>
            <a:endParaRPr lang="en-GB" sz="2000" dirty="0"/>
          </a:p>
        </p:txBody>
      </p:sp>
      <p:sp>
        <p:nvSpPr>
          <p:cNvPr id="3" name="Content Placeholder 2"/>
          <p:cNvSpPr>
            <a:spLocks noGrp="1"/>
          </p:cNvSpPr>
          <p:nvPr>
            <p:ph idx="1"/>
          </p:nvPr>
        </p:nvSpPr>
        <p:spPr>
          <a:xfrm>
            <a:off x="838200" y="1484784"/>
            <a:ext cx="7772400" cy="4535016"/>
          </a:xfrm>
        </p:spPr>
        <p:txBody>
          <a:bodyPr/>
          <a:lstStyle/>
          <a:p>
            <a:r>
              <a:rPr lang="en-GB" sz="2800" dirty="0" smtClean="0"/>
              <a:t>There is a strong link between the cognitive skills of parents and their children </a:t>
            </a:r>
          </a:p>
          <a:p>
            <a:pPr lvl="1"/>
            <a:r>
              <a:rPr lang="en-GB" dirty="0" smtClean="0"/>
              <a:t>This remains even after controlling for many detailed environmental factors</a:t>
            </a:r>
          </a:p>
          <a:p>
            <a:pPr lvl="1"/>
            <a:r>
              <a:rPr lang="en-GB" dirty="0" smtClean="0"/>
              <a:t>Forms an important reason why children from poor families do less well at school than richer ones (which the other studies could not capture)</a:t>
            </a:r>
          </a:p>
          <a:p>
            <a:pPr lvl="1"/>
            <a:r>
              <a:rPr lang="en-GB" dirty="0" smtClean="0"/>
              <a:t>Direct effect alone explains 17% of gap in rich-poor decomposition – this is an upward biased estimate of genetic influence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3200" smtClean="0"/>
              <a:t>SES gradients are apparent across a range of outcomes at age 7 to 9</a:t>
            </a:r>
          </a:p>
        </p:txBody>
      </p:sp>
      <p:pic>
        <p:nvPicPr>
          <p:cNvPr id="6147" name="Picture 2"/>
          <p:cNvPicPr>
            <a:picLocks noChangeAspect="1" noChangeArrowheads="1"/>
          </p:cNvPicPr>
          <p:nvPr/>
        </p:nvPicPr>
        <p:blipFill>
          <a:blip r:embed="rId3" cstate="print"/>
          <a:srcRect/>
          <a:stretch>
            <a:fillRect/>
          </a:stretch>
        </p:blipFill>
        <p:spPr bwMode="auto">
          <a:xfrm>
            <a:off x="1116013" y="1557338"/>
            <a:ext cx="6911975" cy="4792662"/>
          </a:xfrm>
          <a:prstGeom prst="rect">
            <a:avLst/>
          </a:prstGeom>
          <a:noFill/>
          <a:ln w="9525">
            <a:noFill/>
            <a:miter lim="800000"/>
            <a:headEnd/>
            <a:tailEnd/>
          </a:ln>
        </p:spPr>
      </p:pic>
      <p:sp>
        <p:nvSpPr>
          <p:cNvPr id="6148" name="TextBox 3"/>
          <p:cNvSpPr txBox="1">
            <a:spLocks noChangeArrowheads="1"/>
          </p:cNvSpPr>
          <p:nvPr/>
        </p:nvSpPr>
        <p:spPr bwMode="auto">
          <a:xfrm>
            <a:off x="3563938" y="6308725"/>
            <a:ext cx="5040312" cy="336550"/>
          </a:xfrm>
          <a:prstGeom prst="rect">
            <a:avLst/>
          </a:prstGeom>
          <a:solidFill>
            <a:schemeClr val="bg1"/>
          </a:solidFill>
          <a:ln w="9525">
            <a:noFill/>
            <a:miter lim="800000"/>
            <a:headEnd/>
            <a:tailEnd/>
          </a:ln>
        </p:spPr>
        <p:txBody>
          <a:bodyPr>
            <a:spAutoFit/>
          </a:bodyPr>
          <a:lstStyle/>
          <a:p>
            <a:r>
              <a:rPr lang="en-GB" sz="1600" i="1">
                <a:latin typeface="Calibri" pitchFamily="34" charset="0"/>
              </a:rPr>
              <a:t>Source: Gregg, Propper and Washbrook (2008) (ALSPAC)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0F76A6-3235-4809-B696-564BB189BD3D}" type="slidenum">
              <a:rPr lang="en-US"/>
              <a:pPr/>
              <a:t>2</a:t>
            </a:fld>
            <a:endParaRPr lang="en-US"/>
          </a:p>
        </p:txBody>
      </p:sp>
      <p:sp>
        <p:nvSpPr>
          <p:cNvPr id="193538" name="Rectangle 2"/>
          <p:cNvSpPr>
            <a:spLocks noGrp="1" noChangeArrowheads="1"/>
          </p:cNvSpPr>
          <p:nvPr>
            <p:ph type="title"/>
          </p:nvPr>
        </p:nvSpPr>
        <p:spPr>
          <a:xfrm>
            <a:off x="571472" y="142852"/>
            <a:ext cx="7810528" cy="928694"/>
          </a:xfrm>
        </p:spPr>
        <p:txBody>
          <a:bodyPr/>
          <a:lstStyle/>
          <a:p>
            <a:r>
              <a:rPr lang="en-GB" sz="3600" dirty="0"/>
              <a:t>Introduction &amp; Background</a:t>
            </a:r>
          </a:p>
        </p:txBody>
      </p:sp>
      <p:sp>
        <p:nvSpPr>
          <p:cNvPr id="193539" name="Rectangle 3"/>
          <p:cNvSpPr>
            <a:spLocks noGrp="1" noChangeArrowheads="1"/>
          </p:cNvSpPr>
          <p:nvPr>
            <p:ph type="body" idx="1"/>
          </p:nvPr>
        </p:nvSpPr>
        <p:spPr>
          <a:xfrm>
            <a:off x="838200" y="1500173"/>
            <a:ext cx="7772400" cy="4824427"/>
          </a:xfrm>
        </p:spPr>
        <p:txBody>
          <a:bodyPr/>
          <a:lstStyle/>
          <a:p>
            <a:pPr>
              <a:lnSpc>
                <a:spcPct val="90000"/>
              </a:lnSpc>
            </a:pPr>
            <a:r>
              <a:rPr lang="en-GB" dirty="0"/>
              <a:t>“Most people are willing to accept wide inequalities if they are coupled with equality of opportunities” – </a:t>
            </a:r>
            <a:r>
              <a:rPr lang="en-GB" i="1" dirty="0"/>
              <a:t>The Economist </a:t>
            </a:r>
            <a:r>
              <a:rPr lang="en-GB" dirty="0"/>
              <a:t>(Oct 2006</a:t>
            </a:r>
            <a:r>
              <a:rPr lang="en-GB" dirty="0" smtClean="0"/>
              <a:t>)</a:t>
            </a:r>
          </a:p>
          <a:p>
            <a:pPr>
              <a:lnSpc>
                <a:spcPct val="90000"/>
              </a:lnSpc>
            </a:pPr>
            <a:endParaRPr lang="en-GB" sz="2000" dirty="0"/>
          </a:p>
          <a:p>
            <a:pPr>
              <a:lnSpc>
                <a:spcPct val="90000"/>
              </a:lnSpc>
            </a:pPr>
            <a:r>
              <a:rPr lang="en-GB" dirty="0" smtClean="0"/>
              <a:t>High profile policy area – previous </a:t>
            </a:r>
            <a:r>
              <a:rPr lang="en-GB" dirty="0" err="1" smtClean="0"/>
              <a:t>gmt</a:t>
            </a:r>
            <a:r>
              <a:rPr lang="en-GB" dirty="0" smtClean="0"/>
              <a:t> addressed both poverty and life chances and saw them as inherently linked but is new </a:t>
            </a:r>
            <a:r>
              <a:rPr lang="en-GB" dirty="0" err="1" smtClean="0"/>
              <a:t>gmt</a:t>
            </a:r>
            <a:r>
              <a:rPr lang="en-GB" dirty="0" smtClean="0"/>
              <a:t> decoupling them?</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891952"/>
          </a:xfrm>
        </p:spPr>
        <p:txBody>
          <a:bodyPr/>
          <a:lstStyle/>
          <a:p>
            <a:r>
              <a:rPr lang="en-GB" dirty="0" smtClean="0"/>
              <a:t>Attainment through childhood</a:t>
            </a:r>
            <a:br>
              <a:rPr lang="en-GB" dirty="0" smtClean="0"/>
            </a:br>
            <a:r>
              <a:rPr lang="en-GB" sz="2000" dirty="0" smtClean="0"/>
              <a:t>from JRF funded research (CMPO and IFS)</a:t>
            </a:r>
            <a:endParaRPr lang="en-GB" sz="2000" dirty="0"/>
          </a:p>
        </p:txBody>
      </p:sp>
      <p:pic>
        <p:nvPicPr>
          <p:cNvPr id="187394" name="Picture 2"/>
          <p:cNvPicPr>
            <a:picLocks noGrp="1" noChangeAspect="1" noChangeArrowheads="1"/>
          </p:cNvPicPr>
          <p:nvPr>
            <p:ph idx="1"/>
          </p:nvPr>
        </p:nvPicPr>
        <p:blipFill>
          <a:blip r:embed="rId3" cstate="print"/>
          <a:srcRect/>
          <a:stretch>
            <a:fillRect/>
          </a:stretch>
        </p:blipFill>
        <p:spPr bwMode="auto">
          <a:xfrm>
            <a:off x="827584" y="1556792"/>
            <a:ext cx="7704061" cy="4535016"/>
          </a:xfrm>
          <a:prstGeom prst="rect">
            <a:avLst/>
          </a:prstGeom>
          <a:noFill/>
          <a:ln w="9525">
            <a:noFill/>
            <a:miter lim="800000"/>
            <a:headEnd/>
            <a:tailEnd/>
          </a:ln>
          <a:effec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z="2400" smtClean="0"/>
              <a:t>How much of the socio-economic gap in cognitive outcomes at age 3 is explained by these factors?</a:t>
            </a:r>
          </a:p>
        </p:txBody>
      </p:sp>
      <p:graphicFrame>
        <p:nvGraphicFramePr>
          <p:cNvPr id="7" name="Content Placeholder 4"/>
          <p:cNvGraphicFramePr>
            <a:graphicFrameLocks noGrp="1"/>
          </p:cNvGraphicFramePr>
          <p:nvPr>
            <p:ph idx="1"/>
          </p:nvPr>
        </p:nvGraphicFramePr>
        <p:xfrm>
          <a:off x="642938" y="1357313"/>
          <a:ext cx="8215342" cy="4543425"/>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quarter" idx="11"/>
          </p:nvPr>
        </p:nvSpPr>
        <p:spPr/>
        <p:txBody>
          <a:bodyPr/>
          <a:lstStyle/>
          <a:p>
            <a:pPr>
              <a:defRPr/>
            </a:pPr>
            <a:r>
              <a:rPr lang="en-GB" smtClean="0"/>
              <a:t>© Institute for Fiscal Studies  </a:t>
            </a:r>
            <a:endParaRPr lang="en-GB" baseline="-25000"/>
          </a:p>
        </p:txBody>
      </p:sp>
      <p:sp>
        <p:nvSpPr>
          <p:cNvPr id="6" name="TextBox 1"/>
          <p:cNvSpPr txBox="1"/>
          <p:nvPr/>
        </p:nvSpPr>
        <p:spPr>
          <a:xfrm>
            <a:off x="285750" y="5643563"/>
            <a:ext cx="2428875" cy="571500"/>
          </a:xfrm>
          <a:prstGeom prst="rect">
            <a:avLst/>
          </a:prstGeom>
          <a:solidFill>
            <a:schemeClr val="bg1">
              <a:lumMod val="85000"/>
            </a:schemeClr>
          </a:solidFill>
          <a:ln>
            <a:solidFill>
              <a:schemeClr val="bg1">
                <a:lumMod val="50000"/>
              </a:schemeClr>
            </a:solidFill>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defRPr/>
            </a:pPr>
            <a:r>
              <a:rPr lang="en-GB" sz="2000" b="1" dirty="0" smtClean="0"/>
              <a:t>Total gap to be explained:</a:t>
            </a:r>
          </a:p>
          <a:p>
            <a:pPr algn="ctr" eaLnBrk="0" hangingPunct="0">
              <a:defRPr/>
            </a:pPr>
            <a:r>
              <a:rPr lang="en-GB" sz="2000" b="1" dirty="0" smtClean="0"/>
              <a:t>23 percentile points</a:t>
            </a:r>
            <a:endParaRPr lang="en-GB" sz="2000" b="1"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2400" dirty="0" smtClean="0"/>
              <a:t>Evolution of the socio-economic gap in cognitive outcomes at ages 7 to 11 </a:t>
            </a:r>
          </a:p>
        </p:txBody>
      </p:sp>
      <p:graphicFrame>
        <p:nvGraphicFramePr>
          <p:cNvPr id="7" name="Content Placeholder 4"/>
          <p:cNvGraphicFramePr>
            <a:graphicFrameLocks noGrp="1"/>
          </p:cNvGraphicFramePr>
          <p:nvPr>
            <p:ph idx="1"/>
          </p:nvPr>
        </p:nvGraphicFramePr>
        <p:xfrm>
          <a:off x="642938" y="1357313"/>
          <a:ext cx="7848600" cy="4543425"/>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quarter" idx="11"/>
          </p:nvPr>
        </p:nvSpPr>
        <p:spPr/>
        <p:txBody>
          <a:bodyPr/>
          <a:lstStyle/>
          <a:p>
            <a:pPr>
              <a:defRPr/>
            </a:pPr>
            <a:r>
              <a:rPr lang="en-GB" dirty="0" smtClean="0"/>
              <a:t>© Institute for Fiscal Studies  </a:t>
            </a:r>
            <a:endParaRPr lang="en-GB" baseline="-25000" dirty="0"/>
          </a:p>
        </p:txBody>
      </p:sp>
      <p:sp>
        <p:nvSpPr>
          <p:cNvPr id="6" name="TextBox 1"/>
          <p:cNvSpPr txBox="1"/>
          <p:nvPr/>
        </p:nvSpPr>
        <p:spPr>
          <a:xfrm>
            <a:off x="285750" y="5643563"/>
            <a:ext cx="2428875" cy="571500"/>
          </a:xfrm>
          <a:prstGeom prst="rect">
            <a:avLst/>
          </a:prstGeom>
          <a:solidFill>
            <a:schemeClr val="bg1">
              <a:lumMod val="85000"/>
            </a:schemeClr>
          </a:solidFill>
          <a:ln>
            <a:solidFill>
              <a:schemeClr val="bg1">
                <a:lumMod val="50000"/>
              </a:schemeClr>
            </a:solidFill>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defRPr/>
            </a:pPr>
            <a:r>
              <a:rPr lang="en-GB" sz="2000" b="1" dirty="0" smtClean="0"/>
              <a:t>Total gap to be explained:</a:t>
            </a:r>
          </a:p>
          <a:p>
            <a:pPr algn="ctr" eaLnBrk="0" hangingPunct="0">
              <a:defRPr/>
            </a:pPr>
            <a:r>
              <a:rPr lang="en-GB" sz="2000" b="1" dirty="0" smtClean="0"/>
              <a:t>31 percentile points</a:t>
            </a:r>
            <a:endParaRPr lang="en-GB" sz="2000" b="1"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2400" dirty="0" smtClean="0"/>
              <a:t>Evolution of the socio-economic gap in cognitive outcomes at ages 11 to 16</a:t>
            </a:r>
          </a:p>
        </p:txBody>
      </p:sp>
      <p:graphicFrame>
        <p:nvGraphicFramePr>
          <p:cNvPr id="7" name="Content Placeholder 4"/>
          <p:cNvGraphicFramePr>
            <a:graphicFrameLocks noGrp="1"/>
          </p:cNvGraphicFramePr>
          <p:nvPr>
            <p:ph idx="1"/>
          </p:nvPr>
        </p:nvGraphicFramePr>
        <p:xfrm>
          <a:off x="642938" y="1357313"/>
          <a:ext cx="7848600" cy="4543425"/>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quarter" idx="11"/>
          </p:nvPr>
        </p:nvSpPr>
        <p:spPr/>
        <p:txBody>
          <a:bodyPr/>
          <a:lstStyle/>
          <a:p>
            <a:pPr>
              <a:defRPr/>
            </a:pPr>
            <a:r>
              <a:rPr lang="en-GB" smtClean="0"/>
              <a:t>© Institute for Fiscal Studies  </a:t>
            </a:r>
            <a:endParaRPr lang="en-GB" baseline="-25000"/>
          </a:p>
        </p:txBody>
      </p:sp>
      <p:sp>
        <p:nvSpPr>
          <p:cNvPr id="6" name="TextBox 1"/>
          <p:cNvSpPr txBox="1"/>
          <p:nvPr/>
        </p:nvSpPr>
        <p:spPr>
          <a:xfrm>
            <a:off x="285750" y="5643563"/>
            <a:ext cx="2428875" cy="571500"/>
          </a:xfrm>
          <a:prstGeom prst="rect">
            <a:avLst/>
          </a:prstGeom>
          <a:solidFill>
            <a:schemeClr val="bg1">
              <a:lumMod val="85000"/>
            </a:schemeClr>
          </a:solidFill>
          <a:ln>
            <a:solidFill>
              <a:schemeClr val="bg1">
                <a:lumMod val="50000"/>
              </a:schemeClr>
            </a:solidFill>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defRPr/>
            </a:pPr>
            <a:r>
              <a:rPr lang="en-GB" sz="2000" b="1" dirty="0" smtClean="0"/>
              <a:t>Total gap to be explained:</a:t>
            </a:r>
          </a:p>
          <a:p>
            <a:pPr algn="ctr" eaLnBrk="0" hangingPunct="0">
              <a:defRPr/>
            </a:pPr>
            <a:r>
              <a:rPr lang="en-GB" sz="2000" b="1" dirty="0" smtClean="0"/>
              <a:t>33 percentile points</a:t>
            </a:r>
            <a:endParaRPr lang="en-GB" sz="2000" b="1"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smtClean="0"/>
              <a:t>Key messages</a:t>
            </a:r>
          </a:p>
        </p:txBody>
      </p:sp>
      <p:sp>
        <p:nvSpPr>
          <p:cNvPr id="3" name="Content Placeholder 2"/>
          <p:cNvSpPr>
            <a:spLocks noGrp="1"/>
          </p:cNvSpPr>
          <p:nvPr>
            <p:ph idx="1"/>
          </p:nvPr>
        </p:nvSpPr>
        <p:spPr/>
        <p:txBody>
          <a:bodyPr rtlCol="0">
            <a:normAutofit fontScale="77500" lnSpcReduction="20000"/>
          </a:bodyPr>
          <a:lstStyle/>
          <a:p>
            <a:pPr marL="514350" indent="-514350" fontAlgn="auto">
              <a:spcAft>
                <a:spcPts val="0"/>
              </a:spcAft>
              <a:buFont typeface="+mj-lt"/>
              <a:buAutoNum type="arabicPeriod"/>
              <a:defRPr/>
            </a:pPr>
            <a:r>
              <a:rPr lang="en-GB" dirty="0" smtClean="0">
                <a:solidFill>
                  <a:schemeClr val="tx2"/>
                </a:solidFill>
              </a:rPr>
              <a:t>Educational achievement persists strongly over the course of childhood. Those who start a developmental stage ahead generally finish it ahead. This implies earlier interventions are likely to be more effective than later ones.</a:t>
            </a:r>
          </a:p>
          <a:p>
            <a:pPr marL="514350" indent="-514350" fontAlgn="auto">
              <a:spcAft>
                <a:spcPts val="0"/>
              </a:spcAft>
              <a:buFont typeface="+mj-lt"/>
              <a:buAutoNum type="arabicPeriod"/>
              <a:defRPr/>
            </a:pPr>
            <a:r>
              <a:rPr lang="en-GB" dirty="0" smtClean="0">
                <a:solidFill>
                  <a:schemeClr val="tx2"/>
                </a:solidFill>
              </a:rPr>
              <a:t>Low SES children exhibit poorer social and emotional development. These skills matter and lead low SES children to fall further behind at school, even conditional on prior academic ability. </a:t>
            </a:r>
          </a:p>
          <a:p>
            <a:pPr marL="514350" indent="-514350" fontAlgn="auto">
              <a:spcAft>
                <a:spcPts val="0"/>
              </a:spcAft>
              <a:buFont typeface="+mj-lt"/>
              <a:buAutoNum type="arabicPeriod"/>
              <a:defRPr/>
            </a:pPr>
            <a:r>
              <a:rPr lang="en-GB" dirty="0" smtClean="0">
                <a:solidFill>
                  <a:schemeClr val="tx2"/>
                </a:solidFill>
              </a:rPr>
              <a:t>Parental behaviours and values play an important role in the transmission of  family background to educational achievement and other outcomes. </a:t>
            </a:r>
            <a:endParaRPr lang="en-GB" dirty="0">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9600" y="-228600"/>
            <a:ext cx="7772400" cy="1143000"/>
          </a:xfrm>
        </p:spPr>
        <p:txBody>
          <a:bodyPr/>
          <a:lstStyle/>
          <a:p>
            <a:r>
              <a:rPr lang="en-US" sz="3600" dirty="0"/>
              <a:t>Conclusions</a:t>
            </a:r>
            <a:endParaRPr lang="en-GB" sz="3600" dirty="0"/>
          </a:p>
        </p:txBody>
      </p:sp>
      <p:sp>
        <p:nvSpPr>
          <p:cNvPr id="89091" name="Rectangle 3" descr="Rectangle: Click to edit Master text styles&#10;Second level&#10;Third level&#10;Fourth level&#10;Fifth level"/>
          <p:cNvSpPr>
            <a:spLocks noGrp="1" noChangeArrowheads="1"/>
          </p:cNvSpPr>
          <p:nvPr>
            <p:ph type="body" idx="1"/>
          </p:nvPr>
        </p:nvSpPr>
        <p:spPr>
          <a:xfrm>
            <a:off x="838200" y="836712"/>
            <a:ext cx="7772400" cy="3397151"/>
          </a:xfrm>
        </p:spPr>
        <p:txBody>
          <a:bodyPr/>
          <a:lstStyle/>
          <a:p>
            <a:pPr>
              <a:lnSpc>
                <a:spcPct val="90000"/>
              </a:lnSpc>
              <a:buNone/>
            </a:pPr>
            <a:r>
              <a:rPr lang="en-US" sz="2800" dirty="0" smtClean="0"/>
              <a:t>Rather speculatively</a:t>
            </a:r>
          </a:p>
          <a:p>
            <a:pPr>
              <a:lnSpc>
                <a:spcPct val="90000"/>
              </a:lnSpc>
            </a:pPr>
            <a:r>
              <a:rPr lang="en-US" sz="2800" dirty="0" smtClean="0"/>
              <a:t>Societies with higher inequality have lower mobility for two reasons – 1) higher inequality gives parents greater incentives/different resource to invest in children. 2) the educational inequalities get higher pay offs in high inequality countries</a:t>
            </a:r>
            <a:endParaRPr lang="en-US" sz="2800" dirty="0"/>
          </a:p>
          <a:p>
            <a:pPr>
              <a:lnSpc>
                <a:spcPct val="90000"/>
              </a:lnSpc>
            </a:pPr>
            <a:r>
              <a:rPr lang="en-US" sz="2800" dirty="0" smtClean="0"/>
              <a:t>School environment is more equal than home environment and tends to generate mobility but this will depend on the extent of resources in the schooling system and the degree of inequality in schooling experience as the conflict with inequalities in the broad home learning environment incl. parenting</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7704" y="1700808"/>
            <a:ext cx="5760640" cy="461665"/>
          </a:xfrm>
          <a:prstGeom prst="rect">
            <a:avLst/>
          </a:prstGeom>
          <a:noFill/>
        </p:spPr>
        <p:txBody>
          <a:bodyPr wrap="square" rtlCol="0">
            <a:spAutoFit/>
          </a:bodyPr>
          <a:lstStyle/>
          <a:p>
            <a:r>
              <a:rPr lang="en-US" dirty="0" smtClean="0"/>
              <a:t>Additional slides</a:t>
            </a:r>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76200"/>
            <a:ext cx="7772400" cy="709594"/>
          </a:xfrm>
        </p:spPr>
        <p:txBody>
          <a:bodyPr/>
          <a:lstStyle/>
          <a:p>
            <a:r>
              <a:rPr lang="en-GB" sz="3600" dirty="0" smtClean="0"/>
              <a:t>Permanent Income Decomposition</a:t>
            </a:r>
            <a:endParaRPr lang="en-GB" sz="3600" dirty="0"/>
          </a:p>
        </p:txBody>
      </p:sp>
      <p:sp>
        <p:nvSpPr>
          <p:cNvPr id="37891" name="Rectangle 3" descr="Rectangle: Click to edit Master text styles&#10;Second level&#10;Third level&#10;Fourth level&#10;Fifth level"/>
          <p:cNvSpPr>
            <a:spLocks noGrp="1" noChangeArrowheads="1"/>
          </p:cNvSpPr>
          <p:nvPr>
            <p:ph type="body" idx="1"/>
          </p:nvPr>
        </p:nvSpPr>
        <p:spPr>
          <a:xfrm>
            <a:off x="838200" y="1412875"/>
            <a:ext cx="7772400" cy="4679950"/>
          </a:xfrm>
        </p:spPr>
        <p:txBody>
          <a:bodyPr/>
          <a:lstStyle/>
          <a:p>
            <a:pPr>
              <a:lnSpc>
                <a:spcPct val="80000"/>
              </a:lnSpc>
              <a:buNone/>
            </a:pPr>
            <a:r>
              <a:rPr lang="en-GB" sz="2000" dirty="0" smtClean="0"/>
              <a:t> </a:t>
            </a:r>
            <a:endParaRPr lang="en-GB" sz="2000" dirty="0"/>
          </a:p>
        </p:txBody>
      </p:sp>
      <p:pic>
        <p:nvPicPr>
          <p:cNvPr id="163842" name="Picture 2"/>
          <p:cNvPicPr>
            <a:picLocks noChangeAspect="1" noChangeArrowheads="1"/>
          </p:cNvPicPr>
          <p:nvPr/>
        </p:nvPicPr>
        <p:blipFill>
          <a:blip r:embed="rId3" cstate="print"/>
          <a:srcRect/>
          <a:stretch>
            <a:fillRect/>
          </a:stretch>
        </p:blipFill>
        <p:spPr bwMode="auto">
          <a:xfrm>
            <a:off x="857224" y="1000108"/>
            <a:ext cx="7358114" cy="557216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76200"/>
            <a:ext cx="7772400" cy="709594"/>
          </a:xfrm>
        </p:spPr>
        <p:txBody>
          <a:bodyPr/>
          <a:lstStyle/>
          <a:p>
            <a:r>
              <a:rPr lang="en-GB" sz="3600" dirty="0" smtClean="0"/>
              <a:t>Ed-Income recent evidence</a:t>
            </a:r>
            <a:endParaRPr lang="en-GB" sz="3600" dirty="0"/>
          </a:p>
        </p:txBody>
      </p:sp>
      <p:sp>
        <p:nvSpPr>
          <p:cNvPr id="37891" name="Rectangle 3" descr="Rectangle: Click to edit Master text styles&#10;Second level&#10;Third level&#10;Fourth level&#10;Fifth level"/>
          <p:cNvSpPr>
            <a:spLocks noGrp="1" noChangeArrowheads="1"/>
          </p:cNvSpPr>
          <p:nvPr>
            <p:ph type="body" idx="1"/>
          </p:nvPr>
        </p:nvSpPr>
        <p:spPr>
          <a:xfrm>
            <a:off x="838200" y="1412875"/>
            <a:ext cx="7772400" cy="4679950"/>
          </a:xfrm>
        </p:spPr>
        <p:txBody>
          <a:bodyPr/>
          <a:lstStyle/>
          <a:p>
            <a:pPr>
              <a:lnSpc>
                <a:spcPct val="80000"/>
              </a:lnSpc>
              <a:buNone/>
            </a:pPr>
            <a:r>
              <a:rPr lang="en-GB" sz="2000" dirty="0" smtClean="0"/>
              <a:t> </a:t>
            </a:r>
            <a:endParaRPr lang="en-GB" sz="2000" dirty="0"/>
          </a:p>
        </p:txBody>
      </p:sp>
      <p:pic>
        <p:nvPicPr>
          <p:cNvPr id="222210" name="Picture 2"/>
          <p:cNvPicPr>
            <a:picLocks noChangeAspect="1" noChangeArrowheads="1"/>
          </p:cNvPicPr>
          <p:nvPr/>
        </p:nvPicPr>
        <p:blipFill>
          <a:blip r:embed="rId3" cstate="print"/>
          <a:srcRect/>
          <a:stretch>
            <a:fillRect/>
          </a:stretch>
        </p:blipFill>
        <p:spPr bwMode="auto">
          <a:xfrm>
            <a:off x="1043608" y="1685925"/>
            <a:ext cx="7632847" cy="447937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0F76A6-3235-4809-B696-564BB189BD3D}" type="slidenum">
              <a:rPr lang="en-US"/>
              <a:pPr/>
              <a:t>3</a:t>
            </a:fld>
            <a:endParaRPr lang="en-US"/>
          </a:p>
        </p:txBody>
      </p:sp>
      <p:sp>
        <p:nvSpPr>
          <p:cNvPr id="193538" name="Rectangle 2"/>
          <p:cNvSpPr>
            <a:spLocks noGrp="1" noChangeArrowheads="1"/>
          </p:cNvSpPr>
          <p:nvPr>
            <p:ph type="title"/>
          </p:nvPr>
        </p:nvSpPr>
        <p:spPr>
          <a:xfrm>
            <a:off x="609600" y="285728"/>
            <a:ext cx="7772400" cy="714380"/>
          </a:xfrm>
        </p:spPr>
        <p:txBody>
          <a:bodyPr/>
          <a:lstStyle/>
          <a:p>
            <a:r>
              <a:rPr lang="en-GB" sz="3600" dirty="0"/>
              <a:t>Introduction &amp; Background</a:t>
            </a:r>
          </a:p>
        </p:txBody>
      </p:sp>
      <p:sp>
        <p:nvSpPr>
          <p:cNvPr id="193539" name="Rectangle 3"/>
          <p:cNvSpPr>
            <a:spLocks noGrp="1" noChangeArrowheads="1"/>
          </p:cNvSpPr>
          <p:nvPr>
            <p:ph type="body" idx="1"/>
          </p:nvPr>
        </p:nvSpPr>
        <p:spPr>
          <a:xfrm>
            <a:off x="838200" y="1500173"/>
            <a:ext cx="7772400" cy="4824427"/>
          </a:xfrm>
        </p:spPr>
        <p:txBody>
          <a:bodyPr/>
          <a:lstStyle/>
          <a:p>
            <a:pPr>
              <a:lnSpc>
                <a:spcPct val="90000"/>
              </a:lnSpc>
            </a:pPr>
            <a:r>
              <a:rPr lang="en-GB" dirty="0" smtClean="0"/>
              <a:t>Intergenerational mobility has been widely studied using Income, Education and Social Class</a:t>
            </a:r>
            <a:endParaRPr lang="en-GB" dirty="0"/>
          </a:p>
          <a:p>
            <a:pPr>
              <a:lnSpc>
                <a:spcPct val="90000"/>
              </a:lnSpc>
            </a:pPr>
            <a:r>
              <a:rPr lang="en-GB" dirty="0" smtClean="0"/>
              <a:t>But in a wider sense covers Social Gradients in children‘s life chances – how life chances differ by a measure of (permanent) social background</a:t>
            </a:r>
          </a:p>
          <a:p>
            <a:pPr>
              <a:lnSpc>
                <a:spcPct val="90000"/>
              </a:lnSpc>
            </a:pPr>
            <a:r>
              <a:rPr lang="en-GB" dirty="0" smtClean="0"/>
              <a:t>e.g. Marmot commission highlighting extent of social gradients in physical and mental health and how these emerge in childhood</a:t>
            </a:r>
            <a:endParaRPr lang="en-GB"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76200"/>
            <a:ext cx="7772400" cy="852470"/>
          </a:xfrm>
        </p:spPr>
        <p:txBody>
          <a:bodyPr/>
          <a:lstStyle/>
          <a:p>
            <a:r>
              <a:rPr lang="en-GB" sz="3600" dirty="0" smtClean="0"/>
              <a:t>Concepts </a:t>
            </a:r>
            <a:endParaRPr lang="en-GB" sz="3600" dirty="0"/>
          </a:p>
        </p:txBody>
      </p:sp>
      <p:sp>
        <p:nvSpPr>
          <p:cNvPr id="37891" name="Rectangle 3" descr="Rectangle: Click to edit Master text styles&#10;Second level&#10;Third level&#10;Fourth level&#10;Fifth level"/>
          <p:cNvSpPr>
            <a:spLocks noGrp="1" noChangeArrowheads="1"/>
          </p:cNvSpPr>
          <p:nvPr>
            <p:ph type="body" idx="1"/>
          </p:nvPr>
        </p:nvSpPr>
        <p:spPr>
          <a:xfrm>
            <a:off x="838200" y="1000108"/>
            <a:ext cx="7772400" cy="5357850"/>
          </a:xfrm>
        </p:spPr>
        <p:txBody>
          <a:bodyPr/>
          <a:lstStyle/>
          <a:p>
            <a:pPr>
              <a:lnSpc>
                <a:spcPct val="80000"/>
              </a:lnSpc>
            </a:pPr>
            <a:r>
              <a:rPr lang="en-US" sz="3000" dirty="0" smtClean="0"/>
              <a:t>Original concept of Intergenerational Earnings mobility is ideally comparison of life time (permanent) earnings of father and sons</a:t>
            </a:r>
          </a:p>
          <a:p>
            <a:pPr>
              <a:lnSpc>
                <a:spcPct val="80000"/>
              </a:lnSpc>
            </a:pPr>
            <a:r>
              <a:rPr lang="en-US" sz="3000" dirty="0" smtClean="0"/>
              <a:t>This is very data intensive so shorter tem earnings measures used</a:t>
            </a:r>
          </a:p>
          <a:p>
            <a:pPr>
              <a:lnSpc>
                <a:spcPct val="80000"/>
              </a:lnSpc>
            </a:pPr>
            <a:r>
              <a:rPr lang="en-US" sz="3000" dirty="0" smtClean="0"/>
              <a:t>More recently the question has shifted towards childhood experience and later life chances which has shifted emphasis toward family income in childhood</a:t>
            </a:r>
          </a:p>
          <a:p>
            <a:pPr>
              <a:lnSpc>
                <a:spcPct val="80000"/>
              </a:lnSpc>
            </a:pPr>
            <a:r>
              <a:rPr lang="en-US" sz="3000" dirty="0" smtClean="0"/>
              <a:t>This also allows for absentee fathers which varies across cohorts in a non-random way</a:t>
            </a:r>
            <a:endParaRPr lang="en-GB" sz="3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0"/>
            <a:ext cx="7772400" cy="1142984"/>
          </a:xfrm>
        </p:spPr>
        <p:txBody>
          <a:bodyPr/>
          <a:lstStyle/>
          <a:p>
            <a:r>
              <a:rPr lang="en-GB" sz="4000" dirty="0" smtClean="0"/>
              <a:t>Methodology – Income based</a:t>
            </a:r>
            <a:endParaRPr lang="en-GB" sz="4000" dirty="0"/>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a:p>
        </p:txBody>
      </p:sp>
      <p:graphicFrame>
        <p:nvGraphicFramePr>
          <p:cNvPr id="16391" name="Object 7"/>
          <p:cNvGraphicFramePr>
            <a:graphicFrameLocks noChangeAspect="1"/>
          </p:cNvGraphicFramePr>
          <p:nvPr/>
        </p:nvGraphicFramePr>
        <p:xfrm>
          <a:off x="1357290" y="1785926"/>
          <a:ext cx="5648325" cy="762000"/>
        </p:xfrm>
        <a:graphic>
          <a:graphicData uri="http://schemas.openxmlformats.org/presentationml/2006/ole">
            <p:oleObj spid="_x0000_s186370" name="Equation" r:id="rId5" imgW="1714320" imgH="241200" progId="">
              <p:embed/>
            </p:oleObj>
          </a:graphicData>
        </a:graphic>
      </p:graphicFrame>
      <p:sp>
        <p:nvSpPr>
          <p:cNvPr id="16394" name="Rectangle 10"/>
          <p:cNvSpPr>
            <a:spLocks noChangeArrowheads="1"/>
          </p:cNvSpPr>
          <p:nvPr/>
        </p:nvSpPr>
        <p:spPr bwMode="auto">
          <a:xfrm>
            <a:off x="0" y="3205163"/>
            <a:ext cx="9144000" cy="0"/>
          </a:xfrm>
          <a:prstGeom prst="rect">
            <a:avLst/>
          </a:prstGeom>
          <a:noFill/>
          <a:ln w="9525">
            <a:noFill/>
            <a:miter lim="800000"/>
            <a:headEnd/>
            <a:tailEnd/>
          </a:ln>
          <a:effectLst/>
        </p:spPr>
        <p:txBody>
          <a:bodyPr wrap="none" anchor="ctr">
            <a:spAutoFit/>
          </a:bodyPr>
          <a:lstStyle/>
          <a:p>
            <a:endParaRPr lang="en-GB"/>
          </a:p>
        </p:txBody>
      </p:sp>
      <p:graphicFrame>
        <p:nvGraphicFramePr>
          <p:cNvPr id="16393" name="Object 9"/>
          <p:cNvGraphicFramePr>
            <a:graphicFrameLocks noChangeAspect="1"/>
          </p:cNvGraphicFramePr>
          <p:nvPr/>
        </p:nvGraphicFramePr>
        <p:xfrm>
          <a:off x="1357290" y="2786058"/>
          <a:ext cx="6119813" cy="1363662"/>
        </p:xfrm>
        <a:graphic>
          <a:graphicData uri="http://schemas.openxmlformats.org/presentationml/2006/ole">
            <p:oleObj spid="_x0000_s186371" name="Equation" r:id="rId6" imgW="2133600" imgH="444500" progId="">
              <p:embed/>
            </p:oleObj>
          </a:graphicData>
        </a:graphic>
      </p:graphicFrame>
      <p:sp>
        <p:nvSpPr>
          <p:cNvPr id="16468" name="Rectangle 84" descr="Rectangle: Click to edit Master text styles&#10;Second level&#10;Third level&#10;Fourth level&#10;Fifth level"/>
          <p:cNvSpPr>
            <a:spLocks noChangeArrowheads="1"/>
          </p:cNvSpPr>
          <p:nvPr/>
        </p:nvSpPr>
        <p:spPr bwMode="auto">
          <a:xfrm>
            <a:off x="684213" y="1196975"/>
            <a:ext cx="647700" cy="1223963"/>
          </a:xfrm>
          <a:prstGeom prst="rect">
            <a:avLst/>
          </a:prstGeom>
          <a:noFill/>
          <a:ln w="9525">
            <a:noFill/>
            <a:miter lim="800000"/>
            <a:headEnd/>
            <a:tailEnd/>
          </a:ln>
          <a:effectLst/>
        </p:spPr>
        <p:txBody>
          <a:bodyPr/>
          <a:lstStyle/>
          <a:p>
            <a:pPr marL="342900" indent="-342900">
              <a:spcBef>
                <a:spcPct val="20000"/>
              </a:spcBef>
              <a:buClr>
                <a:schemeClr val="hlink"/>
              </a:buClr>
              <a:buSzPct val="110000"/>
              <a:buFont typeface="Wingdings" pitchFamily="2" charset="2"/>
              <a:buNone/>
            </a:pPr>
            <a:endParaRPr lang="en-US" sz="3200"/>
          </a:p>
        </p:txBody>
      </p:sp>
      <p:sp>
        <p:nvSpPr>
          <p:cNvPr id="16469" name="Rectangle 85" descr="Rectangle: Click to edit Master text styles&#10;Second level&#10;Third level&#10;Fourth level&#10;Fifth level"/>
          <p:cNvSpPr>
            <a:spLocks noChangeArrowheads="1"/>
          </p:cNvSpPr>
          <p:nvPr/>
        </p:nvSpPr>
        <p:spPr bwMode="auto">
          <a:xfrm>
            <a:off x="684213" y="2636838"/>
            <a:ext cx="647700" cy="1223962"/>
          </a:xfrm>
          <a:prstGeom prst="rect">
            <a:avLst/>
          </a:prstGeom>
          <a:noFill/>
          <a:ln w="9525">
            <a:noFill/>
            <a:miter lim="800000"/>
            <a:headEnd/>
            <a:tailEnd/>
          </a:ln>
          <a:effectLst/>
        </p:spPr>
        <p:txBody>
          <a:bodyPr/>
          <a:lstStyle/>
          <a:p>
            <a:pPr marL="342900" indent="-342900">
              <a:spcBef>
                <a:spcPct val="20000"/>
              </a:spcBef>
              <a:buClr>
                <a:schemeClr val="hlink"/>
              </a:buClr>
              <a:buSzPct val="110000"/>
              <a:buFont typeface="Wingdings" pitchFamily="2" charset="2"/>
              <a:buBlip>
                <a:blip r:embed="rId7"/>
              </a:buBlip>
            </a:pPr>
            <a:endParaRPr lang="en-GB" sz="3200"/>
          </a:p>
          <a:p>
            <a:pPr marL="342900" indent="-342900">
              <a:spcBef>
                <a:spcPct val="20000"/>
              </a:spcBef>
              <a:buClr>
                <a:schemeClr val="hlink"/>
              </a:buClr>
              <a:buSzPct val="110000"/>
              <a:buFont typeface="Wingdings" pitchFamily="2" charset="2"/>
              <a:buNone/>
            </a:pPr>
            <a:endParaRPr lang="en-GB" sz="3200"/>
          </a:p>
        </p:txBody>
      </p:sp>
      <p:sp>
        <p:nvSpPr>
          <p:cNvPr id="16471" name="Rectangle 87" descr="Rectangle: Click to edit Master text styles&#10;Second level&#10;Third level&#10;Fourth level&#10;Fifth level"/>
          <p:cNvSpPr>
            <a:spLocks noChangeArrowheads="1"/>
          </p:cNvSpPr>
          <p:nvPr/>
        </p:nvSpPr>
        <p:spPr bwMode="auto">
          <a:xfrm>
            <a:off x="685800" y="4800600"/>
            <a:ext cx="7991475" cy="1657350"/>
          </a:xfrm>
          <a:prstGeom prst="rect">
            <a:avLst/>
          </a:prstGeom>
          <a:noFill/>
          <a:ln w="9525">
            <a:noFill/>
            <a:miter lim="800000"/>
            <a:headEnd/>
            <a:tailEnd/>
          </a:ln>
          <a:effectLst/>
        </p:spPr>
        <p:txBody>
          <a:bodyPr/>
          <a:lstStyle/>
          <a:p>
            <a:pPr marL="342900" indent="-342900">
              <a:spcBef>
                <a:spcPct val="20000"/>
              </a:spcBef>
              <a:buClr>
                <a:schemeClr val="hlink"/>
              </a:buClr>
              <a:buSzPct val="110000"/>
              <a:buFont typeface="Wingdings" pitchFamily="2" charset="2"/>
              <a:buNone/>
            </a:pPr>
            <a:endParaRPr lang="en-GB" sz="3200"/>
          </a:p>
          <a:p>
            <a:pPr marL="342900" indent="-342900">
              <a:spcBef>
                <a:spcPct val="20000"/>
              </a:spcBef>
              <a:buClr>
                <a:schemeClr val="hlink"/>
              </a:buClr>
              <a:buSzPct val="110000"/>
              <a:buFont typeface="Wingdings" pitchFamily="2" charset="2"/>
              <a:buNone/>
            </a:pPr>
            <a:endParaRPr lang="en-GB" sz="3200"/>
          </a:p>
        </p:txBody>
      </p:sp>
      <p:sp>
        <p:nvSpPr>
          <p:cNvPr id="16472" name="Text Box 88"/>
          <p:cNvSpPr txBox="1">
            <a:spLocks noChangeArrowheads="1"/>
          </p:cNvSpPr>
          <p:nvPr/>
        </p:nvSpPr>
        <p:spPr bwMode="auto">
          <a:xfrm>
            <a:off x="838200" y="1142984"/>
            <a:ext cx="6705600" cy="584775"/>
          </a:xfrm>
          <a:prstGeom prst="rect">
            <a:avLst/>
          </a:prstGeom>
          <a:noFill/>
          <a:ln w="9525">
            <a:noFill/>
            <a:miter lim="800000"/>
            <a:headEnd/>
            <a:tailEnd/>
          </a:ln>
          <a:effectLst/>
        </p:spPr>
        <p:txBody>
          <a:bodyPr wrap="square">
            <a:spAutoFit/>
          </a:bodyPr>
          <a:lstStyle/>
          <a:p>
            <a:pPr>
              <a:spcBef>
                <a:spcPct val="50000"/>
              </a:spcBef>
            </a:pPr>
            <a:r>
              <a:rPr lang="en-GB" sz="3200" u="sng" dirty="0"/>
              <a:t>Intergenerational Income Mobility</a:t>
            </a:r>
          </a:p>
        </p:txBody>
      </p:sp>
      <p:graphicFrame>
        <p:nvGraphicFramePr>
          <p:cNvPr id="16492" name="Group 108"/>
          <p:cNvGraphicFramePr>
            <a:graphicFrameLocks noGrp="1"/>
          </p:cNvGraphicFramePr>
          <p:nvPr>
            <p:ph type="tbl" idx="1"/>
          </p:nvPr>
        </p:nvGraphicFramePr>
        <p:xfrm>
          <a:off x="381000" y="4386263"/>
          <a:ext cx="8424863" cy="1676400"/>
        </p:xfrm>
        <a:graphic>
          <a:graphicData uri="http://schemas.openxmlformats.org/drawingml/2006/table">
            <a:tbl>
              <a:tblPr/>
              <a:tblGrid>
                <a:gridCol w="3111500"/>
                <a:gridCol w="2505075"/>
                <a:gridCol w="2808288"/>
              </a:tblGrid>
              <a:tr h="46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lang="en-GB" sz="2400" dirty="0" smtClean="0"/>
                        <a:t>Income/earnings</a:t>
                      </a:r>
                      <a:endParaRPr kumimoji="0" lang="en-US" sz="2400" b="0" i="0" u="none" strike="noStrike" cap="none" normalizeH="0" baseline="0" dirty="0" smtClean="0">
                        <a:ln>
                          <a:noFill/>
                        </a:ln>
                        <a:solidFill>
                          <a:schemeClr val="tx1"/>
                        </a:solidFill>
                        <a:effectLst/>
                        <a:latin typeface="Tahoma" pitchFamily="34" charset="0"/>
                        <a:cs typeface="Times New Roman" pitchFamily="18"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smtClean="0">
                          <a:ln>
                            <a:noFill/>
                          </a:ln>
                          <a:solidFill>
                            <a:schemeClr val="tx1"/>
                          </a:solidFill>
                          <a:effectLst/>
                          <a:latin typeface="Times New Roman" pitchFamily="18" charset="0"/>
                          <a:cs typeface="Times New Roman" pitchFamily="18" charset="0"/>
                        </a:rPr>
                        <a:t>NCDS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smtClean="0">
                          <a:ln>
                            <a:noFill/>
                          </a:ln>
                          <a:solidFill>
                            <a:schemeClr val="tx1"/>
                          </a:solidFill>
                          <a:effectLst/>
                          <a:latin typeface="Times New Roman" pitchFamily="18" charset="0"/>
                          <a:cs typeface="Times New Roman" pitchFamily="18" charset="0"/>
                        </a:rPr>
                        <a:t>BCS</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7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600" b="0" i="1"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0.205 </a:t>
                      </a:r>
                      <a:r>
                        <a:rPr kumimoji="0" lang="en-GB" sz="3200" b="0" i="0" u="none" strike="noStrike" cap="none" normalizeH="0" baseline="0" smtClean="0">
                          <a:ln>
                            <a:noFill/>
                          </a:ln>
                          <a:solidFill>
                            <a:schemeClr val="tx1"/>
                          </a:solidFill>
                          <a:effectLst/>
                          <a:latin typeface="Times New Roman" pitchFamily="18" charset="0"/>
                          <a:cs typeface="Times New Roman" pitchFamily="18" charset="0"/>
                        </a:rPr>
                        <a:t>(.026)</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0.291 </a:t>
                      </a:r>
                      <a:r>
                        <a:rPr kumimoji="0" lang="en-GB" sz="3200" b="0" i="0" u="none" strike="noStrike" cap="none" normalizeH="0" baseline="0" smtClean="0">
                          <a:ln>
                            <a:noFill/>
                          </a:ln>
                          <a:solidFill>
                            <a:schemeClr val="tx1"/>
                          </a:solidFill>
                          <a:effectLst/>
                          <a:latin typeface="Times New Roman" pitchFamily="18" charset="0"/>
                          <a:cs typeface="Times New Roman" pitchFamily="18" charset="0"/>
                        </a:rPr>
                        <a:t>(.025)</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299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600" b="0" i="0" u="none" strike="noStrike" cap="none" normalizeH="0" baseline="0" smtClean="0">
                          <a:ln>
                            <a:noFill/>
                          </a:ln>
                          <a:solidFill>
                            <a:schemeClr val="tx1"/>
                          </a:solidFill>
                          <a:effectLst/>
                          <a:latin typeface="Times New Roman" pitchFamily="18" charset="0"/>
                          <a:cs typeface="Times New Roman" pitchFamily="18" charset="0"/>
                        </a:rPr>
                        <a:t>Partial correlation (</a:t>
                      </a:r>
                      <a:r>
                        <a:rPr kumimoji="0" lang="en-GB" sz="2600" b="0" i="1" u="none" strike="noStrike" cap="none" normalizeH="0" baseline="0" smtClean="0">
                          <a:ln>
                            <a:noFill/>
                          </a:ln>
                          <a:solidFill>
                            <a:schemeClr val="tx1"/>
                          </a:solidFill>
                          <a:effectLst/>
                          <a:latin typeface="Times New Roman" pitchFamily="18" charset="0"/>
                          <a:cs typeface="Times New Roman" pitchFamily="18" charset="0"/>
                        </a:rPr>
                        <a:t>r</a:t>
                      </a:r>
                      <a:r>
                        <a:rPr kumimoji="0" lang="en-GB" sz="26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smtClean="0">
                          <a:ln>
                            <a:noFill/>
                          </a:ln>
                          <a:solidFill>
                            <a:schemeClr val="tx1"/>
                          </a:solidFill>
                          <a:effectLst/>
                          <a:latin typeface="Times New Roman" pitchFamily="18" charset="0"/>
                          <a:cs typeface="Times New Roman" pitchFamily="18" charset="0"/>
                        </a:rPr>
                        <a:t>0.166 </a:t>
                      </a:r>
                      <a:r>
                        <a:rPr kumimoji="0" lang="en-GB" sz="3200" b="0" i="0" u="none" strike="noStrike" cap="none" normalizeH="0" baseline="0" smtClean="0">
                          <a:ln>
                            <a:noFill/>
                          </a:ln>
                          <a:solidFill>
                            <a:schemeClr val="tx1"/>
                          </a:solidFill>
                          <a:effectLst/>
                          <a:latin typeface="Times New Roman" pitchFamily="18" charset="0"/>
                          <a:cs typeface="Times New Roman" pitchFamily="18" charset="0"/>
                        </a:rPr>
                        <a:t>(.021)</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dirty="0" smtClean="0">
                          <a:ln>
                            <a:noFill/>
                          </a:ln>
                          <a:solidFill>
                            <a:schemeClr val="tx1"/>
                          </a:solidFill>
                          <a:effectLst/>
                          <a:latin typeface="Times New Roman" pitchFamily="18" charset="0"/>
                          <a:cs typeface="Times New Roman" pitchFamily="18" charset="0"/>
                        </a:rPr>
                        <a:t>0.286 </a:t>
                      </a:r>
                      <a:r>
                        <a:rPr kumimoji="0" lang="en-GB" sz="3200" b="0" i="0" u="none" strike="noStrike" cap="none" normalizeH="0" baseline="0" dirty="0" smtClean="0">
                          <a:ln>
                            <a:noFill/>
                          </a:ln>
                          <a:solidFill>
                            <a:schemeClr val="tx1"/>
                          </a:solidFill>
                          <a:effectLst/>
                          <a:latin typeface="Times New Roman" pitchFamily="18" charset="0"/>
                          <a:cs typeface="Times New Roman" pitchFamily="18" charset="0"/>
                        </a:rPr>
                        <a:t>(.025)</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468">
                                            <p:txEl>
                                              <p:charRg st="1" end="1"/>
                                            </p:txEl>
                                          </p:spTgt>
                                        </p:tgtEl>
                                        <p:attrNameLst>
                                          <p:attrName>style.visibility</p:attrName>
                                        </p:attrNameLst>
                                      </p:cBhvr>
                                      <p:to>
                                        <p:strVal val="visible"/>
                                      </p:to>
                                    </p:set>
                                    <p:anim calcmode="lin" valueType="num">
                                      <p:cBhvr additive="base">
                                        <p:cTn id="7" dur="500" fill="hold"/>
                                        <p:tgtEl>
                                          <p:spTgt spid="16468">
                                            <p:txEl>
                                              <p:char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468">
                                            <p:txEl>
                                              <p:char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6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76200"/>
            <a:ext cx="7772400" cy="852470"/>
          </a:xfrm>
        </p:spPr>
        <p:txBody>
          <a:bodyPr/>
          <a:lstStyle/>
          <a:p>
            <a:r>
              <a:rPr lang="en-GB" sz="3600" dirty="0" smtClean="0"/>
              <a:t>Measurement I</a:t>
            </a:r>
            <a:endParaRPr lang="en-GB" sz="3600" dirty="0"/>
          </a:p>
        </p:txBody>
      </p:sp>
      <p:sp>
        <p:nvSpPr>
          <p:cNvPr id="37891" name="Rectangle 3" descr="Rectangle: Click to edit Master text styles&#10;Second level&#10;Third level&#10;Fourth level&#10;Fifth level"/>
          <p:cNvSpPr>
            <a:spLocks noGrp="1" noChangeArrowheads="1"/>
          </p:cNvSpPr>
          <p:nvPr>
            <p:ph type="body" idx="1"/>
          </p:nvPr>
        </p:nvSpPr>
        <p:spPr>
          <a:xfrm>
            <a:off x="838200" y="1000108"/>
            <a:ext cx="7772400" cy="5357850"/>
          </a:xfrm>
        </p:spPr>
        <p:txBody>
          <a:bodyPr/>
          <a:lstStyle/>
          <a:p>
            <a:pPr>
              <a:lnSpc>
                <a:spcPct val="80000"/>
              </a:lnSpc>
            </a:pPr>
            <a:r>
              <a:rPr lang="en-US" sz="3000" dirty="0" smtClean="0"/>
              <a:t>Early earnings based research had highlight high levels of mobility but concerns raised over biases generated by measurement error and life cycle stage</a:t>
            </a:r>
          </a:p>
          <a:p>
            <a:pPr>
              <a:lnSpc>
                <a:spcPct val="80000"/>
              </a:lnSpc>
            </a:pPr>
            <a:r>
              <a:rPr lang="en-GB" sz="3000" dirty="0" smtClean="0"/>
              <a:t>So using American data NLSY single period income = 0.32, average over 3 periods = 0.45 implies true estimate = 0.54  </a:t>
            </a:r>
          </a:p>
          <a:p>
            <a:pPr>
              <a:lnSpc>
                <a:spcPct val="80000"/>
              </a:lnSpc>
            </a:pPr>
            <a:r>
              <a:rPr lang="en-US" sz="3000" dirty="0" smtClean="0"/>
              <a:t>Life cycle bias comes from the age(s) at which earnings are measured and how good a proxy they are for lifetime earnings</a:t>
            </a:r>
          </a:p>
          <a:p>
            <a:pPr>
              <a:lnSpc>
                <a:spcPct val="80000"/>
              </a:lnSpc>
            </a:pPr>
            <a:r>
              <a:rPr lang="en-GB" sz="3000" dirty="0" smtClean="0"/>
              <a:t>When earnings is measured early or late in life course it is a less good proxy for lifetime earnings (optimal is at about 40)</a:t>
            </a:r>
          </a:p>
          <a:p>
            <a:pPr>
              <a:lnSpc>
                <a:spcPct val="80000"/>
              </a:lnSpc>
            </a:pPr>
            <a:endParaRPr lang="en-GB" sz="30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Cycle bias in UK</a:t>
            </a:r>
            <a:endParaRPr lang="en-GB" dirty="0"/>
          </a:p>
        </p:txBody>
      </p:sp>
      <p:sp>
        <p:nvSpPr>
          <p:cNvPr id="4" name="Content Placeholder 3"/>
          <p:cNvSpPr>
            <a:spLocks noGrp="1"/>
          </p:cNvSpPr>
          <p:nvPr>
            <p:ph idx="1"/>
          </p:nvPr>
        </p:nvSpPr>
        <p:spPr>
          <a:xfrm>
            <a:off x="838200" y="8171184"/>
            <a:ext cx="7772400" cy="4114800"/>
          </a:xfrm>
        </p:spPr>
        <p:txBody>
          <a:bodyPr/>
          <a:lstStyle/>
          <a:p>
            <a:endParaRPr lang="en-US" dirty="0"/>
          </a:p>
        </p:txBody>
      </p:sp>
      <p:graphicFrame>
        <p:nvGraphicFramePr>
          <p:cNvPr id="5" name="Chart 4"/>
          <p:cNvGraphicFramePr/>
          <p:nvPr/>
        </p:nvGraphicFramePr>
        <p:xfrm>
          <a:off x="395536" y="1556792"/>
          <a:ext cx="8064896"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76200"/>
            <a:ext cx="7772400" cy="1143000"/>
          </a:xfrm>
        </p:spPr>
        <p:txBody>
          <a:bodyPr/>
          <a:lstStyle/>
          <a:p>
            <a:r>
              <a:rPr lang="en-GB" sz="3600" dirty="0" smtClean="0"/>
              <a:t>Poverty</a:t>
            </a:r>
            <a:endParaRPr lang="en-GB" sz="3600" dirty="0"/>
          </a:p>
        </p:txBody>
      </p:sp>
      <p:sp>
        <p:nvSpPr>
          <p:cNvPr id="37891" name="Rectangle 3" descr="Rectangle: Click to edit Master text styles&#10;Second level&#10;Third level&#10;Fourth level&#10;Fifth level"/>
          <p:cNvSpPr>
            <a:spLocks noGrp="1" noChangeArrowheads="1"/>
          </p:cNvSpPr>
          <p:nvPr>
            <p:ph type="body" idx="1"/>
          </p:nvPr>
        </p:nvSpPr>
        <p:spPr>
          <a:xfrm>
            <a:off x="838200" y="1412875"/>
            <a:ext cx="7772400" cy="4679950"/>
          </a:xfrm>
        </p:spPr>
        <p:txBody>
          <a:bodyPr/>
          <a:lstStyle/>
          <a:p>
            <a:pPr>
              <a:lnSpc>
                <a:spcPct val="80000"/>
              </a:lnSpc>
            </a:pPr>
            <a:r>
              <a:rPr lang="en-US" sz="3000" dirty="0" smtClean="0"/>
              <a:t>Income mobility and intergenerational poverty are not the same thing</a:t>
            </a:r>
          </a:p>
          <a:p>
            <a:pPr>
              <a:lnSpc>
                <a:spcPct val="80000"/>
              </a:lnSpc>
            </a:pPr>
            <a:r>
              <a:rPr lang="en-US" sz="3000" dirty="0" err="1" smtClean="0"/>
              <a:t>Blanden</a:t>
            </a:r>
            <a:r>
              <a:rPr lang="en-US" sz="3000" dirty="0" smtClean="0"/>
              <a:t> and Gibbons suggest the odds risk for poor children being poor adults rose from twice that of non-poor children to 3.5+ times between the NCDS and BCS cohorts </a:t>
            </a:r>
            <a:endParaRPr lang="en-US" sz="2800" dirty="0"/>
          </a:p>
          <a:p>
            <a:pPr>
              <a:lnSpc>
                <a:spcPct val="80000"/>
              </a:lnSpc>
            </a:pPr>
            <a:r>
              <a:rPr lang="en-GB" sz="3000" dirty="0" smtClean="0"/>
              <a:t>All this work asks what happens to poor children not who become the poor parents in the next generation – including who has children from the earnings/employment distribution</a:t>
            </a:r>
          </a:p>
          <a:p>
            <a:pPr>
              <a:lnSpc>
                <a:spcPct val="80000"/>
              </a:lnSpc>
              <a:buNone/>
            </a:pPr>
            <a:endParaRPr lang="en-GB" sz="2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76200"/>
            <a:ext cx="7772400" cy="1143000"/>
          </a:xfrm>
        </p:spPr>
        <p:txBody>
          <a:bodyPr/>
          <a:lstStyle/>
          <a:p>
            <a:r>
              <a:rPr lang="en-GB" sz="3600" dirty="0" smtClean="0"/>
              <a:t>Education/Inequality/Genes</a:t>
            </a:r>
            <a:endParaRPr lang="en-GB" sz="3600" dirty="0"/>
          </a:p>
        </p:txBody>
      </p:sp>
      <p:sp>
        <p:nvSpPr>
          <p:cNvPr id="37891" name="Rectangle 3" descr="Rectangle: Click to edit Master text styles&#10;Second level&#10;Third level&#10;Fourth level&#10;Fifth level"/>
          <p:cNvSpPr>
            <a:spLocks noGrp="1" noChangeArrowheads="1"/>
          </p:cNvSpPr>
          <p:nvPr>
            <p:ph type="body" idx="1"/>
          </p:nvPr>
        </p:nvSpPr>
        <p:spPr>
          <a:xfrm>
            <a:off x="838200" y="1412875"/>
            <a:ext cx="7772400" cy="4679950"/>
          </a:xfrm>
        </p:spPr>
        <p:txBody>
          <a:bodyPr/>
          <a:lstStyle/>
          <a:p>
            <a:pPr>
              <a:lnSpc>
                <a:spcPct val="80000"/>
              </a:lnSpc>
            </a:pPr>
            <a:r>
              <a:rPr lang="en-US" sz="3000" dirty="0" smtClean="0"/>
              <a:t>The recent literature has been looking at the key patterns of mobility and beginning to look at the drivers</a:t>
            </a:r>
          </a:p>
          <a:p>
            <a:pPr>
              <a:lnSpc>
                <a:spcPct val="80000"/>
              </a:lnSpc>
            </a:pPr>
            <a:r>
              <a:rPr lang="en-US" sz="3000" dirty="0" smtClean="0"/>
              <a:t>Whether mobility is high or low needs a benchmark so international comparisons and changes across time in countries have been widely investigated </a:t>
            </a:r>
            <a:endParaRPr lang="en-US" sz="2800" dirty="0"/>
          </a:p>
          <a:p>
            <a:pPr>
              <a:lnSpc>
                <a:spcPct val="80000"/>
              </a:lnSpc>
            </a:pPr>
            <a:r>
              <a:rPr lang="en-GB" sz="3000" dirty="0" smtClean="0"/>
              <a:t> A natural next step was to explore how these patterns match on to inequality and education (for example </a:t>
            </a:r>
            <a:r>
              <a:rPr lang="en-GB" sz="3000" dirty="0" err="1" smtClean="0"/>
              <a:t>Blanden</a:t>
            </a:r>
            <a:r>
              <a:rPr lang="en-GB" sz="3000" dirty="0" smtClean="0"/>
              <a:t>, 2009)</a:t>
            </a:r>
          </a:p>
          <a:p>
            <a:pPr>
              <a:lnSpc>
                <a:spcPct val="80000"/>
              </a:lnSpc>
              <a:buNone/>
            </a:pPr>
            <a:endParaRPr lang="en-GB" sz="2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3107</TotalTime>
  <Words>1183</Words>
  <Application>Microsoft Office PowerPoint</Application>
  <PresentationFormat>On-screen Show (4:3)</PresentationFormat>
  <Paragraphs>151</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Blueprint</vt:lpstr>
      <vt:lpstr>Equation</vt:lpstr>
      <vt:lpstr>Worksheet</vt:lpstr>
      <vt:lpstr>Slide 1</vt:lpstr>
      <vt:lpstr>Introduction &amp; Background</vt:lpstr>
      <vt:lpstr>Introduction &amp; Background</vt:lpstr>
      <vt:lpstr>Concepts </vt:lpstr>
      <vt:lpstr>Methodology – Income based</vt:lpstr>
      <vt:lpstr>Measurement I</vt:lpstr>
      <vt:lpstr>Life Cycle bias in UK</vt:lpstr>
      <vt:lpstr>Poverty</vt:lpstr>
      <vt:lpstr>Education/Inequality/Genes</vt:lpstr>
      <vt:lpstr>Estimated Intergenerational Income Persistence and Income Inequality Across Countries </vt:lpstr>
      <vt:lpstr>Estimated Intergenerational Income Persistence and Education Expenditure Countries </vt:lpstr>
      <vt:lpstr>Educational Transmission</vt:lpstr>
      <vt:lpstr>Slide 13</vt:lpstr>
      <vt:lpstr>Educational Transmission</vt:lpstr>
      <vt:lpstr>Slide 15</vt:lpstr>
      <vt:lpstr>Parental Educational and Genetics</vt:lpstr>
      <vt:lpstr>Parental Educational and Genetics</vt:lpstr>
      <vt:lpstr>BCS intergenerational test scores  from Claire Crawford, Alissa Goodman and Robert Joyce (IFS)</vt:lpstr>
      <vt:lpstr>SES gradients are apparent across a range of outcomes at age 7 to 9</vt:lpstr>
      <vt:lpstr>Attainment through childhood from JRF funded research (CMPO and IFS)</vt:lpstr>
      <vt:lpstr>How much of the socio-economic gap in cognitive outcomes at age 3 is explained by these factors?</vt:lpstr>
      <vt:lpstr>Evolution of the socio-economic gap in cognitive outcomes at ages 7 to 11 </vt:lpstr>
      <vt:lpstr>Evolution of the socio-economic gap in cognitive outcomes at ages 11 to 16</vt:lpstr>
      <vt:lpstr>Key messages</vt:lpstr>
      <vt:lpstr>Conclusions</vt:lpstr>
      <vt:lpstr>Slide 26</vt:lpstr>
      <vt:lpstr>Permanent Income Decomposition</vt:lpstr>
      <vt:lpstr>Ed-Income recent evidence</vt:lpstr>
    </vt:vector>
  </TitlesOfParts>
  <Company>University of Bristol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class and income intergenerational mobility</dc:title>
  <dc:creator>Lindsey Macmillan</dc:creator>
  <cp:lastModifiedBy>bonnie_b</cp:lastModifiedBy>
  <cp:revision>134</cp:revision>
  <dcterms:created xsi:type="dcterms:W3CDTF">2007-01-11T12:54:21Z</dcterms:created>
  <dcterms:modified xsi:type="dcterms:W3CDTF">2010-09-08T10:46:35Z</dcterms:modified>
</cp:coreProperties>
</file>