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handoutMasterIdLst>
    <p:handoutMasterId r:id="rId17"/>
  </p:handoutMasterIdLst>
  <p:sldIdLst>
    <p:sldId id="256" r:id="rId2"/>
    <p:sldId id="257" r:id="rId3"/>
    <p:sldId id="269" r:id="rId4"/>
    <p:sldId id="258" r:id="rId5"/>
    <p:sldId id="266" r:id="rId6"/>
    <p:sldId id="265" r:id="rId7"/>
    <p:sldId id="259" r:id="rId8"/>
    <p:sldId id="267" r:id="rId9"/>
    <p:sldId id="260" r:id="rId10"/>
    <p:sldId id="262" r:id="rId11"/>
    <p:sldId id="263" r:id="rId12"/>
    <p:sldId id="261" r:id="rId13"/>
    <p:sldId id="268" r:id="rId14"/>
    <p:sldId id="26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7" autoAdjust="0"/>
  </p:normalViewPr>
  <p:slideViewPr>
    <p:cSldViewPr>
      <p:cViewPr varScale="1">
        <p:scale>
          <a:sx n="70" d="100"/>
          <a:sy n="70"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580" y="-90"/>
      </p:cViewPr>
      <p:guideLst>
        <p:guide orient="horz" pos="3126"/>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bar"/>
        <c:grouping val="clustered"/>
        <c:ser>
          <c:idx val="0"/>
          <c:order val="0"/>
          <c:tx>
            <c:strRef>
              <c:f>Sheet1!$B$1</c:f>
              <c:strCache>
                <c:ptCount val="1"/>
                <c:pt idx="0">
                  <c:v>AHC</c:v>
                </c:pt>
              </c:strCache>
            </c:strRef>
          </c:tx>
          <c:cat>
            <c:strRef>
              <c:f>Sheet1!$A$2:$A$4</c:f>
              <c:strCache>
                <c:ptCount val="3"/>
                <c:pt idx="0">
                  <c:v>Lone parent in full-time work</c:v>
                </c:pt>
                <c:pt idx="1">
                  <c:v>Couple with one full-time earner</c:v>
                </c:pt>
                <c:pt idx="2">
                  <c:v>Lone parent in part-time work</c:v>
                </c:pt>
              </c:strCache>
            </c:strRef>
          </c:cat>
          <c:val>
            <c:numRef>
              <c:f>Sheet1!$B$2:$B$4</c:f>
              <c:numCache>
                <c:formatCode>0%</c:formatCode>
                <c:ptCount val="3"/>
                <c:pt idx="0">
                  <c:v>0.21000000000000002</c:v>
                </c:pt>
                <c:pt idx="1">
                  <c:v>0.29000000000000004</c:v>
                </c:pt>
                <c:pt idx="2">
                  <c:v>0.29000000000000004</c:v>
                </c:pt>
              </c:numCache>
            </c:numRef>
          </c:val>
        </c:ser>
        <c:ser>
          <c:idx val="1"/>
          <c:order val="1"/>
          <c:tx>
            <c:strRef>
              <c:f>Sheet1!$C$1</c:f>
              <c:strCache>
                <c:ptCount val="1"/>
                <c:pt idx="0">
                  <c:v>BHC</c:v>
                </c:pt>
              </c:strCache>
            </c:strRef>
          </c:tx>
          <c:dLbls>
            <c:spPr>
              <a:solidFill>
                <a:prstClr val="white"/>
              </a:solidFill>
            </c:spPr>
            <c:txPr>
              <a:bodyPr/>
              <a:lstStyle/>
              <a:p>
                <a:pPr>
                  <a:defRPr sz="1600" i="1"/>
                </a:pPr>
                <a:endParaRPr lang="en-US"/>
              </a:p>
            </c:txPr>
            <c:showVal val="1"/>
          </c:dLbls>
          <c:cat>
            <c:strRef>
              <c:f>Sheet1!$A$2:$A$4</c:f>
              <c:strCache>
                <c:ptCount val="3"/>
                <c:pt idx="0">
                  <c:v>Lone parent in full-time work</c:v>
                </c:pt>
                <c:pt idx="1">
                  <c:v>Couple with one full-time earner</c:v>
                </c:pt>
                <c:pt idx="2">
                  <c:v>Lone parent in part-time work</c:v>
                </c:pt>
              </c:strCache>
            </c:strRef>
          </c:cat>
          <c:val>
            <c:numRef>
              <c:f>Sheet1!$C$2:$C$4</c:f>
              <c:numCache>
                <c:formatCode>0%</c:formatCode>
                <c:ptCount val="3"/>
                <c:pt idx="0">
                  <c:v>0.12000000000000001</c:v>
                </c:pt>
                <c:pt idx="1">
                  <c:v>0.19</c:v>
                </c:pt>
                <c:pt idx="2">
                  <c:v>0.19</c:v>
                </c:pt>
              </c:numCache>
            </c:numRef>
          </c:val>
        </c:ser>
        <c:axId val="114472064"/>
        <c:axId val="123072512"/>
      </c:barChart>
      <c:catAx>
        <c:axId val="114472064"/>
        <c:scaling>
          <c:orientation val="minMax"/>
        </c:scaling>
        <c:axPos val="l"/>
        <c:majorTickMark val="none"/>
        <c:tickLblPos val="nextTo"/>
        <c:txPr>
          <a:bodyPr/>
          <a:lstStyle/>
          <a:p>
            <a:pPr>
              <a:defRPr sz="1400"/>
            </a:pPr>
            <a:endParaRPr lang="en-US"/>
          </a:p>
        </c:txPr>
        <c:crossAx val="123072512"/>
        <c:crosses val="autoZero"/>
        <c:auto val="1"/>
        <c:lblAlgn val="ctr"/>
        <c:lblOffset val="100"/>
      </c:catAx>
      <c:valAx>
        <c:axId val="123072512"/>
        <c:scaling>
          <c:orientation val="minMax"/>
          <c:max val="0.3000000000000001"/>
          <c:min val="0"/>
        </c:scaling>
        <c:axPos val="b"/>
        <c:majorGridlines/>
        <c:numFmt formatCode="0%" sourceLinked="1"/>
        <c:tickLblPos val="nextTo"/>
        <c:txPr>
          <a:bodyPr/>
          <a:lstStyle/>
          <a:p>
            <a:pPr>
              <a:defRPr sz="1600"/>
            </a:pPr>
            <a:endParaRPr lang="en-US"/>
          </a:p>
        </c:txPr>
        <c:crossAx val="114472064"/>
        <c:crosses val="autoZero"/>
        <c:crossBetween val="between"/>
        <c:majorUnit val="0.1"/>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barChart>
        <c:barDir val="bar"/>
        <c:grouping val="clustered"/>
        <c:ser>
          <c:idx val="0"/>
          <c:order val="0"/>
          <c:tx>
            <c:strRef>
              <c:f>Sheet1!$B$1</c:f>
              <c:strCache>
                <c:ptCount val="1"/>
                <c:pt idx="0">
                  <c:v>AHC</c:v>
                </c:pt>
              </c:strCache>
            </c:strRef>
          </c:tx>
          <c:cat>
            <c:strRef>
              <c:f>Sheet1!$A$2:$A$4</c:f>
              <c:strCache>
                <c:ptCount val="3"/>
                <c:pt idx="0">
                  <c:v>Lone parent at least part-time or, for a couple, at least full- + part-time</c:v>
                </c:pt>
                <c:pt idx="1">
                  <c:v>All adults full-time or, for a couple, full- + part-time</c:v>
                </c:pt>
                <c:pt idx="2">
                  <c:v>Self-employed</c:v>
                </c:pt>
              </c:strCache>
            </c:strRef>
          </c:cat>
          <c:val>
            <c:numRef>
              <c:f>Sheet1!$B$2:$B$4</c:f>
              <c:numCache>
                <c:formatCode>0%</c:formatCode>
                <c:ptCount val="3"/>
                <c:pt idx="0">
                  <c:v>0.16</c:v>
                </c:pt>
                <c:pt idx="1">
                  <c:v>0.1</c:v>
                </c:pt>
                <c:pt idx="2">
                  <c:v>0.11</c:v>
                </c:pt>
              </c:numCache>
            </c:numRef>
          </c:val>
        </c:ser>
        <c:ser>
          <c:idx val="1"/>
          <c:order val="1"/>
          <c:tx>
            <c:strRef>
              <c:f>Sheet1!$C$1</c:f>
              <c:strCache>
                <c:ptCount val="1"/>
                <c:pt idx="0">
                  <c:v>BHC</c:v>
                </c:pt>
              </c:strCache>
            </c:strRef>
          </c:tx>
          <c:dLbls>
            <c:spPr>
              <a:solidFill>
                <a:schemeClr val="bg1"/>
              </a:solidFill>
            </c:spPr>
            <c:txPr>
              <a:bodyPr/>
              <a:lstStyle/>
              <a:p>
                <a:pPr>
                  <a:defRPr sz="1600" i="1"/>
                </a:pPr>
                <a:endParaRPr lang="en-US"/>
              </a:p>
            </c:txPr>
            <c:showVal val="1"/>
          </c:dLbls>
          <c:cat>
            <c:strRef>
              <c:f>Sheet1!$A$2:$A$4</c:f>
              <c:strCache>
                <c:ptCount val="3"/>
                <c:pt idx="0">
                  <c:v>Lone parent at least part-time or, for a couple, at least full- + part-time</c:v>
                </c:pt>
                <c:pt idx="1">
                  <c:v>All adults full-time or, for a couple, full- + part-time</c:v>
                </c:pt>
                <c:pt idx="2">
                  <c:v>Self-employed</c:v>
                </c:pt>
              </c:strCache>
            </c:strRef>
          </c:cat>
          <c:val>
            <c:numRef>
              <c:f>Sheet1!$C$2:$C$4</c:f>
              <c:numCache>
                <c:formatCode>0%</c:formatCode>
                <c:ptCount val="3"/>
                <c:pt idx="0">
                  <c:v>0.14000000000000001</c:v>
                </c:pt>
                <c:pt idx="1">
                  <c:v>8.0000000000000016E-2</c:v>
                </c:pt>
                <c:pt idx="2">
                  <c:v>0.11</c:v>
                </c:pt>
              </c:numCache>
            </c:numRef>
          </c:val>
        </c:ser>
        <c:axId val="63543552"/>
        <c:axId val="63549440"/>
      </c:barChart>
      <c:catAx>
        <c:axId val="63543552"/>
        <c:scaling>
          <c:orientation val="minMax"/>
        </c:scaling>
        <c:axPos val="l"/>
        <c:tickLblPos val="nextTo"/>
        <c:txPr>
          <a:bodyPr/>
          <a:lstStyle/>
          <a:p>
            <a:pPr>
              <a:defRPr sz="1400"/>
            </a:pPr>
            <a:endParaRPr lang="en-US"/>
          </a:p>
        </c:txPr>
        <c:crossAx val="63549440"/>
        <c:crosses val="autoZero"/>
        <c:auto val="1"/>
        <c:lblAlgn val="ctr"/>
        <c:lblOffset val="100"/>
      </c:catAx>
      <c:valAx>
        <c:axId val="63549440"/>
        <c:scaling>
          <c:orientation val="minMax"/>
          <c:max val="0.2"/>
          <c:min val="0"/>
        </c:scaling>
        <c:axPos val="b"/>
        <c:majorGridlines/>
        <c:numFmt formatCode="0%" sourceLinked="1"/>
        <c:tickLblPos val="nextTo"/>
        <c:txPr>
          <a:bodyPr/>
          <a:lstStyle/>
          <a:p>
            <a:pPr>
              <a:defRPr sz="1600"/>
            </a:pPr>
            <a:endParaRPr lang="en-US"/>
          </a:p>
        </c:txPr>
        <c:crossAx val="63543552"/>
        <c:crosses val="autoZero"/>
        <c:crossBetween val="between"/>
        <c:majorUnit val="0.1"/>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style val="26"/>
  <c:chart>
    <c:plotArea>
      <c:layout/>
      <c:lineChart>
        <c:grouping val="standard"/>
        <c:ser>
          <c:idx val="0"/>
          <c:order val="0"/>
          <c:tx>
            <c:strRef>
              <c:f>Sheet1!$B$1</c:f>
              <c:strCache>
                <c:ptCount val="1"/>
                <c:pt idx="0">
                  <c:v>Men</c:v>
                </c:pt>
              </c:strCache>
            </c:strRef>
          </c:tx>
          <c:marker>
            <c:symbol val="none"/>
          </c:marker>
          <c:cat>
            <c:numRef>
              <c:f>Sheet1!$A$2:$A$12</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Sheet1!$B$2:$B$12</c:f>
              <c:numCache>
                <c:formatCode>0%</c:formatCode>
                <c:ptCount val="11"/>
                <c:pt idx="0">
                  <c:v>0.12000000000000002</c:v>
                </c:pt>
                <c:pt idx="1">
                  <c:v>0.12000000000000002</c:v>
                </c:pt>
                <c:pt idx="2">
                  <c:v>0.13</c:v>
                </c:pt>
                <c:pt idx="3">
                  <c:v>0.12000000000000002</c:v>
                </c:pt>
                <c:pt idx="4">
                  <c:v>0.12000000000000002</c:v>
                </c:pt>
                <c:pt idx="5">
                  <c:v>0.11000000000000006</c:v>
                </c:pt>
                <c:pt idx="6">
                  <c:v>0.11000000000000006</c:v>
                </c:pt>
                <c:pt idx="7">
                  <c:v>0.11000000000000006</c:v>
                </c:pt>
                <c:pt idx="8">
                  <c:v>0.11000000000000006</c:v>
                </c:pt>
                <c:pt idx="9">
                  <c:v>0.11000000000000006</c:v>
                </c:pt>
                <c:pt idx="10">
                  <c:v>0.11000000000000006</c:v>
                </c:pt>
              </c:numCache>
            </c:numRef>
          </c:val>
        </c:ser>
        <c:ser>
          <c:idx val="1"/>
          <c:order val="1"/>
          <c:tx>
            <c:strRef>
              <c:f>Sheet1!$C$1</c:f>
              <c:strCache>
                <c:ptCount val="1"/>
                <c:pt idx="0">
                  <c:v>Women</c:v>
                </c:pt>
              </c:strCache>
            </c:strRef>
          </c:tx>
          <c:marker>
            <c:symbol val="none"/>
          </c:marker>
          <c:cat>
            <c:numRef>
              <c:f>Sheet1!$A$2:$A$12</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Sheet1!$C$2:$C$12</c:f>
              <c:numCache>
                <c:formatCode>0%</c:formatCode>
                <c:ptCount val="11"/>
                <c:pt idx="0">
                  <c:v>0.30000000000000027</c:v>
                </c:pt>
                <c:pt idx="1">
                  <c:v>0.30000000000000027</c:v>
                </c:pt>
                <c:pt idx="2">
                  <c:v>0.31000000000000028</c:v>
                </c:pt>
                <c:pt idx="3">
                  <c:v>0.30000000000000027</c:v>
                </c:pt>
                <c:pt idx="4">
                  <c:v>0.28000000000000008</c:v>
                </c:pt>
                <c:pt idx="5">
                  <c:v>0.24000000000000013</c:v>
                </c:pt>
                <c:pt idx="6">
                  <c:v>0.23</c:v>
                </c:pt>
                <c:pt idx="7">
                  <c:v>0.23</c:v>
                </c:pt>
                <c:pt idx="8">
                  <c:v>0.23</c:v>
                </c:pt>
                <c:pt idx="9">
                  <c:v>0.23</c:v>
                </c:pt>
                <c:pt idx="10">
                  <c:v>0.22000000000000011</c:v>
                </c:pt>
              </c:numCache>
            </c:numRef>
          </c:val>
        </c:ser>
        <c:marker val="1"/>
        <c:axId val="75116928"/>
        <c:axId val="75118464"/>
      </c:lineChart>
      <c:catAx>
        <c:axId val="75116928"/>
        <c:scaling>
          <c:orientation val="minMax"/>
        </c:scaling>
        <c:axPos val="b"/>
        <c:numFmt formatCode="General" sourceLinked="1"/>
        <c:tickLblPos val="nextTo"/>
        <c:txPr>
          <a:bodyPr rot="0" vert="horz"/>
          <a:lstStyle/>
          <a:p>
            <a:pPr>
              <a:defRPr sz="1600"/>
            </a:pPr>
            <a:endParaRPr lang="en-US"/>
          </a:p>
        </c:txPr>
        <c:crossAx val="75118464"/>
        <c:crosses val="autoZero"/>
        <c:auto val="1"/>
        <c:lblAlgn val="ctr"/>
        <c:lblOffset val="100"/>
      </c:catAx>
      <c:valAx>
        <c:axId val="75118464"/>
        <c:scaling>
          <c:orientation val="minMax"/>
        </c:scaling>
        <c:axPos val="l"/>
        <c:majorGridlines/>
        <c:numFmt formatCode="0%" sourceLinked="1"/>
        <c:tickLblPos val="nextTo"/>
        <c:crossAx val="75116928"/>
        <c:crosses val="autoZero"/>
        <c:crossBetween val="between"/>
      </c:valAx>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style val="26"/>
  <c:chart>
    <c:plotArea>
      <c:layout/>
      <c:lineChart>
        <c:grouping val="standard"/>
        <c:ser>
          <c:idx val="0"/>
          <c:order val="0"/>
          <c:tx>
            <c:strRef>
              <c:f>Sheet1!$B$1</c:f>
              <c:strCache>
                <c:ptCount val="1"/>
                <c:pt idx="0">
                  <c:v>Men</c:v>
                </c:pt>
              </c:strCache>
            </c:strRef>
          </c:tx>
          <c:marker>
            <c:symbol val="none"/>
          </c:marker>
          <c:cat>
            <c:numRef>
              <c:f>Sheet1!$A$2:$A$22</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Sheet1!$B$2:$B$22</c:f>
              <c:numCache>
                <c:formatCode>0%</c:formatCode>
                <c:ptCount val="21"/>
                <c:pt idx="0">
                  <c:v>0.37000000000000027</c:v>
                </c:pt>
                <c:pt idx="1">
                  <c:v>0.30000000000000027</c:v>
                </c:pt>
                <c:pt idx="2">
                  <c:v>0.35000000000000026</c:v>
                </c:pt>
                <c:pt idx="3">
                  <c:v>0.39000000000000035</c:v>
                </c:pt>
                <c:pt idx="4">
                  <c:v>0.43000000000000027</c:v>
                </c:pt>
                <c:pt idx="5">
                  <c:v>0.45</c:v>
                </c:pt>
                <c:pt idx="6">
                  <c:v>0.43000000000000027</c:v>
                </c:pt>
                <c:pt idx="7">
                  <c:v>0.49000000000000027</c:v>
                </c:pt>
                <c:pt idx="8">
                  <c:v>0.48000000000000026</c:v>
                </c:pt>
                <c:pt idx="9">
                  <c:v>0.46</c:v>
                </c:pt>
                <c:pt idx="10">
                  <c:v>0.46</c:v>
                </c:pt>
                <c:pt idx="11">
                  <c:v>0.47000000000000008</c:v>
                </c:pt>
                <c:pt idx="12">
                  <c:v>0.44</c:v>
                </c:pt>
                <c:pt idx="13">
                  <c:v>0.44</c:v>
                </c:pt>
                <c:pt idx="14">
                  <c:v>0.45</c:v>
                </c:pt>
                <c:pt idx="15">
                  <c:v>0.45</c:v>
                </c:pt>
                <c:pt idx="16">
                  <c:v>0.44</c:v>
                </c:pt>
                <c:pt idx="17">
                  <c:v>0.49000000000000027</c:v>
                </c:pt>
                <c:pt idx="18">
                  <c:v>0.47000000000000008</c:v>
                </c:pt>
                <c:pt idx="19">
                  <c:v>0.38000000000000034</c:v>
                </c:pt>
                <c:pt idx="20">
                  <c:v>0.52</c:v>
                </c:pt>
              </c:numCache>
            </c:numRef>
          </c:val>
        </c:ser>
        <c:ser>
          <c:idx val="1"/>
          <c:order val="1"/>
          <c:tx>
            <c:strRef>
              <c:f>Sheet1!$C$1</c:f>
              <c:strCache>
                <c:ptCount val="1"/>
                <c:pt idx="0">
                  <c:v>Women</c:v>
                </c:pt>
              </c:strCache>
            </c:strRef>
          </c:tx>
          <c:marker>
            <c:symbol val="none"/>
          </c:marker>
          <c:cat>
            <c:numRef>
              <c:f>Sheet1!$A$2:$A$22</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Sheet1!$C$2:$C$22</c:f>
              <c:numCache>
                <c:formatCode>0%</c:formatCode>
                <c:ptCount val="21"/>
                <c:pt idx="0">
                  <c:v>0.28000000000000008</c:v>
                </c:pt>
                <c:pt idx="1">
                  <c:v>0.24000000000000013</c:v>
                </c:pt>
                <c:pt idx="2">
                  <c:v>0.29000000000000026</c:v>
                </c:pt>
                <c:pt idx="3">
                  <c:v>0.31000000000000028</c:v>
                </c:pt>
                <c:pt idx="4">
                  <c:v>0.3300000000000004</c:v>
                </c:pt>
                <c:pt idx="5">
                  <c:v>0.34</c:v>
                </c:pt>
                <c:pt idx="6">
                  <c:v>0.3300000000000004</c:v>
                </c:pt>
                <c:pt idx="7">
                  <c:v>0.38000000000000034</c:v>
                </c:pt>
                <c:pt idx="8">
                  <c:v>0.36000000000000026</c:v>
                </c:pt>
                <c:pt idx="9">
                  <c:v>0.36000000000000026</c:v>
                </c:pt>
                <c:pt idx="10">
                  <c:v>0.35000000000000026</c:v>
                </c:pt>
                <c:pt idx="11">
                  <c:v>0.35000000000000026</c:v>
                </c:pt>
                <c:pt idx="12">
                  <c:v>0.34</c:v>
                </c:pt>
                <c:pt idx="13">
                  <c:v>0.34</c:v>
                </c:pt>
                <c:pt idx="14">
                  <c:v>0.34</c:v>
                </c:pt>
                <c:pt idx="15">
                  <c:v>0.34</c:v>
                </c:pt>
                <c:pt idx="16">
                  <c:v>0.32000000000000034</c:v>
                </c:pt>
                <c:pt idx="17">
                  <c:v>0.36000000000000026</c:v>
                </c:pt>
                <c:pt idx="18">
                  <c:v>0.35000000000000026</c:v>
                </c:pt>
                <c:pt idx="19">
                  <c:v>0.28000000000000008</c:v>
                </c:pt>
                <c:pt idx="20">
                  <c:v>0.37000000000000027</c:v>
                </c:pt>
              </c:numCache>
            </c:numRef>
          </c:val>
        </c:ser>
        <c:marker val="1"/>
        <c:axId val="75235712"/>
        <c:axId val="75237248"/>
      </c:lineChart>
      <c:catAx>
        <c:axId val="75235712"/>
        <c:scaling>
          <c:orientation val="minMax"/>
        </c:scaling>
        <c:axPos val="b"/>
        <c:numFmt formatCode="General" sourceLinked="1"/>
        <c:tickLblPos val="nextTo"/>
        <c:crossAx val="75237248"/>
        <c:crosses val="autoZero"/>
        <c:auto val="1"/>
        <c:lblAlgn val="ctr"/>
        <c:lblOffset val="100"/>
      </c:catAx>
      <c:valAx>
        <c:axId val="75237248"/>
        <c:scaling>
          <c:orientation val="minMax"/>
        </c:scaling>
        <c:axPos val="l"/>
        <c:majorGridlines/>
        <c:numFmt formatCode="0%" sourceLinked="1"/>
        <c:tickLblPos val="nextTo"/>
        <c:crossAx val="7523571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CBA8CC4-76BC-48E6-9AE1-355A81443B5D}" type="datetimeFigureOut">
              <a:rPr lang="en-GB" smtClean="0"/>
              <a:pPr/>
              <a:t>08/09/2010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641ED81-4F42-4BE4-AC82-D1CE47812B6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67FD949-16BF-432B-9FD9-87F7F4F329D2}" type="datetimeFigureOut">
              <a:rPr lang="en-GB" smtClean="0"/>
              <a:pPr/>
              <a:t>08/09/2010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3E9040C-8150-44EE-A94A-A2F6AB648A0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E9040C-8150-44EE-A94A-A2F6AB648A0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9/8/2010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9/8/2010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Cycles of poverty,</a:t>
            </a:r>
            <a:br>
              <a:rPr lang="en-GB" dirty="0" smtClean="0"/>
            </a:br>
            <a:r>
              <a:rPr lang="en-GB" dirty="0" smtClean="0"/>
              <a:t>unemployment and low pay</a:t>
            </a:r>
            <a:endParaRPr lang="en-GB" dirty="0"/>
          </a:p>
        </p:txBody>
      </p:sp>
      <p:sp>
        <p:nvSpPr>
          <p:cNvPr id="3" name="Subtitle 2"/>
          <p:cNvSpPr>
            <a:spLocks noGrp="1"/>
          </p:cNvSpPr>
          <p:nvPr>
            <p:ph type="subTitle" idx="1"/>
          </p:nvPr>
        </p:nvSpPr>
        <p:spPr/>
        <p:txBody>
          <a:bodyPr/>
          <a:lstStyle/>
          <a:p>
            <a:r>
              <a:rPr lang="en-GB" dirty="0" smtClean="0"/>
              <a:t>Chris Goulden</a:t>
            </a:r>
          </a:p>
          <a:p>
            <a:r>
              <a:rPr lang="en-GB" dirty="0" smtClean="0"/>
              <a:t>Joseph Rowntree Foundation</a:t>
            </a:r>
            <a:endParaRPr lang="en-GB" dirty="0"/>
          </a:p>
        </p:txBody>
      </p:sp>
      <p:pic>
        <p:nvPicPr>
          <p:cNvPr id="4" name="Picture 4" descr="jrf_rgb_pos"/>
          <p:cNvPicPr>
            <a:picLocks noChangeAspect="1" noChangeArrowheads="1"/>
          </p:cNvPicPr>
          <p:nvPr/>
        </p:nvPicPr>
        <p:blipFill>
          <a:blip r:embed="rId3" cstate="print"/>
          <a:srcRect l="6168" t="24478" r="8371" b="26620"/>
          <a:stretch>
            <a:fillRect/>
          </a:stretch>
        </p:blipFill>
        <p:spPr bwMode="auto">
          <a:xfrm>
            <a:off x="3559175" y="5938837"/>
            <a:ext cx="5584825" cy="919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role model</a:t>
            </a:r>
            <a:endParaRPr lang="en-GB" dirty="0"/>
          </a:p>
        </p:txBody>
      </p:sp>
      <p:sp>
        <p:nvSpPr>
          <p:cNvPr id="3" name="Content Placeholder 2"/>
          <p:cNvSpPr>
            <a:spLocks noGrp="1"/>
          </p:cNvSpPr>
          <p:nvPr>
            <p:ph idx="1"/>
          </p:nvPr>
        </p:nvSpPr>
        <p:spPr/>
        <p:txBody>
          <a:bodyPr>
            <a:normAutofit/>
          </a:bodyPr>
          <a:lstStyle/>
          <a:p>
            <a:r>
              <a:rPr lang="en-GB" sz="2800" i="1" dirty="0" smtClean="0"/>
              <a:t>“I think it’s really important that both my children learn what is the right way to do things, that you work. My children think that everybody goes to college when they leave school because they’ve seen me studying on constantly. I want them to have those values that you work for a living and you earn money and you reach your potential, so I think it’s important as a role model to them for them to see that.”</a:t>
            </a:r>
          </a:p>
          <a:p>
            <a:endParaRPr lang="en-GB" sz="2800" i="1" dirty="0" smtClean="0"/>
          </a:p>
          <a:p>
            <a:r>
              <a:rPr lang="en-GB" sz="2400" dirty="0" smtClean="0"/>
              <a:t>Rachel, lone parent with 2 children, unemployed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Childcare</a:t>
            </a:r>
            <a:endParaRPr lang="en-GB" dirty="0"/>
          </a:p>
        </p:txBody>
      </p:sp>
      <p:sp>
        <p:nvSpPr>
          <p:cNvPr id="3" name="Content Placeholder 2"/>
          <p:cNvSpPr>
            <a:spLocks noGrp="1"/>
          </p:cNvSpPr>
          <p:nvPr>
            <p:ph idx="1"/>
          </p:nvPr>
        </p:nvSpPr>
        <p:spPr/>
        <p:txBody>
          <a:bodyPr/>
          <a:lstStyle/>
          <a:p>
            <a:r>
              <a:rPr lang="en-GB" sz="2800" i="1" dirty="0" smtClean="0"/>
              <a:t>“Basically it is not being able to say to the employer when I can start, what hours I can do, until you have childcare in place … but you can’t get childcare until you are working, so you just go round in circles.”</a:t>
            </a:r>
          </a:p>
          <a:p>
            <a:endParaRPr lang="en-GB" dirty="0" smtClean="0"/>
          </a:p>
          <a:p>
            <a:r>
              <a:rPr lang="en-GB" sz="2400" dirty="0" smtClean="0"/>
              <a:t>Jane, lone parent with 4 children, unemployed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Drivers for employers</a:t>
            </a:r>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3072" y="1721225"/>
            <a:ext cx="9126877"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Employer’s role in the cycle</a:t>
            </a:r>
            <a:endParaRPr lang="en-GB" dirty="0"/>
          </a:p>
        </p:txBody>
      </p:sp>
      <p:sp>
        <p:nvSpPr>
          <p:cNvPr id="3" name="Content Placeholder 2"/>
          <p:cNvSpPr>
            <a:spLocks noGrp="1"/>
          </p:cNvSpPr>
          <p:nvPr>
            <p:ph idx="1"/>
          </p:nvPr>
        </p:nvSpPr>
        <p:spPr>
          <a:xfrm>
            <a:off x="457200" y="1568996"/>
            <a:ext cx="8229600" cy="4625609"/>
          </a:xfrm>
        </p:spPr>
        <p:txBody>
          <a:bodyPr>
            <a:noAutofit/>
          </a:bodyPr>
          <a:lstStyle/>
          <a:p>
            <a:r>
              <a:rPr lang="en-GB" sz="2400" dirty="0" smtClean="0"/>
              <a:t>Causes of use of temporary labour in search of lower costs:</a:t>
            </a:r>
          </a:p>
          <a:p>
            <a:pPr lvl="1"/>
            <a:r>
              <a:rPr lang="en-GB" sz="2000" dirty="0" smtClean="0"/>
              <a:t>Competitive pressures; demand fluctuations; low skill requirements and a ready labour supply</a:t>
            </a:r>
          </a:p>
          <a:p>
            <a:r>
              <a:rPr lang="en-GB" sz="2400" dirty="0" smtClean="0"/>
              <a:t>Dominant purchaser power may worsen fluctuations and cost pressures on suppliers</a:t>
            </a:r>
          </a:p>
          <a:p>
            <a:r>
              <a:rPr lang="en-GB" sz="2400" dirty="0" smtClean="0"/>
              <a:t>Emphasis on cost in public sector purchasing has encouraged temporary/ insecure employment</a:t>
            </a:r>
          </a:p>
          <a:p>
            <a:pPr lvl="1"/>
            <a:r>
              <a:rPr lang="en-GB" sz="2000" dirty="0" smtClean="0"/>
              <a:t>Conflict between purchasing policy and anti-poverty policy?</a:t>
            </a:r>
          </a:p>
          <a:p>
            <a:r>
              <a:rPr lang="en-GB" sz="2400" dirty="0" smtClean="0"/>
              <a:t>But economic pressures do not wholly determine employment organisation - employers’ responses differ</a:t>
            </a:r>
          </a:p>
          <a:p>
            <a:r>
              <a:rPr lang="en-GB" sz="2400" dirty="0" smtClean="0"/>
              <a:t>‘Living wage’ policies change production techniques, leading to more secure employment as well as higher wages</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Policy, practice and behaviour</a:t>
            </a:r>
            <a:endParaRPr lang="en-GB"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GB" sz="3400" dirty="0" smtClean="0"/>
              <a:t>Policy &amp; practice must reflect income dynamics</a:t>
            </a:r>
          </a:p>
          <a:p>
            <a:pPr>
              <a:lnSpc>
                <a:spcPct val="120000"/>
              </a:lnSpc>
            </a:pPr>
            <a:r>
              <a:rPr lang="en-GB" sz="3400" dirty="0" smtClean="0"/>
              <a:t>Low-pay/no-pay cycling has risen </a:t>
            </a:r>
            <a:r>
              <a:rPr lang="en-GB" sz="3400" b="1" dirty="0" smtClean="0"/>
              <a:t>60%+ </a:t>
            </a:r>
            <a:r>
              <a:rPr lang="en-GB" sz="3400" dirty="0" smtClean="0"/>
              <a:t>in recession</a:t>
            </a:r>
          </a:p>
          <a:p>
            <a:pPr>
              <a:lnSpc>
                <a:spcPct val="120000"/>
              </a:lnSpc>
            </a:pPr>
            <a:r>
              <a:rPr lang="en-GB" sz="3400" b="1" dirty="0" smtClean="0"/>
              <a:t>Employers: </a:t>
            </a:r>
            <a:r>
              <a:rPr lang="en-GB" sz="3400" i="1" dirty="0" smtClean="0"/>
              <a:t>could</a:t>
            </a:r>
            <a:r>
              <a:rPr lang="en-GB" sz="3400" dirty="0" smtClean="0"/>
              <a:t> choose different HR models</a:t>
            </a:r>
          </a:p>
          <a:p>
            <a:pPr>
              <a:lnSpc>
                <a:spcPct val="120000"/>
              </a:lnSpc>
            </a:pPr>
            <a:r>
              <a:rPr lang="en-GB" sz="3400" b="1" dirty="0" smtClean="0"/>
              <a:t>Agency workers: </a:t>
            </a:r>
            <a:r>
              <a:rPr lang="en-GB" sz="3400" dirty="0" smtClean="0"/>
              <a:t>improve rights &amp; conditions</a:t>
            </a:r>
          </a:p>
          <a:p>
            <a:pPr lvl="1">
              <a:lnSpc>
                <a:spcPct val="120000"/>
              </a:lnSpc>
              <a:spcBef>
                <a:spcPts val="0"/>
              </a:spcBef>
            </a:pPr>
            <a:r>
              <a:rPr lang="en-GB" sz="3100" dirty="0" smtClean="0"/>
              <a:t>Directive under review – but implement by end 2011</a:t>
            </a:r>
          </a:p>
          <a:p>
            <a:pPr>
              <a:lnSpc>
                <a:spcPct val="120000"/>
              </a:lnSpc>
            </a:pPr>
            <a:r>
              <a:rPr lang="en-GB" sz="3400" b="1" dirty="0" smtClean="0"/>
              <a:t>Pay: </a:t>
            </a:r>
            <a:r>
              <a:rPr lang="en-GB" sz="3400" dirty="0" smtClean="0"/>
              <a:t>raise through ‘living wage’ or NMW</a:t>
            </a:r>
          </a:p>
          <a:p>
            <a:pPr>
              <a:lnSpc>
                <a:spcPct val="120000"/>
              </a:lnSpc>
            </a:pPr>
            <a:r>
              <a:rPr lang="en-GB" sz="3400" b="1" dirty="0" smtClean="0"/>
              <a:t>Public sector purchasing: </a:t>
            </a:r>
            <a:r>
              <a:rPr lang="en-GB" sz="3400" dirty="0" smtClean="0"/>
              <a:t>address issues in contracts</a:t>
            </a:r>
          </a:p>
          <a:p>
            <a:pPr>
              <a:lnSpc>
                <a:spcPct val="120000"/>
              </a:lnSpc>
            </a:pPr>
            <a:r>
              <a:rPr lang="en-GB" sz="3400" b="1" dirty="0" smtClean="0"/>
              <a:t>Job advice:</a:t>
            </a:r>
            <a:r>
              <a:rPr lang="en-GB" sz="3400" dirty="0" smtClean="0"/>
              <a:t> cover security, pay &amp; progression</a:t>
            </a:r>
          </a:p>
          <a:p>
            <a:pPr>
              <a:lnSpc>
                <a:spcPct val="120000"/>
              </a:lnSpc>
            </a:pPr>
            <a:r>
              <a:rPr lang="en-GB" sz="3400" b="1" dirty="0" smtClean="0"/>
              <a:t>Childcare:</a:t>
            </a:r>
            <a:r>
              <a:rPr lang="en-GB" sz="3400" dirty="0" smtClean="0"/>
              <a:t> more flexible, available and affordable</a:t>
            </a:r>
          </a:p>
          <a:p>
            <a:pPr>
              <a:lnSpc>
                <a:spcPct val="120000"/>
              </a:lnSpc>
            </a:pPr>
            <a:endParaRPr lang="en-GB" sz="3400" dirty="0" smtClean="0"/>
          </a:p>
          <a:p>
            <a:pPr>
              <a:lnSpc>
                <a:spcPct val="120000"/>
              </a:lnSpc>
            </a:pPr>
            <a:r>
              <a:rPr lang="en-GB" sz="3400" dirty="0" smtClean="0"/>
              <a:t>Common interest in a high-skill / wage / GDP economy</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Benefits of a dynamic perspective</a:t>
            </a:r>
            <a:endParaRPr lang="en-GB" dirty="0"/>
          </a:p>
        </p:txBody>
      </p:sp>
      <p:sp>
        <p:nvSpPr>
          <p:cNvPr id="3" name="Content Placeholder 2"/>
          <p:cNvSpPr>
            <a:spLocks noGrp="1"/>
          </p:cNvSpPr>
          <p:nvPr>
            <p:ph idx="1"/>
          </p:nvPr>
        </p:nvSpPr>
        <p:spPr/>
        <p:txBody>
          <a:bodyPr>
            <a:normAutofit/>
          </a:bodyPr>
          <a:lstStyle/>
          <a:p>
            <a:r>
              <a:rPr lang="en-GB" dirty="0" smtClean="0"/>
              <a:t>“Work is the best route out of poverty”</a:t>
            </a:r>
          </a:p>
          <a:p>
            <a:pPr lvl="1">
              <a:spcBef>
                <a:spcPts val="0"/>
              </a:spcBef>
            </a:pPr>
            <a:r>
              <a:rPr lang="en-GB" dirty="0" smtClean="0"/>
              <a:t>Yes - but only because other options are so bad</a:t>
            </a:r>
          </a:p>
          <a:p>
            <a:pPr lvl="1">
              <a:spcBef>
                <a:spcPts val="0"/>
              </a:spcBef>
            </a:pPr>
            <a:r>
              <a:rPr lang="en-GB" dirty="0" smtClean="0"/>
              <a:t>And ‘best’ does not mean ‘effective’</a:t>
            </a:r>
          </a:p>
          <a:p>
            <a:r>
              <a:rPr lang="en-GB" dirty="0" smtClean="0"/>
              <a:t>Poverty rates for couple families:</a:t>
            </a:r>
          </a:p>
          <a:p>
            <a:pPr lvl="1">
              <a:spcBef>
                <a:spcPts val="0"/>
              </a:spcBef>
            </a:pPr>
            <a:r>
              <a:rPr lang="en-GB" dirty="0" smtClean="0"/>
              <a:t>Without any work = </a:t>
            </a:r>
            <a:r>
              <a:rPr lang="en-GB" b="1" dirty="0" smtClean="0"/>
              <a:t>64%</a:t>
            </a:r>
          </a:p>
          <a:p>
            <a:pPr lvl="1">
              <a:spcBef>
                <a:spcPts val="0"/>
              </a:spcBef>
            </a:pPr>
            <a:r>
              <a:rPr lang="en-GB" dirty="0" smtClean="0"/>
              <a:t>Both working full-time = </a:t>
            </a:r>
            <a:r>
              <a:rPr lang="en-GB" b="1" dirty="0" smtClean="0"/>
              <a:t>1%</a:t>
            </a:r>
          </a:p>
          <a:p>
            <a:r>
              <a:rPr lang="en-GB" dirty="0" smtClean="0"/>
              <a:t>BUT – </a:t>
            </a:r>
            <a:r>
              <a:rPr lang="en-GB" b="1" dirty="0" smtClean="0"/>
              <a:t>70%</a:t>
            </a:r>
            <a:r>
              <a:rPr lang="en-GB" dirty="0" smtClean="0"/>
              <a:t> of households in persistent poverty remain poor when someone in the family gets a new job</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 poverty and work</a:t>
            </a:r>
            <a:endParaRPr lang="en-GB" dirty="0"/>
          </a:p>
        </p:txBody>
      </p:sp>
      <p:sp>
        <p:nvSpPr>
          <p:cNvPr id="4" name="Text Placeholder 3"/>
          <p:cNvSpPr>
            <a:spLocks noGrp="1"/>
          </p:cNvSpPr>
          <p:nvPr>
            <p:ph type="body" idx="1"/>
          </p:nvPr>
        </p:nvSpPr>
        <p:spPr/>
        <p:txBody>
          <a:bodyPr>
            <a:normAutofit/>
          </a:bodyPr>
          <a:lstStyle/>
          <a:p>
            <a:r>
              <a:rPr lang="en-GB" dirty="0" smtClean="0"/>
              <a:t>CHILD POVERTY RATES</a:t>
            </a:r>
            <a:endParaRPr lang="en-GB" dirty="0"/>
          </a:p>
        </p:txBody>
      </p:sp>
      <p:graphicFrame>
        <p:nvGraphicFramePr>
          <p:cNvPr id="8" name="Content Placeholder 7"/>
          <p:cNvGraphicFramePr>
            <a:graphicFrameLocks noGrp="1"/>
          </p:cNvGraphicFramePr>
          <p:nvPr>
            <p:ph sz="half" idx="2"/>
          </p:nvPr>
        </p:nvGraphicFramePr>
        <p:xfrm>
          <a:off x="457200" y="2449513"/>
          <a:ext cx="4040188" cy="395128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3"/>
          </p:nvPr>
        </p:nvSpPr>
        <p:spPr/>
        <p:txBody>
          <a:bodyPr/>
          <a:lstStyle/>
          <a:p>
            <a:r>
              <a:rPr lang="en-GB" dirty="0" smtClean="0"/>
              <a:t>SHARES OF CHILD POVERTY</a:t>
            </a:r>
            <a:endParaRPr lang="en-GB" dirty="0"/>
          </a:p>
        </p:txBody>
      </p:sp>
      <p:graphicFrame>
        <p:nvGraphicFramePr>
          <p:cNvPr id="9" name="Content Placeholder 8"/>
          <p:cNvGraphicFramePr>
            <a:graphicFrameLocks noGrp="1"/>
          </p:cNvGraphicFramePr>
          <p:nvPr>
            <p:ph sz="quarter" idx="4"/>
          </p:nvPr>
        </p:nvGraphicFramePr>
        <p:xfrm>
          <a:off x="4645025" y="2449513"/>
          <a:ext cx="4041775" cy="395128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Job insecurity and low pay</a:t>
            </a:r>
            <a:endParaRPr lang="en-GB" dirty="0"/>
          </a:p>
        </p:txBody>
      </p:sp>
      <p:sp>
        <p:nvSpPr>
          <p:cNvPr id="6" name="Content Placeholder 5"/>
          <p:cNvSpPr>
            <a:spLocks noGrp="1"/>
          </p:cNvSpPr>
          <p:nvPr>
            <p:ph idx="1"/>
          </p:nvPr>
        </p:nvSpPr>
        <p:spPr/>
        <p:txBody>
          <a:bodyPr>
            <a:normAutofit fontScale="85000" lnSpcReduction="10000"/>
          </a:bodyPr>
          <a:lstStyle/>
          <a:p>
            <a:pPr>
              <a:lnSpc>
                <a:spcPct val="110000"/>
              </a:lnSpc>
            </a:pPr>
            <a:r>
              <a:rPr lang="en-GB" b="1" dirty="0" smtClean="0"/>
              <a:t>6%</a:t>
            </a:r>
            <a:r>
              <a:rPr lang="en-GB" dirty="0" smtClean="0"/>
              <a:t> of all employees are temporarily employed</a:t>
            </a:r>
          </a:p>
          <a:p>
            <a:pPr>
              <a:lnSpc>
                <a:spcPct val="110000"/>
              </a:lnSpc>
            </a:pPr>
            <a:r>
              <a:rPr lang="en-GB" b="1" dirty="0" smtClean="0"/>
              <a:t>1 in 3 </a:t>
            </a:r>
            <a:r>
              <a:rPr lang="en-GB" dirty="0" smtClean="0"/>
              <a:t>temporary jobs are low paid (vs. 1 in 5 overall)</a:t>
            </a:r>
          </a:p>
          <a:p>
            <a:pPr>
              <a:lnSpc>
                <a:spcPct val="110000"/>
              </a:lnSpc>
            </a:pPr>
            <a:r>
              <a:rPr lang="en-GB" dirty="0" smtClean="0"/>
              <a:t>Extent of low pay among temp workers varies</a:t>
            </a:r>
          </a:p>
          <a:p>
            <a:pPr lvl="1">
              <a:lnSpc>
                <a:spcPct val="110000"/>
              </a:lnSpc>
              <a:spcBef>
                <a:spcPts val="0"/>
              </a:spcBef>
            </a:pPr>
            <a:r>
              <a:rPr lang="en-GB" dirty="0" smtClean="0"/>
              <a:t>Two-thirds of </a:t>
            </a:r>
            <a:r>
              <a:rPr lang="en-GB" b="1" dirty="0" smtClean="0"/>
              <a:t>seasonal</a:t>
            </a:r>
            <a:r>
              <a:rPr lang="en-GB" dirty="0" smtClean="0"/>
              <a:t> workers</a:t>
            </a:r>
          </a:p>
          <a:p>
            <a:pPr lvl="1">
              <a:lnSpc>
                <a:spcPct val="110000"/>
              </a:lnSpc>
              <a:spcBef>
                <a:spcPts val="0"/>
              </a:spcBef>
            </a:pPr>
            <a:r>
              <a:rPr lang="en-GB" dirty="0" smtClean="0"/>
              <a:t>Half of </a:t>
            </a:r>
            <a:r>
              <a:rPr lang="en-GB" b="1" dirty="0" smtClean="0"/>
              <a:t>casual</a:t>
            </a:r>
            <a:r>
              <a:rPr lang="en-GB" dirty="0" smtClean="0"/>
              <a:t> workers</a:t>
            </a:r>
          </a:p>
          <a:p>
            <a:pPr lvl="1">
              <a:lnSpc>
                <a:spcPct val="110000"/>
              </a:lnSpc>
              <a:spcBef>
                <a:spcPts val="0"/>
              </a:spcBef>
            </a:pPr>
            <a:r>
              <a:rPr lang="en-GB" dirty="0" smtClean="0"/>
              <a:t>Two-fifths of </a:t>
            </a:r>
            <a:r>
              <a:rPr lang="en-GB" b="1" dirty="0" smtClean="0"/>
              <a:t>agency</a:t>
            </a:r>
            <a:r>
              <a:rPr lang="en-GB" dirty="0" smtClean="0"/>
              <a:t> temps</a:t>
            </a:r>
          </a:p>
          <a:p>
            <a:pPr>
              <a:lnSpc>
                <a:spcPct val="110000"/>
              </a:lnSpc>
            </a:pPr>
            <a:r>
              <a:rPr lang="en-GB" dirty="0" smtClean="0"/>
              <a:t>Low-paid temps more likely to want a permanent job</a:t>
            </a:r>
          </a:p>
          <a:p>
            <a:pPr lvl="1">
              <a:lnSpc>
                <a:spcPct val="110000"/>
              </a:lnSpc>
            </a:pPr>
            <a:r>
              <a:rPr lang="en-GB" dirty="0" smtClean="0"/>
              <a:t>And more  likely to be </a:t>
            </a:r>
            <a:r>
              <a:rPr lang="en-GB" b="1" dirty="0" smtClean="0"/>
              <a:t>part-time</a:t>
            </a:r>
            <a:r>
              <a:rPr lang="en-GB" dirty="0" smtClean="0"/>
              <a:t> and want full-time</a:t>
            </a:r>
          </a:p>
          <a:p>
            <a:pPr>
              <a:lnSpc>
                <a:spcPct val="110000"/>
              </a:lnSpc>
            </a:pPr>
            <a:r>
              <a:rPr lang="en-GB" dirty="0" smtClean="0"/>
              <a:t>Temporary posts are associated with </a:t>
            </a:r>
            <a:r>
              <a:rPr lang="en-GB" b="1" dirty="0" smtClean="0"/>
              <a:t>less training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Trends on low pay</a:t>
            </a:r>
            <a:endParaRPr lang="en-GB"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a:xfrm>
            <a:off x="1828800" y="6476999"/>
            <a:ext cx="6319515" cy="274320"/>
          </a:xfrm>
        </p:spPr>
        <p:txBody>
          <a:bodyPr/>
          <a:lstStyle/>
          <a:p>
            <a:r>
              <a:rPr lang="en-GB" sz="1000" dirty="0" smtClean="0"/>
              <a:t>% of employees aged 22 to retirement paid less than £7 per hour, 1999-2009; source: www.poverty.org.uk</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Caught in a cycle?</a:t>
            </a:r>
            <a:endParaRPr lang="en-GB" dirty="0"/>
          </a:p>
        </p:txBody>
      </p:sp>
      <p:graphicFrame>
        <p:nvGraphicFramePr>
          <p:cNvPr id="7" name="Content Placeholder 6"/>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9" name="Footer Placeholder 8"/>
          <p:cNvSpPr>
            <a:spLocks noGrp="1"/>
          </p:cNvSpPr>
          <p:nvPr>
            <p:ph type="ftr" sz="quarter" idx="11"/>
          </p:nvPr>
        </p:nvSpPr>
        <p:spPr/>
        <p:txBody>
          <a:bodyPr/>
          <a:lstStyle/>
          <a:p>
            <a:r>
              <a:rPr lang="en-GB" sz="1000" dirty="0" smtClean="0"/>
              <a:t>Of those starting a new claim for Job Seeker's Allowance in the first quarter of the year, the % whose last claim was within the previous six months, 1990-2010; source: www.poverty.org.uk</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escaping the cycle</a:t>
            </a:r>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711139" y="1524000"/>
            <a:ext cx="7472038"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Limited opportunities in workplace</a:t>
            </a:r>
            <a:endParaRPr lang="en-GB" dirty="0"/>
          </a:p>
        </p:txBody>
      </p:sp>
      <p:sp>
        <p:nvSpPr>
          <p:cNvPr id="3" name="Content Placeholder 2"/>
          <p:cNvSpPr>
            <a:spLocks noGrp="1"/>
          </p:cNvSpPr>
          <p:nvPr>
            <p:ph idx="1"/>
          </p:nvPr>
        </p:nvSpPr>
        <p:spPr/>
        <p:txBody>
          <a:bodyPr>
            <a:normAutofit/>
          </a:bodyPr>
          <a:lstStyle/>
          <a:p>
            <a:r>
              <a:rPr lang="en-GB" sz="2800" dirty="0" smtClean="0"/>
              <a:t>“</a:t>
            </a:r>
            <a:r>
              <a:rPr lang="en-GB" sz="2800" i="1" dirty="0" smtClean="0"/>
              <a:t>[I’ve been] trying to feel out what would be a good career move for us, try and get a permanent job. [I] kind of end up getting temporary work a lot, and end up thinking, it’s work, but obviously would be better permanent ... I never seem to get any further forward on what I want to actually achieve.”</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towards progression</a:t>
            </a:r>
            <a:endParaRPr lang="en-GB" dirty="0"/>
          </a:p>
        </p:txBody>
      </p:sp>
      <p:sp>
        <p:nvSpPr>
          <p:cNvPr id="3" name="Content Placeholder 2"/>
          <p:cNvSpPr>
            <a:spLocks noGrp="1"/>
          </p:cNvSpPr>
          <p:nvPr>
            <p:ph idx="1"/>
          </p:nvPr>
        </p:nvSpPr>
        <p:spPr/>
        <p:txBody>
          <a:bodyPr/>
          <a:lstStyle/>
          <a:p>
            <a:r>
              <a:rPr lang="en-GB" sz="2800" dirty="0" smtClean="0"/>
              <a:t>“</a:t>
            </a:r>
            <a:r>
              <a:rPr lang="en-GB" sz="2800" i="1" dirty="0" smtClean="0"/>
              <a:t>I enjoy my job too much. I would rather be comfortable in the job I love than in a higher paid job that I might not enjoy, and I don’t want to get somewhere and think, Oh heck, I wish I’d stayed [where I was] because I might not be able to go back, then I’m stuck, then my stress level gets high.”</a:t>
            </a:r>
          </a:p>
          <a:p>
            <a:endParaRPr lang="en-GB" sz="2800" i="1" dirty="0" smtClean="0"/>
          </a:p>
          <a:p>
            <a:r>
              <a:rPr lang="en-GB" sz="2400" dirty="0" smtClean="0"/>
              <a:t>Difficulties with training as a route out</a:t>
            </a:r>
            <a:endParaRPr lang="en-GB"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363</TotalTime>
  <Words>748</Words>
  <Application>Microsoft Office PowerPoint</Application>
  <PresentationFormat>On-screen Show (4:3)</PresentationFormat>
  <Paragraphs>78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Cycles of poverty, unemployment and low pay</vt:lpstr>
      <vt:lpstr>Benefits of a dynamic perspective</vt:lpstr>
      <vt:lpstr>Child poverty and work</vt:lpstr>
      <vt:lpstr>Job insecurity and low pay</vt:lpstr>
      <vt:lpstr>Trends on low pay</vt:lpstr>
      <vt:lpstr>Caught in a cycle?</vt:lpstr>
      <vt:lpstr>Barriers to escaping the cycle</vt:lpstr>
      <vt:lpstr>Limited opportunities in workplace</vt:lpstr>
      <vt:lpstr>Attitudes towards progression</vt:lpstr>
      <vt:lpstr>A role model</vt:lpstr>
      <vt:lpstr>Childcare</vt:lpstr>
      <vt:lpstr>Drivers for employers</vt:lpstr>
      <vt:lpstr>Employer’s role in the cycle</vt:lpstr>
      <vt:lpstr>Policy, practice and behaviour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Cycles of poverty, unemployment and low pay</dc:title>
  <dc:creator>Chris Goulden</dc:creator>
  <cp:lastModifiedBy>bonnie_b</cp:lastModifiedBy>
  <cp:revision>44</cp:revision>
  <dcterms:created xsi:type="dcterms:W3CDTF">2006-08-16T00:00:00Z</dcterms:created>
  <dcterms:modified xsi:type="dcterms:W3CDTF">2010-09-08T10:46:05Z</dcterms:modified>
</cp:coreProperties>
</file>