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theme/themeOverride10.xml" ContentType="application/vnd.openxmlformats-officedocument.themeOverride+xml"/>
  <Override PartName="/ppt/charts/chart13.xml" ContentType="application/vnd.openxmlformats-officedocument.drawingml.chart+xml"/>
  <Override PartName="/ppt/theme/themeOverride11.xml" ContentType="application/vnd.openxmlformats-officedocument.themeOverride+xml"/>
  <Override PartName="/ppt/charts/chart14.xml" ContentType="application/vnd.openxmlformats-officedocument.drawingml.chart+xml"/>
  <Override PartName="/ppt/theme/themeOverride12.xml" ContentType="application/vnd.openxmlformats-officedocument.themeOverride+xml"/>
  <Override PartName="/ppt/charts/chart15.xml" ContentType="application/vnd.openxmlformats-officedocument.drawingml.chart+xml"/>
  <Override PartName="/ppt/theme/themeOverride13.xml" ContentType="application/vnd.openxmlformats-officedocument.themeOverride+xml"/>
  <Override PartName="/ppt/charts/chart16.xml" ContentType="application/vnd.openxmlformats-officedocument.drawingml.chart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318" r:id="rId2"/>
    <p:sldId id="306" r:id="rId3"/>
    <p:sldId id="849" r:id="rId4"/>
    <p:sldId id="850" r:id="rId5"/>
    <p:sldId id="851" r:id="rId6"/>
    <p:sldId id="837" r:id="rId7"/>
    <p:sldId id="838" r:id="rId8"/>
    <p:sldId id="845" r:id="rId9"/>
    <p:sldId id="835" r:id="rId10"/>
    <p:sldId id="324" r:id="rId11"/>
    <p:sldId id="852" r:id="rId12"/>
    <p:sldId id="323" r:id="rId13"/>
    <p:sldId id="322" r:id="rId14"/>
    <p:sldId id="340" r:id="rId15"/>
    <p:sldId id="839" r:id="rId16"/>
    <p:sldId id="339" r:id="rId17"/>
    <p:sldId id="351" r:id="rId18"/>
    <p:sldId id="349" r:id="rId19"/>
    <p:sldId id="348" r:id="rId20"/>
    <p:sldId id="352" r:id="rId21"/>
    <p:sldId id="353" r:id="rId22"/>
    <p:sldId id="853" r:id="rId23"/>
    <p:sldId id="84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672" userDrawn="1">
          <p15:clr>
            <a:srgbClr val="A4A3A4"/>
          </p15:clr>
        </p15:guide>
        <p15:guide id="2" orient="horz" pos="38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abel" initials="I" lastIdx="1" clrIdx="0">
    <p:extLst>
      <p:ext uri="{19B8F6BF-5375-455C-9EA6-DF929625EA0E}">
        <p15:presenceInfo xmlns:p15="http://schemas.microsoft.com/office/powerpoint/2012/main" userId="Isabel" providerId="None"/>
      </p:ext>
    </p:extLst>
  </p:cmAuthor>
  <p:cmAuthor id="2" name="Isabel Stockton" initials="IS" lastIdx="1" clrIdx="1">
    <p:extLst>
      <p:ext uri="{19B8F6BF-5375-455C-9EA6-DF929625EA0E}">
        <p15:presenceInfo xmlns:p15="http://schemas.microsoft.com/office/powerpoint/2012/main" userId="S-1-5-21-3671095085-460924295-1234235442-29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–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–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Light Style 3 –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4" autoAdjust="0"/>
    <p:restoredTop sz="86349" autoAdjust="0"/>
  </p:normalViewPr>
  <p:slideViewPr>
    <p:cSldViewPr snapToGrid="0" snapToObjects="1">
      <p:cViewPr varScale="1">
        <p:scale>
          <a:sx n="93" d="100"/>
          <a:sy n="93" d="100"/>
        </p:scale>
        <p:origin x="1112" y="200"/>
      </p:cViewPr>
      <p:guideLst>
        <p:guide pos="4672"/>
        <p:guide orient="horz" pos="3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3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/drutt\Users\tom_w\Misc\Yield%20of%20IT%20freeze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9320474741480476E-2"/>
          <c:y val="2.9035850287500189E-2"/>
          <c:w val="0.87907035562375024"/>
          <c:h val="0.83750155508018143"/>
        </c:manualLayout>
      </c:layout>
      <c:lineChart>
        <c:grouping val="standard"/>
        <c:varyColors val="0"/>
        <c:ser>
          <c:idx val="2"/>
          <c:order val="0"/>
          <c:tx>
            <c:v>Government spending</c:v>
          </c:tx>
          <c:spPr>
            <a:ln w="25400" cap="rnd" cmpd="sng" algn="ctr">
              <a:solidFill>
                <a:srgbClr val="247658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Sheet1!$A$2:$A$31</c:f>
              <c:strCache>
                <c:ptCount val="30"/>
                <c:pt idx="0">
                  <c:v>1997–98</c:v>
                </c:pt>
                <c:pt idx="1">
                  <c:v>1998–99</c:v>
                </c:pt>
                <c:pt idx="2">
                  <c:v>1999–00</c:v>
                </c:pt>
                <c:pt idx="3">
                  <c:v>2000–01</c:v>
                </c:pt>
                <c:pt idx="4">
                  <c:v>2001–02</c:v>
                </c:pt>
                <c:pt idx="5">
                  <c:v>2002–03</c:v>
                </c:pt>
                <c:pt idx="6">
                  <c:v>2003–04</c:v>
                </c:pt>
                <c:pt idx="7">
                  <c:v>2004–05</c:v>
                </c:pt>
                <c:pt idx="8">
                  <c:v>2005–06</c:v>
                </c:pt>
                <c:pt idx="9">
                  <c:v>2006–07</c:v>
                </c:pt>
                <c:pt idx="10">
                  <c:v>2007–08</c:v>
                </c:pt>
                <c:pt idx="11">
                  <c:v>2008–09</c:v>
                </c:pt>
                <c:pt idx="12">
                  <c:v>2009–10</c:v>
                </c:pt>
                <c:pt idx="13">
                  <c:v>2010–11</c:v>
                </c:pt>
                <c:pt idx="14">
                  <c:v>2011–12</c:v>
                </c:pt>
                <c:pt idx="15">
                  <c:v>2012–13</c:v>
                </c:pt>
                <c:pt idx="16">
                  <c:v>2013–14</c:v>
                </c:pt>
                <c:pt idx="17">
                  <c:v>2014–15</c:v>
                </c:pt>
                <c:pt idx="18">
                  <c:v>2015–16</c:v>
                </c:pt>
                <c:pt idx="19">
                  <c:v>2016–17</c:v>
                </c:pt>
                <c:pt idx="20">
                  <c:v>2017–18</c:v>
                </c:pt>
                <c:pt idx="21">
                  <c:v>2018–19</c:v>
                </c:pt>
                <c:pt idx="22">
                  <c:v>2019–20</c:v>
                </c:pt>
                <c:pt idx="23">
                  <c:v>2020–21</c:v>
                </c:pt>
                <c:pt idx="24">
                  <c:v>2021–22</c:v>
                </c:pt>
                <c:pt idx="25">
                  <c:v>2022–23</c:v>
                </c:pt>
                <c:pt idx="26">
                  <c:v>2023–24</c:v>
                </c:pt>
                <c:pt idx="27">
                  <c:v>2024–25</c:v>
                </c:pt>
                <c:pt idx="28">
                  <c:v>2025–26</c:v>
                </c:pt>
                <c:pt idx="29">
                  <c:v>2026–27</c:v>
                </c:pt>
              </c:strCache>
            </c:str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35.6</c:v>
                </c:pt>
                <c:pt idx="1">
                  <c:v>35</c:v>
                </c:pt>
                <c:pt idx="2">
                  <c:v>34.9</c:v>
                </c:pt>
                <c:pt idx="3">
                  <c:v>35.200000000000003</c:v>
                </c:pt>
                <c:pt idx="4">
                  <c:v>36.200000000000003</c:v>
                </c:pt>
                <c:pt idx="5">
                  <c:v>37.4</c:v>
                </c:pt>
                <c:pt idx="6">
                  <c:v>38.700000000000003</c:v>
                </c:pt>
                <c:pt idx="7">
                  <c:v>39.799999999999997</c:v>
                </c:pt>
                <c:pt idx="8">
                  <c:v>39.700000000000003</c:v>
                </c:pt>
                <c:pt idx="9">
                  <c:v>39.6</c:v>
                </c:pt>
                <c:pt idx="10">
                  <c:v>40</c:v>
                </c:pt>
                <c:pt idx="11">
                  <c:v>43.3</c:v>
                </c:pt>
                <c:pt idx="12">
                  <c:v>46.1</c:v>
                </c:pt>
                <c:pt idx="13">
                  <c:v>45.6</c:v>
                </c:pt>
                <c:pt idx="14">
                  <c:v>44.5</c:v>
                </c:pt>
                <c:pt idx="15">
                  <c:v>43.9</c:v>
                </c:pt>
                <c:pt idx="16">
                  <c:v>42.3</c:v>
                </c:pt>
                <c:pt idx="17">
                  <c:v>41.7</c:v>
                </c:pt>
                <c:pt idx="18">
                  <c:v>40.700000000000003</c:v>
                </c:pt>
                <c:pt idx="19">
                  <c:v>39.9</c:v>
                </c:pt>
                <c:pt idx="20">
                  <c:v>39.6</c:v>
                </c:pt>
                <c:pt idx="21">
                  <c:v>39</c:v>
                </c:pt>
                <c:pt idx="22">
                  <c:v>39.1</c:v>
                </c:pt>
                <c:pt idx="23">
                  <c:v>52.2</c:v>
                </c:pt>
                <c:pt idx="24">
                  <c:v>45.100312693743383</c:v>
                </c:pt>
                <c:pt idx="25">
                  <c:v>42.135527395803315</c:v>
                </c:pt>
                <c:pt idx="26">
                  <c:v>41.945537907478332</c:v>
                </c:pt>
                <c:pt idx="27">
                  <c:v>41.592511513901904</c:v>
                </c:pt>
                <c:pt idx="28">
                  <c:v>41.590373520955744</c:v>
                </c:pt>
                <c:pt idx="29">
                  <c:v>41.582145663498487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D0-3E43-A1D6-A7AAA9DC6A6B}"/>
            </c:ext>
          </c:extLst>
        </c:ser>
        <c:ser>
          <c:idx val="0"/>
          <c:order val="1"/>
          <c:tx>
            <c:v>Total Revenues</c:v>
          </c:tx>
          <c:spPr>
            <a:ln w="25400" cap="rnd" cmpd="sng" algn="ctr">
              <a:solidFill>
                <a:srgbClr val="F2B517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Sheet1!$A$2:$A$31</c:f>
              <c:strCache>
                <c:ptCount val="30"/>
                <c:pt idx="0">
                  <c:v>1997–98</c:v>
                </c:pt>
                <c:pt idx="1">
                  <c:v>1998–99</c:v>
                </c:pt>
                <c:pt idx="2">
                  <c:v>1999–00</c:v>
                </c:pt>
                <c:pt idx="3">
                  <c:v>2000–01</c:v>
                </c:pt>
                <c:pt idx="4">
                  <c:v>2001–02</c:v>
                </c:pt>
                <c:pt idx="5">
                  <c:v>2002–03</c:v>
                </c:pt>
                <c:pt idx="6">
                  <c:v>2003–04</c:v>
                </c:pt>
                <c:pt idx="7">
                  <c:v>2004–05</c:v>
                </c:pt>
                <c:pt idx="8">
                  <c:v>2005–06</c:v>
                </c:pt>
                <c:pt idx="9">
                  <c:v>2006–07</c:v>
                </c:pt>
                <c:pt idx="10">
                  <c:v>2007–08</c:v>
                </c:pt>
                <c:pt idx="11">
                  <c:v>2008–09</c:v>
                </c:pt>
                <c:pt idx="12">
                  <c:v>2009–10</c:v>
                </c:pt>
                <c:pt idx="13">
                  <c:v>2010–11</c:v>
                </c:pt>
                <c:pt idx="14">
                  <c:v>2011–12</c:v>
                </c:pt>
                <c:pt idx="15">
                  <c:v>2012–13</c:v>
                </c:pt>
                <c:pt idx="16">
                  <c:v>2013–14</c:v>
                </c:pt>
                <c:pt idx="17">
                  <c:v>2014–15</c:v>
                </c:pt>
                <c:pt idx="18">
                  <c:v>2015–16</c:v>
                </c:pt>
                <c:pt idx="19">
                  <c:v>2016–17</c:v>
                </c:pt>
                <c:pt idx="20">
                  <c:v>2017–18</c:v>
                </c:pt>
                <c:pt idx="21">
                  <c:v>2018–19</c:v>
                </c:pt>
                <c:pt idx="22">
                  <c:v>2019–20</c:v>
                </c:pt>
                <c:pt idx="23">
                  <c:v>2020–21</c:v>
                </c:pt>
                <c:pt idx="24">
                  <c:v>2021–22</c:v>
                </c:pt>
                <c:pt idx="25">
                  <c:v>2022–23</c:v>
                </c:pt>
                <c:pt idx="26">
                  <c:v>2023–24</c:v>
                </c:pt>
                <c:pt idx="27">
                  <c:v>2024–25</c:v>
                </c:pt>
                <c:pt idx="28">
                  <c:v>2025–26</c:v>
                </c:pt>
                <c:pt idx="29">
                  <c:v>2026–27</c:v>
                </c:pt>
              </c:strCache>
            </c:strRef>
          </c:cat>
          <c:val>
            <c:numRef>
              <c:f>Sheet1!$E$2:$E$31</c:f>
              <c:numCache>
                <c:formatCode>General</c:formatCode>
                <c:ptCount val="30"/>
                <c:pt idx="0">
                  <c:v>34.700000000000003</c:v>
                </c:pt>
                <c:pt idx="1">
                  <c:v>35.1</c:v>
                </c:pt>
                <c:pt idx="2">
                  <c:v>36</c:v>
                </c:pt>
                <c:pt idx="3">
                  <c:v>36.6</c:v>
                </c:pt>
                <c:pt idx="4">
                  <c:v>35.799999999999997</c:v>
                </c:pt>
                <c:pt idx="5">
                  <c:v>34.6</c:v>
                </c:pt>
                <c:pt idx="6">
                  <c:v>35.4</c:v>
                </c:pt>
                <c:pt idx="7">
                  <c:v>36.1</c:v>
                </c:pt>
                <c:pt idx="8">
                  <c:v>36.6</c:v>
                </c:pt>
                <c:pt idx="9">
                  <c:v>37</c:v>
                </c:pt>
                <c:pt idx="10">
                  <c:v>37.1</c:v>
                </c:pt>
                <c:pt idx="11">
                  <c:v>35.9</c:v>
                </c:pt>
                <c:pt idx="12">
                  <c:v>36</c:v>
                </c:pt>
                <c:pt idx="13">
                  <c:v>37</c:v>
                </c:pt>
                <c:pt idx="14">
                  <c:v>37.200000000000003</c:v>
                </c:pt>
                <c:pt idx="15">
                  <c:v>36.700000000000003</c:v>
                </c:pt>
                <c:pt idx="16">
                  <c:v>36.5</c:v>
                </c:pt>
                <c:pt idx="17">
                  <c:v>36.6</c:v>
                </c:pt>
                <c:pt idx="18">
                  <c:v>36.6</c:v>
                </c:pt>
                <c:pt idx="19">
                  <c:v>37.1</c:v>
                </c:pt>
                <c:pt idx="20">
                  <c:v>37</c:v>
                </c:pt>
                <c:pt idx="21">
                  <c:v>37</c:v>
                </c:pt>
                <c:pt idx="22">
                  <c:v>36.6</c:v>
                </c:pt>
                <c:pt idx="23">
                  <c:v>37.1</c:v>
                </c:pt>
                <c:pt idx="24">
                  <c:v>37.196270306645921</c:v>
                </c:pt>
                <c:pt idx="25">
                  <c:v>38.796548676769291</c:v>
                </c:pt>
                <c:pt idx="26">
                  <c:v>39.557634828941019</c:v>
                </c:pt>
                <c:pt idx="27">
                  <c:v>39.848202326761594</c:v>
                </c:pt>
                <c:pt idx="28">
                  <c:v>39.911745096171977</c:v>
                </c:pt>
                <c:pt idx="29">
                  <c:v>40.045904739596885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11F6-46CA-B30C-4B420F7FEC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8456832"/>
        <c:axId val="218458368"/>
      </c:lineChart>
      <c:catAx>
        <c:axId val="218456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18458368"/>
        <c:crosses val="autoZero"/>
        <c:auto val="1"/>
        <c:lblAlgn val="ctr"/>
        <c:lblOffset val="100"/>
        <c:tickLblSkip val="1"/>
        <c:noMultiLvlLbl val="0"/>
      </c:catAx>
      <c:valAx>
        <c:axId val="218458368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GB"/>
                  <a:t>Per cent of national income</a:t>
                </a:r>
              </a:p>
            </c:rich>
          </c:tx>
          <c:layout>
            <c:manualLayout>
              <c:xMode val="edge"/>
              <c:yMode val="edge"/>
              <c:x val="1.1403437413426431E-2"/>
              <c:y val="0.193480294731944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18456832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round/>
    </a:ln>
    <a:effectLst/>
  </c:spPr>
  <c:txPr>
    <a:bodyPr/>
    <a:lstStyle/>
    <a:p>
      <a:pPr>
        <a:defRPr sz="1200" b="0">
          <a:latin typeface="+mj-lt"/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8356872862967053E-2"/>
          <c:y val="3.3871341127747458E-2"/>
          <c:w val="0.90517743929677252"/>
          <c:h val="0.80470262377916069"/>
        </c:manualLayout>
      </c:layout>
      <c:lineChart>
        <c:grouping val="standard"/>
        <c:varyColors val="0"/>
        <c:ser>
          <c:idx val="3"/>
          <c:order val="0"/>
          <c:spPr>
            <a:ln>
              <a:solidFill>
                <a:srgbClr val="309E75"/>
              </a:solidFill>
            </a:ln>
          </c:spPr>
          <c:marker>
            <c:symbol val="none"/>
          </c:marker>
          <c:cat>
            <c:strRef>
              <c:f>Citi!$A$8:$A$36</c:f>
              <c:strCache>
                <c:ptCount val="29"/>
                <c:pt idx="0">
                  <c:v>2018 Q1</c:v>
                </c:pt>
                <c:pt idx="1">
                  <c:v>2018 Q2</c:v>
                </c:pt>
                <c:pt idx="2">
                  <c:v>2018 Q3</c:v>
                </c:pt>
                <c:pt idx="3">
                  <c:v>2018 Q4</c:v>
                </c:pt>
                <c:pt idx="4">
                  <c:v>2019 Q1</c:v>
                </c:pt>
                <c:pt idx="5">
                  <c:v>2019 Q2</c:v>
                </c:pt>
                <c:pt idx="6">
                  <c:v>2019 Q3</c:v>
                </c:pt>
                <c:pt idx="7">
                  <c:v>2019 Q4</c:v>
                </c:pt>
                <c:pt idx="8">
                  <c:v>2020 Q1</c:v>
                </c:pt>
                <c:pt idx="9">
                  <c:v>2020 Q2</c:v>
                </c:pt>
                <c:pt idx="10">
                  <c:v>2020 Q3</c:v>
                </c:pt>
                <c:pt idx="11">
                  <c:v>2020 Q4</c:v>
                </c:pt>
                <c:pt idx="12">
                  <c:v>2021 Q1</c:v>
                </c:pt>
                <c:pt idx="13">
                  <c:v>2021 Q2</c:v>
                </c:pt>
                <c:pt idx="14">
                  <c:v>2021 Q3</c:v>
                </c:pt>
                <c:pt idx="15">
                  <c:v>2021 Q4</c:v>
                </c:pt>
                <c:pt idx="16">
                  <c:v>2022 Q1</c:v>
                </c:pt>
                <c:pt idx="17">
                  <c:v>2022 Q2</c:v>
                </c:pt>
                <c:pt idx="18">
                  <c:v>2022 Q3</c:v>
                </c:pt>
                <c:pt idx="19">
                  <c:v>2022 Q4</c:v>
                </c:pt>
                <c:pt idx="20">
                  <c:v>2023 Q1</c:v>
                </c:pt>
                <c:pt idx="21">
                  <c:v>2023 Q2</c:v>
                </c:pt>
                <c:pt idx="22">
                  <c:v>2023 Q3</c:v>
                </c:pt>
                <c:pt idx="23">
                  <c:v>2023 Q4</c:v>
                </c:pt>
                <c:pt idx="24">
                  <c:v>2024 Q1</c:v>
                </c:pt>
                <c:pt idx="25">
                  <c:v>2024 Q2</c:v>
                </c:pt>
                <c:pt idx="26">
                  <c:v>2024 Q3</c:v>
                </c:pt>
                <c:pt idx="27">
                  <c:v>2024 Q4</c:v>
                </c:pt>
                <c:pt idx="28">
                  <c:v>2025 Q1</c:v>
                </c:pt>
              </c:strCache>
            </c:strRef>
          </c:cat>
          <c:val>
            <c:numRef>
              <c:f>Citi!$E$8:$E$36</c:f>
              <c:numCache>
                <c:formatCode>0.0%</c:formatCode>
                <c:ptCount val="29"/>
                <c:pt idx="0">
                  <c:v>2.7124183006535851E-2</c:v>
                </c:pt>
                <c:pt idx="1">
                  <c:v>2.4232633279483107E-2</c:v>
                </c:pt>
                <c:pt idx="2">
                  <c:v>2.5072324011571778E-2</c:v>
                </c:pt>
                <c:pt idx="3">
                  <c:v>2.2633088938476043E-2</c:v>
                </c:pt>
                <c:pt idx="4">
                  <c:v>1.8453706649697699E-2</c:v>
                </c:pt>
                <c:pt idx="5">
                  <c:v>2.018927444794949E-2</c:v>
                </c:pt>
                <c:pt idx="6">
                  <c:v>1.8501097522734433E-2</c:v>
                </c:pt>
                <c:pt idx="7">
                  <c:v>1.4027431421446579E-2</c:v>
                </c:pt>
                <c:pt idx="8">
                  <c:v>1.6557325835676151E-2</c:v>
                </c:pt>
                <c:pt idx="9">
                  <c:v>6.8027210884356037E-3</c:v>
                </c:pt>
                <c:pt idx="10">
                  <c:v>6.1576354679802048E-3</c:v>
                </c:pt>
                <c:pt idx="11">
                  <c:v>5.8407623731939751E-3</c:v>
                </c:pt>
                <c:pt idx="12">
                  <c:v>6.4535955746773954E-3</c:v>
                </c:pt>
                <c:pt idx="13">
                  <c:v>2.0270270270270174E-2</c:v>
                </c:pt>
                <c:pt idx="14">
                  <c:v>2.7539779681762466E-2</c:v>
                </c:pt>
                <c:pt idx="15">
                  <c:v>4.8899755501222497E-2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78-4261-B266-D54E2260714C}"/>
            </c:ext>
          </c:extLst>
        </c:ser>
        <c:ser>
          <c:idx val="1"/>
          <c:order val="1"/>
          <c:spPr>
            <a:ln>
              <a:solidFill>
                <a:srgbClr val="2478C7"/>
              </a:solidFill>
            </a:ln>
          </c:spPr>
          <c:marker>
            <c:symbol val="none"/>
          </c:marker>
          <c:cat>
            <c:strRef>
              <c:f>Citi!$A$8:$A$36</c:f>
              <c:strCache>
                <c:ptCount val="29"/>
                <c:pt idx="0">
                  <c:v>2018 Q1</c:v>
                </c:pt>
                <c:pt idx="1">
                  <c:v>2018 Q2</c:v>
                </c:pt>
                <c:pt idx="2">
                  <c:v>2018 Q3</c:v>
                </c:pt>
                <c:pt idx="3">
                  <c:v>2018 Q4</c:v>
                </c:pt>
                <c:pt idx="4">
                  <c:v>2019 Q1</c:v>
                </c:pt>
                <c:pt idx="5">
                  <c:v>2019 Q2</c:v>
                </c:pt>
                <c:pt idx="6">
                  <c:v>2019 Q3</c:v>
                </c:pt>
                <c:pt idx="7">
                  <c:v>2019 Q4</c:v>
                </c:pt>
                <c:pt idx="8">
                  <c:v>2020 Q1</c:v>
                </c:pt>
                <c:pt idx="9">
                  <c:v>2020 Q2</c:v>
                </c:pt>
                <c:pt idx="10">
                  <c:v>2020 Q3</c:v>
                </c:pt>
                <c:pt idx="11">
                  <c:v>2020 Q4</c:v>
                </c:pt>
                <c:pt idx="12">
                  <c:v>2021 Q1</c:v>
                </c:pt>
                <c:pt idx="13">
                  <c:v>2021 Q2</c:v>
                </c:pt>
                <c:pt idx="14">
                  <c:v>2021 Q3</c:v>
                </c:pt>
                <c:pt idx="15">
                  <c:v>2021 Q4</c:v>
                </c:pt>
                <c:pt idx="16">
                  <c:v>2022 Q1</c:v>
                </c:pt>
                <c:pt idx="17">
                  <c:v>2022 Q2</c:v>
                </c:pt>
                <c:pt idx="18">
                  <c:v>2022 Q3</c:v>
                </c:pt>
                <c:pt idx="19">
                  <c:v>2022 Q4</c:v>
                </c:pt>
                <c:pt idx="20">
                  <c:v>2023 Q1</c:v>
                </c:pt>
                <c:pt idx="21">
                  <c:v>2023 Q2</c:v>
                </c:pt>
                <c:pt idx="22">
                  <c:v>2023 Q3</c:v>
                </c:pt>
                <c:pt idx="23">
                  <c:v>2023 Q4</c:v>
                </c:pt>
                <c:pt idx="24">
                  <c:v>2024 Q1</c:v>
                </c:pt>
                <c:pt idx="25">
                  <c:v>2024 Q2</c:v>
                </c:pt>
                <c:pt idx="26">
                  <c:v>2024 Q3</c:v>
                </c:pt>
                <c:pt idx="27">
                  <c:v>2024 Q4</c:v>
                </c:pt>
                <c:pt idx="28">
                  <c:v>2025 Q1</c:v>
                </c:pt>
              </c:strCache>
            </c:strRef>
          </c:cat>
          <c:val>
            <c:numRef>
              <c:f>Citi!$F$8:$F$36</c:f>
              <c:numCache>
                <c:formatCode>0.0%</c:formatCode>
                <c:ptCount val="29"/>
                <c:pt idx="0">
                  <c:v>2.9372496662216419E-2</c:v>
                </c:pt>
                <c:pt idx="1">
                  <c:v>2.2486772486772555E-2</c:v>
                </c:pt>
                <c:pt idx="2">
                  <c:v>3.0921052631579071E-2</c:v>
                </c:pt>
                <c:pt idx="3">
                  <c:v>3.5340314136125706E-2</c:v>
                </c:pt>
                <c:pt idx="4">
                  <c:v>3.3073929961089599E-2</c:v>
                </c:pt>
                <c:pt idx="5">
                  <c:v>3.8809831824062169E-2</c:v>
                </c:pt>
                <c:pt idx="6">
                  <c:v>3.8289725590299861E-2</c:v>
                </c:pt>
                <c:pt idx="7">
                  <c:v>2.6548672566371723E-2</c:v>
                </c:pt>
                <c:pt idx="8">
                  <c:v>2.5109855618330235E-2</c:v>
                </c:pt>
                <c:pt idx="9">
                  <c:v>-1.3075965130759704E-2</c:v>
                </c:pt>
                <c:pt idx="10">
                  <c:v>1.2292562999385304E-2</c:v>
                </c:pt>
                <c:pt idx="11">
                  <c:v>4.6182266009852313E-2</c:v>
                </c:pt>
                <c:pt idx="12">
                  <c:v>4.2865890998162737E-2</c:v>
                </c:pt>
                <c:pt idx="13">
                  <c:v>8.7697160883280612E-2</c:v>
                </c:pt>
                <c:pt idx="14">
                  <c:v>5.9502125075895584E-2</c:v>
                </c:pt>
                <c:pt idx="15">
                  <c:v>4.237786933490284E-2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78-4261-B266-D54E2260714C}"/>
            </c:ext>
          </c:extLst>
        </c:ser>
        <c:ser>
          <c:idx val="2"/>
          <c:order val="2"/>
          <c:spPr>
            <a:ln>
              <a:noFill/>
            </a:ln>
          </c:spPr>
          <c:marker>
            <c:symbol val="none"/>
          </c:marker>
          <c:cat>
            <c:strRef>
              <c:f>Citi!$A$8:$A$36</c:f>
              <c:strCache>
                <c:ptCount val="29"/>
                <c:pt idx="0">
                  <c:v>2018 Q1</c:v>
                </c:pt>
                <c:pt idx="1">
                  <c:v>2018 Q2</c:v>
                </c:pt>
                <c:pt idx="2">
                  <c:v>2018 Q3</c:v>
                </c:pt>
                <c:pt idx="3">
                  <c:v>2018 Q4</c:v>
                </c:pt>
                <c:pt idx="4">
                  <c:v>2019 Q1</c:v>
                </c:pt>
                <c:pt idx="5">
                  <c:v>2019 Q2</c:v>
                </c:pt>
                <c:pt idx="6">
                  <c:v>2019 Q3</c:v>
                </c:pt>
                <c:pt idx="7">
                  <c:v>2019 Q4</c:v>
                </c:pt>
                <c:pt idx="8">
                  <c:v>2020 Q1</c:v>
                </c:pt>
                <c:pt idx="9">
                  <c:v>2020 Q2</c:v>
                </c:pt>
                <c:pt idx="10">
                  <c:v>2020 Q3</c:v>
                </c:pt>
                <c:pt idx="11">
                  <c:v>2020 Q4</c:v>
                </c:pt>
                <c:pt idx="12">
                  <c:v>2021 Q1</c:v>
                </c:pt>
                <c:pt idx="13">
                  <c:v>2021 Q2</c:v>
                </c:pt>
                <c:pt idx="14">
                  <c:v>2021 Q3</c:v>
                </c:pt>
                <c:pt idx="15">
                  <c:v>2021 Q4</c:v>
                </c:pt>
                <c:pt idx="16">
                  <c:v>2022 Q1</c:v>
                </c:pt>
                <c:pt idx="17">
                  <c:v>2022 Q2</c:v>
                </c:pt>
                <c:pt idx="18">
                  <c:v>2022 Q3</c:v>
                </c:pt>
                <c:pt idx="19">
                  <c:v>2022 Q4</c:v>
                </c:pt>
                <c:pt idx="20">
                  <c:v>2023 Q1</c:v>
                </c:pt>
                <c:pt idx="21">
                  <c:v>2023 Q2</c:v>
                </c:pt>
                <c:pt idx="22">
                  <c:v>2023 Q3</c:v>
                </c:pt>
                <c:pt idx="23">
                  <c:v>2023 Q4</c:v>
                </c:pt>
                <c:pt idx="24">
                  <c:v>2024 Q1</c:v>
                </c:pt>
                <c:pt idx="25">
                  <c:v>2024 Q2</c:v>
                </c:pt>
                <c:pt idx="26">
                  <c:v>2024 Q3</c:v>
                </c:pt>
                <c:pt idx="27">
                  <c:v>2024 Q4</c:v>
                </c:pt>
                <c:pt idx="28">
                  <c:v>2025 Q1</c:v>
                </c:pt>
              </c:strCache>
            </c:strRef>
          </c:cat>
          <c:val>
            <c:numRef>
              <c:f>Citi!$G$8:$G$36</c:f>
              <c:numCache>
                <c:formatCode>0.0%</c:formatCode>
                <c:ptCount val="29"/>
                <c:pt idx="0">
                  <c:v>2.1889404347381625E-3</c:v>
                </c:pt>
                <c:pt idx="1">
                  <c:v>-1.7045549379933744E-3</c:v>
                </c:pt>
                <c:pt idx="2">
                  <c:v>5.7056741100165453E-3</c:v>
                </c:pt>
                <c:pt idx="3">
                  <c:v>1.2425986734734273E-2</c:v>
                </c:pt>
                <c:pt idx="4">
                  <c:v>1.4355314547861431E-2</c:v>
                </c:pt>
                <c:pt idx="5">
                  <c:v>1.8252061497302741E-2</c:v>
                </c:pt>
                <c:pt idx="6">
                  <c:v>1.9429167151313598E-2</c:v>
                </c:pt>
                <c:pt idx="7">
                  <c:v>1.234803000089757E-2</c:v>
                </c:pt>
                <c:pt idx="8">
                  <c:v>8.4132292053704649E-3</c:v>
                </c:pt>
                <c:pt idx="9">
                  <c:v>-1.974437077176816E-2</c:v>
                </c:pt>
                <c:pt idx="10">
                  <c:v>6.0973820752765473E-3</c:v>
                </c:pt>
                <c:pt idx="11">
                  <c:v>4.010724673901267E-2</c:v>
                </c:pt>
                <c:pt idx="12">
                  <c:v>3.6178812002449101E-2</c:v>
                </c:pt>
                <c:pt idx="13">
                  <c:v>6.6087283514738804E-2</c:v>
                </c:pt>
                <c:pt idx="14">
                  <c:v>3.1105701235266903E-2</c:v>
                </c:pt>
                <c:pt idx="15">
                  <c:v>-6.2178355291951926E-3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78-4261-B266-D54E2260714C}"/>
            </c:ext>
          </c:extLst>
        </c:ser>
        <c:ser>
          <c:idx val="0"/>
          <c:order val="3"/>
          <c:spPr>
            <a:ln>
              <a:solidFill>
                <a:srgbClr val="000000"/>
              </a:solidFill>
            </a:ln>
          </c:spPr>
          <c:marker>
            <c:symbol val="none"/>
          </c:marker>
          <c:cat>
            <c:strRef>
              <c:f>Citi!$A$8:$A$36</c:f>
              <c:strCache>
                <c:ptCount val="29"/>
                <c:pt idx="0">
                  <c:v>2018 Q1</c:v>
                </c:pt>
                <c:pt idx="1">
                  <c:v>2018 Q2</c:v>
                </c:pt>
                <c:pt idx="2">
                  <c:v>2018 Q3</c:v>
                </c:pt>
                <c:pt idx="3">
                  <c:v>2018 Q4</c:v>
                </c:pt>
                <c:pt idx="4">
                  <c:v>2019 Q1</c:v>
                </c:pt>
                <c:pt idx="5">
                  <c:v>2019 Q2</c:v>
                </c:pt>
                <c:pt idx="6">
                  <c:v>2019 Q3</c:v>
                </c:pt>
                <c:pt idx="7">
                  <c:v>2019 Q4</c:v>
                </c:pt>
                <c:pt idx="8">
                  <c:v>2020 Q1</c:v>
                </c:pt>
                <c:pt idx="9">
                  <c:v>2020 Q2</c:v>
                </c:pt>
                <c:pt idx="10">
                  <c:v>2020 Q3</c:v>
                </c:pt>
                <c:pt idx="11">
                  <c:v>2020 Q4</c:v>
                </c:pt>
                <c:pt idx="12">
                  <c:v>2021 Q1</c:v>
                </c:pt>
                <c:pt idx="13">
                  <c:v>2021 Q2</c:v>
                </c:pt>
                <c:pt idx="14">
                  <c:v>2021 Q3</c:v>
                </c:pt>
                <c:pt idx="15">
                  <c:v>2021 Q4</c:v>
                </c:pt>
                <c:pt idx="16">
                  <c:v>2022 Q1</c:v>
                </c:pt>
                <c:pt idx="17">
                  <c:v>2022 Q2</c:v>
                </c:pt>
                <c:pt idx="18">
                  <c:v>2022 Q3</c:v>
                </c:pt>
                <c:pt idx="19">
                  <c:v>2022 Q4</c:v>
                </c:pt>
                <c:pt idx="20">
                  <c:v>2023 Q1</c:v>
                </c:pt>
                <c:pt idx="21">
                  <c:v>2023 Q2</c:v>
                </c:pt>
                <c:pt idx="22">
                  <c:v>2023 Q3</c:v>
                </c:pt>
                <c:pt idx="23">
                  <c:v>2023 Q4</c:v>
                </c:pt>
                <c:pt idx="24">
                  <c:v>2024 Q1</c:v>
                </c:pt>
                <c:pt idx="25">
                  <c:v>2024 Q2</c:v>
                </c:pt>
                <c:pt idx="26">
                  <c:v>2024 Q3</c:v>
                </c:pt>
                <c:pt idx="27">
                  <c:v>2024 Q4</c:v>
                </c:pt>
                <c:pt idx="28">
                  <c:v>2025 Q1</c:v>
                </c:pt>
              </c:strCache>
            </c:strRef>
          </c:cat>
          <c:val>
            <c:numRef>
              <c:f>Citi!$H$8:$H$36</c:f>
              <c:numCache>
                <c:formatCode>General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278-4261-B266-D54E2260714C}"/>
            </c:ext>
          </c:extLst>
        </c:ser>
        <c:ser>
          <c:idx val="4"/>
          <c:order val="4"/>
          <c:spPr>
            <a:ln>
              <a:solidFill>
                <a:srgbClr val="309E75"/>
              </a:solidFill>
              <a:prstDash val="sysDot"/>
            </a:ln>
          </c:spPr>
          <c:marker>
            <c:symbol val="none"/>
          </c:marker>
          <c:cat>
            <c:strRef>
              <c:f>Citi!$A$8:$A$36</c:f>
              <c:strCache>
                <c:ptCount val="29"/>
                <c:pt idx="0">
                  <c:v>2018 Q1</c:v>
                </c:pt>
                <c:pt idx="1">
                  <c:v>2018 Q2</c:v>
                </c:pt>
                <c:pt idx="2">
                  <c:v>2018 Q3</c:v>
                </c:pt>
                <c:pt idx="3">
                  <c:v>2018 Q4</c:v>
                </c:pt>
                <c:pt idx="4">
                  <c:v>2019 Q1</c:v>
                </c:pt>
                <c:pt idx="5">
                  <c:v>2019 Q2</c:v>
                </c:pt>
                <c:pt idx="6">
                  <c:v>2019 Q3</c:v>
                </c:pt>
                <c:pt idx="7">
                  <c:v>2019 Q4</c:v>
                </c:pt>
                <c:pt idx="8">
                  <c:v>2020 Q1</c:v>
                </c:pt>
                <c:pt idx="9">
                  <c:v>2020 Q2</c:v>
                </c:pt>
                <c:pt idx="10">
                  <c:v>2020 Q3</c:v>
                </c:pt>
                <c:pt idx="11">
                  <c:v>2020 Q4</c:v>
                </c:pt>
                <c:pt idx="12">
                  <c:v>2021 Q1</c:v>
                </c:pt>
                <c:pt idx="13">
                  <c:v>2021 Q2</c:v>
                </c:pt>
                <c:pt idx="14">
                  <c:v>2021 Q3</c:v>
                </c:pt>
                <c:pt idx="15">
                  <c:v>2021 Q4</c:v>
                </c:pt>
                <c:pt idx="16">
                  <c:v>2022 Q1</c:v>
                </c:pt>
                <c:pt idx="17">
                  <c:v>2022 Q2</c:v>
                </c:pt>
                <c:pt idx="18">
                  <c:v>2022 Q3</c:v>
                </c:pt>
                <c:pt idx="19">
                  <c:v>2022 Q4</c:v>
                </c:pt>
                <c:pt idx="20">
                  <c:v>2023 Q1</c:v>
                </c:pt>
                <c:pt idx="21">
                  <c:v>2023 Q2</c:v>
                </c:pt>
                <c:pt idx="22">
                  <c:v>2023 Q3</c:v>
                </c:pt>
                <c:pt idx="23">
                  <c:v>2023 Q4</c:v>
                </c:pt>
                <c:pt idx="24">
                  <c:v>2024 Q1</c:v>
                </c:pt>
                <c:pt idx="25">
                  <c:v>2024 Q2</c:v>
                </c:pt>
                <c:pt idx="26">
                  <c:v>2024 Q3</c:v>
                </c:pt>
                <c:pt idx="27">
                  <c:v>2024 Q4</c:v>
                </c:pt>
                <c:pt idx="28">
                  <c:v>2025 Q1</c:v>
                </c:pt>
              </c:strCache>
            </c:strRef>
          </c:cat>
          <c:val>
            <c:numRef>
              <c:f>Citi!$I$8:$I$36</c:f>
              <c:numCache>
                <c:formatCode>General</c:formatCode>
                <c:ptCount val="29"/>
                <c:pt idx="15" formatCode="0.0%">
                  <c:v>4.8899755501222497E-2</c:v>
                </c:pt>
                <c:pt idx="16" formatCode="0.0%">
                  <c:v>6.061139193204812E-2</c:v>
                </c:pt>
                <c:pt idx="17" formatCode="0.0%">
                  <c:v>8.4425062497033743E-2</c:v>
                </c:pt>
                <c:pt idx="18" formatCode="0.0%">
                  <c:v>8.4173340862821133E-2</c:v>
                </c:pt>
                <c:pt idx="19" formatCode="0.0%">
                  <c:v>8.9467924219099881E-2</c:v>
                </c:pt>
                <c:pt idx="20" formatCode="0.0%">
                  <c:v>7.6765386768315125E-2</c:v>
                </c:pt>
                <c:pt idx="21" formatCode="0.0%">
                  <c:v>5.4598879543146905E-2</c:v>
                </c:pt>
                <c:pt idx="22" formatCode="0.0%">
                  <c:v>4.735016504042644E-2</c:v>
                </c:pt>
                <c:pt idx="23" formatCode="0.0%">
                  <c:v>2.6639532974586322E-2</c:v>
                </c:pt>
                <c:pt idx="24" formatCode="0.0%">
                  <c:v>2.6545494712100215E-2</c:v>
                </c:pt>
                <c:pt idx="25" formatCode="0.0%">
                  <c:v>1.667947634877609E-2</c:v>
                </c:pt>
                <c:pt idx="26" formatCode="0.0%">
                  <c:v>1.6676562447455634E-2</c:v>
                </c:pt>
                <c:pt idx="27" formatCode="0.0%">
                  <c:v>1.5676034825482521E-2</c:v>
                </c:pt>
                <c:pt idx="28" formatCode="0.0%">
                  <c:v>1.5714178139599744E-2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278-4261-B266-D54E2260714C}"/>
            </c:ext>
          </c:extLst>
        </c:ser>
        <c:ser>
          <c:idx val="5"/>
          <c:order val="5"/>
          <c:spPr>
            <a:ln>
              <a:solidFill>
                <a:srgbClr val="2478C7"/>
              </a:solidFill>
              <a:prstDash val="sysDot"/>
            </a:ln>
          </c:spPr>
          <c:marker>
            <c:symbol val="none"/>
          </c:marker>
          <c:cat>
            <c:strRef>
              <c:f>Citi!$A$8:$A$36</c:f>
              <c:strCache>
                <c:ptCount val="29"/>
                <c:pt idx="0">
                  <c:v>2018 Q1</c:v>
                </c:pt>
                <c:pt idx="1">
                  <c:v>2018 Q2</c:v>
                </c:pt>
                <c:pt idx="2">
                  <c:v>2018 Q3</c:v>
                </c:pt>
                <c:pt idx="3">
                  <c:v>2018 Q4</c:v>
                </c:pt>
                <c:pt idx="4">
                  <c:v>2019 Q1</c:v>
                </c:pt>
                <c:pt idx="5">
                  <c:v>2019 Q2</c:v>
                </c:pt>
                <c:pt idx="6">
                  <c:v>2019 Q3</c:v>
                </c:pt>
                <c:pt idx="7">
                  <c:v>2019 Q4</c:v>
                </c:pt>
                <c:pt idx="8">
                  <c:v>2020 Q1</c:v>
                </c:pt>
                <c:pt idx="9">
                  <c:v>2020 Q2</c:v>
                </c:pt>
                <c:pt idx="10">
                  <c:v>2020 Q3</c:v>
                </c:pt>
                <c:pt idx="11">
                  <c:v>2020 Q4</c:v>
                </c:pt>
                <c:pt idx="12">
                  <c:v>2021 Q1</c:v>
                </c:pt>
                <c:pt idx="13">
                  <c:v>2021 Q2</c:v>
                </c:pt>
                <c:pt idx="14">
                  <c:v>2021 Q3</c:v>
                </c:pt>
                <c:pt idx="15">
                  <c:v>2021 Q4</c:v>
                </c:pt>
                <c:pt idx="16">
                  <c:v>2022 Q1</c:v>
                </c:pt>
                <c:pt idx="17">
                  <c:v>2022 Q2</c:v>
                </c:pt>
                <c:pt idx="18">
                  <c:v>2022 Q3</c:v>
                </c:pt>
                <c:pt idx="19">
                  <c:v>2022 Q4</c:v>
                </c:pt>
                <c:pt idx="20">
                  <c:v>2023 Q1</c:v>
                </c:pt>
                <c:pt idx="21">
                  <c:v>2023 Q2</c:v>
                </c:pt>
                <c:pt idx="22">
                  <c:v>2023 Q3</c:v>
                </c:pt>
                <c:pt idx="23">
                  <c:v>2023 Q4</c:v>
                </c:pt>
                <c:pt idx="24">
                  <c:v>2024 Q1</c:v>
                </c:pt>
                <c:pt idx="25">
                  <c:v>2024 Q2</c:v>
                </c:pt>
                <c:pt idx="26">
                  <c:v>2024 Q3</c:v>
                </c:pt>
                <c:pt idx="27">
                  <c:v>2024 Q4</c:v>
                </c:pt>
                <c:pt idx="28">
                  <c:v>2025 Q1</c:v>
                </c:pt>
              </c:strCache>
            </c:strRef>
          </c:cat>
          <c:val>
            <c:numRef>
              <c:f>Citi!$J$8:$J$36</c:f>
              <c:numCache>
                <c:formatCode>General</c:formatCode>
                <c:ptCount val="29"/>
                <c:pt idx="15" formatCode="0.0%">
                  <c:v>4.237786933490284E-2</c:v>
                </c:pt>
                <c:pt idx="16" formatCode="0.0%">
                  <c:v>5.4631742856216636E-2</c:v>
                </c:pt>
                <c:pt idx="17" formatCode="0.0%">
                  <c:v>5.3135762811022946E-2</c:v>
                </c:pt>
                <c:pt idx="18" formatCode="0.0%">
                  <c:v>4.9608431163306932E-2</c:v>
                </c:pt>
                <c:pt idx="19" formatCode="0.0%">
                  <c:v>3.8410564443014827E-2</c:v>
                </c:pt>
                <c:pt idx="20" formatCode="0.0%">
                  <c:v>3.5262204159461907E-2</c:v>
                </c:pt>
                <c:pt idx="21" formatCode="0.0%">
                  <c:v>3.9777611230302767E-2</c:v>
                </c:pt>
                <c:pt idx="22" formatCode="0.0%">
                  <c:v>4.7718299561666289E-2</c:v>
                </c:pt>
                <c:pt idx="23" formatCode="0.0%">
                  <c:v>5.6743096701173501E-2</c:v>
                </c:pt>
                <c:pt idx="24" formatCode="0.0%">
                  <c:v>5.8977002079212193E-2</c:v>
                </c:pt>
                <c:pt idx="25" formatCode="0.0%">
                  <c:v>5.3675115376913496E-2</c:v>
                </c:pt>
                <c:pt idx="26" formatCode="0.0%">
                  <c:v>4.7691681832884969E-2</c:v>
                </c:pt>
                <c:pt idx="27" formatCode="0.0%">
                  <c:v>4.5265787609249486E-2</c:v>
                </c:pt>
                <c:pt idx="28" formatCode="0.0%">
                  <c:v>4.1844375278043078E-2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278-4261-B266-D54E2260714C}"/>
            </c:ext>
          </c:extLst>
        </c:ser>
        <c:ser>
          <c:idx val="6"/>
          <c:order val="6"/>
          <c:spPr>
            <a:ln>
              <a:noFill/>
              <a:prstDash val="sysDot"/>
            </a:ln>
          </c:spPr>
          <c:marker>
            <c:symbol val="none"/>
          </c:marker>
          <c:cat>
            <c:strRef>
              <c:f>Citi!$A$8:$A$36</c:f>
              <c:strCache>
                <c:ptCount val="29"/>
                <c:pt idx="0">
                  <c:v>2018 Q1</c:v>
                </c:pt>
                <c:pt idx="1">
                  <c:v>2018 Q2</c:v>
                </c:pt>
                <c:pt idx="2">
                  <c:v>2018 Q3</c:v>
                </c:pt>
                <c:pt idx="3">
                  <c:v>2018 Q4</c:v>
                </c:pt>
                <c:pt idx="4">
                  <c:v>2019 Q1</c:v>
                </c:pt>
                <c:pt idx="5">
                  <c:v>2019 Q2</c:v>
                </c:pt>
                <c:pt idx="6">
                  <c:v>2019 Q3</c:v>
                </c:pt>
                <c:pt idx="7">
                  <c:v>2019 Q4</c:v>
                </c:pt>
                <c:pt idx="8">
                  <c:v>2020 Q1</c:v>
                </c:pt>
                <c:pt idx="9">
                  <c:v>2020 Q2</c:v>
                </c:pt>
                <c:pt idx="10">
                  <c:v>2020 Q3</c:v>
                </c:pt>
                <c:pt idx="11">
                  <c:v>2020 Q4</c:v>
                </c:pt>
                <c:pt idx="12">
                  <c:v>2021 Q1</c:v>
                </c:pt>
                <c:pt idx="13">
                  <c:v>2021 Q2</c:v>
                </c:pt>
                <c:pt idx="14">
                  <c:v>2021 Q3</c:v>
                </c:pt>
                <c:pt idx="15">
                  <c:v>2021 Q4</c:v>
                </c:pt>
                <c:pt idx="16">
                  <c:v>2022 Q1</c:v>
                </c:pt>
                <c:pt idx="17">
                  <c:v>2022 Q2</c:v>
                </c:pt>
                <c:pt idx="18">
                  <c:v>2022 Q3</c:v>
                </c:pt>
                <c:pt idx="19">
                  <c:v>2022 Q4</c:v>
                </c:pt>
                <c:pt idx="20">
                  <c:v>2023 Q1</c:v>
                </c:pt>
                <c:pt idx="21">
                  <c:v>2023 Q2</c:v>
                </c:pt>
                <c:pt idx="22">
                  <c:v>2023 Q3</c:v>
                </c:pt>
                <c:pt idx="23">
                  <c:v>2023 Q4</c:v>
                </c:pt>
                <c:pt idx="24">
                  <c:v>2024 Q1</c:v>
                </c:pt>
                <c:pt idx="25">
                  <c:v>2024 Q2</c:v>
                </c:pt>
                <c:pt idx="26">
                  <c:v>2024 Q3</c:v>
                </c:pt>
                <c:pt idx="27">
                  <c:v>2024 Q4</c:v>
                </c:pt>
                <c:pt idx="28">
                  <c:v>2025 Q1</c:v>
                </c:pt>
              </c:strCache>
            </c:strRef>
          </c:cat>
          <c:val>
            <c:numRef>
              <c:f>Citi!$K$8:$K$36</c:f>
              <c:numCache>
                <c:formatCode>General</c:formatCode>
                <c:ptCount val="29"/>
                <c:pt idx="15" formatCode="0.0%">
                  <c:v>-6.2178355291951926E-3</c:v>
                </c:pt>
                <c:pt idx="16" formatCode="0.0%">
                  <c:v>-5.6379265028813075E-3</c:v>
                </c:pt>
                <c:pt idx="17" formatCode="0.0%">
                  <c:v>-2.8853353512471314E-2</c:v>
                </c:pt>
                <c:pt idx="18" formatCode="0.0%">
                  <c:v>-3.1881349961996319E-2</c:v>
                </c:pt>
                <c:pt idx="19" formatCode="0.0%">
                  <c:v>-4.6864491042892809E-2</c:v>
                </c:pt>
                <c:pt idx="20" formatCode="0.0%">
                  <c:v>-3.8544313477066994E-2</c:v>
                </c:pt>
                <c:pt idx="21" formatCode="0.0%">
                  <c:v>-1.4053938990780002E-2</c:v>
                </c:pt>
                <c:pt idx="22" formatCode="0.0%">
                  <c:v>3.5149134790635195E-4</c:v>
                </c:pt>
                <c:pt idx="23" formatCode="0.0%">
                  <c:v>2.9322427940569495E-2</c:v>
                </c:pt>
                <c:pt idx="24" formatCode="0.0%">
                  <c:v>3.1592859287943531E-2</c:v>
                </c:pt>
                <c:pt idx="25" formatCode="0.0%">
                  <c:v>3.6388694656255716E-2</c:v>
                </c:pt>
                <c:pt idx="26" formatCode="0.0%">
                  <c:v>3.050637786983712E-2</c:v>
                </c:pt>
                <c:pt idx="27" formatCode="0.0%">
                  <c:v>2.913306189099063E-2</c:v>
                </c:pt>
                <c:pt idx="28" formatCode="0.0%">
                  <c:v>2.572593520974964E-2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278-4261-B266-D54E226071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86964256"/>
        <c:axId val="1"/>
      </c:lineChart>
      <c:catAx>
        <c:axId val="108696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 b="0"/>
                  <a:t>Annual change</a:t>
                </a:r>
              </a:p>
            </c:rich>
          </c:tx>
          <c:layout>
            <c:manualLayout>
              <c:xMode val="edge"/>
              <c:yMode val="edge"/>
              <c:x val="4.3104810981748776E-3"/>
              <c:y val="0.36184910412210036"/>
            </c:manualLayout>
          </c:layout>
          <c:overlay val="0"/>
        </c:title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0869642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8356872862967053E-2"/>
          <c:y val="3.3871341127747458E-2"/>
          <c:w val="0.90517743929677252"/>
          <c:h val="0.80470262377916069"/>
        </c:manualLayout>
      </c:layout>
      <c:lineChart>
        <c:grouping val="standard"/>
        <c:varyColors val="0"/>
        <c:ser>
          <c:idx val="3"/>
          <c:order val="0"/>
          <c:spPr>
            <a:ln>
              <a:solidFill>
                <a:srgbClr val="309E75"/>
              </a:solidFill>
            </a:ln>
          </c:spPr>
          <c:marker>
            <c:symbol val="none"/>
          </c:marker>
          <c:cat>
            <c:strRef>
              <c:f>Citi!$A$8:$A$36</c:f>
              <c:strCache>
                <c:ptCount val="29"/>
                <c:pt idx="0">
                  <c:v>2018 Q1</c:v>
                </c:pt>
                <c:pt idx="1">
                  <c:v>2018 Q2</c:v>
                </c:pt>
                <c:pt idx="2">
                  <c:v>2018 Q3</c:v>
                </c:pt>
                <c:pt idx="3">
                  <c:v>2018 Q4</c:v>
                </c:pt>
                <c:pt idx="4">
                  <c:v>2019 Q1</c:v>
                </c:pt>
                <c:pt idx="5">
                  <c:v>2019 Q2</c:v>
                </c:pt>
                <c:pt idx="6">
                  <c:v>2019 Q3</c:v>
                </c:pt>
                <c:pt idx="7">
                  <c:v>2019 Q4</c:v>
                </c:pt>
                <c:pt idx="8">
                  <c:v>2020 Q1</c:v>
                </c:pt>
                <c:pt idx="9">
                  <c:v>2020 Q2</c:v>
                </c:pt>
                <c:pt idx="10">
                  <c:v>2020 Q3</c:v>
                </c:pt>
                <c:pt idx="11">
                  <c:v>2020 Q4</c:v>
                </c:pt>
                <c:pt idx="12">
                  <c:v>2021 Q1</c:v>
                </c:pt>
                <c:pt idx="13">
                  <c:v>2021 Q2</c:v>
                </c:pt>
                <c:pt idx="14">
                  <c:v>2021 Q3</c:v>
                </c:pt>
                <c:pt idx="15">
                  <c:v>2021 Q4</c:v>
                </c:pt>
                <c:pt idx="16">
                  <c:v>2022 Q1</c:v>
                </c:pt>
                <c:pt idx="17">
                  <c:v>2022 Q2</c:v>
                </c:pt>
                <c:pt idx="18">
                  <c:v>2022 Q3</c:v>
                </c:pt>
                <c:pt idx="19">
                  <c:v>2022 Q4</c:v>
                </c:pt>
                <c:pt idx="20">
                  <c:v>2023 Q1</c:v>
                </c:pt>
                <c:pt idx="21">
                  <c:v>2023 Q2</c:v>
                </c:pt>
                <c:pt idx="22">
                  <c:v>2023 Q3</c:v>
                </c:pt>
                <c:pt idx="23">
                  <c:v>2023 Q4</c:v>
                </c:pt>
                <c:pt idx="24">
                  <c:v>2024 Q1</c:v>
                </c:pt>
                <c:pt idx="25">
                  <c:v>2024 Q2</c:v>
                </c:pt>
                <c:pt idx="26">
                  <c:v>2024 Q3</c:v>
                </c:pt>
                <c:pt idx="27">
                  <c:v>2024 Q4</c:v>
                </c:pt>
                <c:pt idx="28">
                  <c:v>2025 Q1</c:v>
                </c:pt>
              </c:strCache>
            </c:strRef>
          </c:cat>
          <c:val>
            <c:numRef>
              <c:f>Citi!$E$8:$E$36</c:f>
              <c:numCache>
                <c:formatCode>0.0%</c:formatCode>
                <c:ptCount val="29"/>
                <c:pt idx="0">
                  <c:v>2.7124183006535851E-2</c:v>
                </c:pt>
                <c:pt idx="1">
                  <c:v>2.4232633279483107E-2</c:v>
                </c:pt>
                <c:pt idx="2">
                  <c:v>2.5072324011571778E-2</c:v>
                </c:pt>
                <c:pt idx="3">
                  <c:v>2.2633088938476043E-2</c:v>
                </c:pt>
                <c:pt idx="4">
                  <c:v>1.8453706649697699E-2</c:v>
                </c:pt>
                <c:pt idx="5">
                  <c:v>2.018927444794949E-2</c:v>
                </c:pt>
                <c:pt idx="6">
                  <c:v>1.8501097522734433E-2</c:v>
                </c:pt>
                <c:pt idx="7">
                  <c:v>1.4027431421446579E-2</c:v>
                </c:pt>
                <c:pt idx="8">
                  <c:v>1.6557325835676151E-2</c:v>
                </c:pt>
                <c:pt idx="9">
                  <c:v>6.8027210884356037E-3</c:v>
                </c:pt>
                <c:pt idx="10">
                  <c:v>6.1576354679802048E-3</c:v>
                </c:pt>
                <c:pt idx="11">
                  <c:v>5.8407623731939751E-3</c:v>
                </c:pt>
                <c:pt idx="12">
                  <c:v>6.4535955746773954E-3</c:v>
                </c:pt>
                <c:pt idx="13">
                  <c:v>2.0270270270270174E-2</c:v>
                </c:pt>
                <c:pt idx="14">
                  <c:v>2.7539779681762466E-2</c:v>
                </c:pt>
                <c:pt idx="15">
                  <c:v>4.8899755501222497E-2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78-4261-B266-D54E2260714C}"/>
            </c:ext>
          </c:extLst>
        </c:ser>
        <c:ser>
          <c:idx val="1"/>
          <c:order val="1"/>
          <c:spPr>
            <a:ln>
              <a:solidFill>
                <a:srgbClr val="2478C7"/>
              </a:solidFill>
            </a:ln>
          </c:spPr>
          <c:marker>
            <c:symbol val="none"/>
          </c:marker>
          <c:cat>
            <c:strRef>
              <c:f>Citi!$A$8:$A$36</c:f>
              <c:strCache>
                <c:ptCount val="29"/>
                <c:pt idx="0">
                  <c:v>2018 Q1</c:v>
                </c:pt>
                <c:pt idx="1">
                  <c:v>2018 Q2</c:v>
                </c:pt>
                <c:pt idx="2">
                  <c:v>2018 Q3</c:v>
                </c:pt>
                <c:pt idx="3">
                  <c:v>2018 Q4</c:v>
                </c:pt>
                <c:pt idx="4">
                  <c:v>2019 Q1</c:v>
                </c:pt>
                <c:pt idx="5">
                  <c:v>2019 Q2</c:v>
                </c:pt>
                <c:pt idx="6">
                  <c:v>2019 Q3</c:v>
                </c:pt>
                <c:pt idx="7">
                  <c:v>2019 Q4</c:v>
                </c:pt>
                <c:pt idx="8">
                  <c:v>2020 Q1</c:v>
                </c:pt>
                <c:pt idx="9">
                  <c:v>2020 Q2</c:v>
                </c:pt>
                <c:pt idx="10">
                  <c:v>2020 Q3</c:v>
                </c:pt>
                <c:pt idx="11">
                  <c:v>2020 Q4</c:v>
                </c:pt>
                <c:pt idx="12">
                  <c:v>2021 Q1</c:v>
                </c:pt>
                <c:pt idx="13">
                  <c:v>2021 Q2</c:v>
                </c:pt>
                <c:pt idx="14">
                  <c:v>2021 Q3</c:v>
                </c:pt>
                <c:pt idx="15">
                  <c:v>2021 Q4</c:v>
                </c:pt>
                <c:pt idx="16">
                  <c:v>2022 Q1</c:v>
                </c:pt>
                <c:pt idx="17">
                  <c:v>2022 Q2</c:v>
                </c:pt>
                <c:pt idx="18">
                  <c:v>2022 Q3</c:v>
                </c:pt>
                <c:pt idx="19">
                  <c:v>2022 Q4</c:v>
                </c:pt>
                <c:pt idx="20">
                  <c:v>2023 Q1</c:v>
                </c:pt>
                <c:pt idx="21">
                  <c:v>2023 Q2</c:v>
                </c:pt>
                <c:pt idx="22">
                  <c:v>2023 Q3</c:v>
                </c:pt>
                <c:pt idx="23">
                  <c:v>2023 Q4</c:v>
                </c:pt>
                <c:pt idx="24">
                  <c:v>2024 Q1</c:v>
                </c:pt>
                <c:pt idx="25">
                  <c:v>2024 Q2</c:v>
                </c:pt>
                <c:pt idx="26">
                  <c:v>2024 Q3</c:v>
                </c:pt>
                <c:pt idx="27">
                  <c:v>2024 Q4</c:v>
                </c:pt>
                <c:pt idx="28">
                  <c:v>2025 Q1</c:v>
                </c:pt>
              </c:strCache>
            </c:strRef>
          </c:cat>
          <c:val>
            <c:numRef>
              <c:f>Citi!$F$8:$F$36</c:f>
              <c:numCache>
                <c:formatCode>0.0%</c:formatCode>
                <c:ptCount val="29"/>
                <c:pt idx="0">
                  <c:v>2.9372496662216419E-2</c:v>
                </c:pt>
                <c:pt idx="1">
                  <c:v>2.2486772486772555E-2</c:v>
                </c:pt>
                <c:pt idx="2">
                  <c:v>3.0921052631579071E-2</c:v>
                </c:pt>
                <c:pt idx="3">
                  <c:v>3.5340314136125706E-2</c:v>
                </c:pt>
                <c:pt idx="4">
                  <c:v>3.3073929961089599E-2</c:v>
                </c:pt>
                <c:pt idx="5">
                  <c:v>3.8809831824062169E-2</c:v>
                </c:pt>
                <c:pt idx="6">
                  <c:v>3.8289725590299861E-2</c:v>
                </c:pt>
                <c:pt idx="7">
                  <c:v>2.6548672566371723E-2</c:v>
                </c:pt>
                <c:pt idx="8">
                  <c:v>2.5109855618330235E-2</c:v>
                </c:pt>
                <c:pt idx="9">
                  <c:v>-1.3075965130759704E-2</c:v>
                </c:pt>
                <c:pt idx="10">
                  <c:v>1.2292562999385304E-2</c:v>
                </c:pt>
                <c:pt idx="11">
                  <c:v>4.6182266009852313E-2</c:v>
                </c:pt>
                <c:pt idx="12">
                  <c:v>4.2865890998162737E-2</c:v>
                </c:pt>
                <c:pt idx="13">
                  <c:v>8.7697160883280612E-2</c:v>
                </c:pt>
                <c:pt idx="14">
                  <c:v>5.9502125075895584E-2</c:v>
                </c:pt>
                <c:pt idx="15">
                  <c:v>4.237786933490284E-2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78-4261-B266-D54E2260714C}"/>
            </c:ext>
          </c:extLst>
        </c:ser>
        <c:ser>
          <c:idx val="2"/>
          <c:order val="2"/>
          <c:spPr>
            <a:ln>
              <a:solidFill>
                <a:srgbClr val="EB5C40"/>
              </a:solidFill>
            </a:ln>
          </c:spPr>
          <c:marker>
            <c:symbol val="none"/>
          </c:marker>
          <c:cat>
            <c:strRef>
              <c:f>Citi!$A$8:$A$36</c:f>
              <c:strCache>
                <c:ptCount val="29"/>
                <c:pt idx="0">
                  <c:v>2018 Q1</c:v>
                </c:pt>
                <c:pt idx="1">
                  <c:v>2018 Q2</c:v>
                </c:pt>
                <c:pt idx="2">
                  <c:v>2018 Q3</c:v>
                </c:pt>
                <c:pt idx="3">
                  <c:v>2018 Q4</c:v>
                </c:pt>
                <c:pt idx="4">
                  <c:v>2019 Q1</c:v>
                </c:pt>
                <c:pt idx="5">
                  <c:v>2019 Q2</c:v>
                </c:pt>
                <c:pt idx="6">
                  <c:v>2019 Q3</c:v>
                </c:pt>
                <c:pt idx="7">
                  <c:v>2019 Q4</c:v>
                </c:pt>
                <c:pt idx="8">
                  <c:v>2020 Q1</c:v>
                </c:pt>
                <c:pt idx="9">
                  <c:v>2020 Q2</c:v>
                </c:pt>
                <c:pt idx="10">
                  <c:v>2020 Q3</c:v>
                </c:pt>
                <c:pt idx="11">
                  <c:v>2020 Q4</c:v>
                </c:pt>
                <c:pt idx="12">
                  <c:v>2021 Q1</c:v>
                </c:pt>
                <c:pt idx="13">
                  <c:v>2021 Q2</c:v>
                </c:pt>
                <c:pt idx="14">
                  <c:v>2021 Q3</c:v>
                </c:pt>
                <c:pt idx="15">
                  <c:v>2021 Q4</c:v>
                </c:pt>
                <c:pt idx="16">
                  <c:v>2022 Q1</c:v>
                </c:pt>
                <c:pt idx="17">
                  <c:v>2022 Q2</c:v>
                </c:pt>
                <c:pt idx="18">
                  <c:v>2022 Q3</c:v>
                </c:pt>
                <c:pt idx="19">
                  <c:v>2022 Q4</c:v>
                </c:pt>
                <c:pt idx="20">
                  <c:v>2023 Q1</c:v>
                </c:pt>
                <c:pt idx="21">
                  <c:v>2023 Q2</c:v>
                </c:pt>
                <c:pt idx="22">
                  <c:v>2023 Q3</c:v>
                </c:pt>
                <c:pt idx="23">
                  <c:v>2023 Q4</c:v>
                </c:pt>
                <c:pt idx="24">
                  <c:v>2024 Q1</c:v>
                </c:pt>
                <c:pt idx="25">
                  <c:v>2024 Q2</c:v>
                </c:pt>
                <c:pt idx="26">
                  <c:v>2024 Q3</c:v>
                </c:pt>
                <c:pt idx="27">
                  <c:v>2024 Q4</c:v>
                </c:pt>
                <c:pt idx="28">
                  <c:v>2025 Q1</c:v>
                </c:pt>
              </c:strCache>
            </c:strRef>
          </c:cat>
          <c:val>
            <c:numRef>
              <c:f>Citi!$G$8:$G$36</c:f>
              <c:numCache>
                <c:formatCode>0.0%</c:formatCode>
                <c:ptCount val="29"/>
                <c:pt idx="0">
                  <c:v>2.1889404347381625E-3</c:v>
                </c:pt>
                <c:pt idx="1">
                  <c:v>-1.7045549379933744E-3</c:v>
                </c:pt>
                <c:pt idx="2">
                  <c:v>5.7056741100165453E-3</c:v>
                </c:pt>
                <c:pt idx="3">
                  <c:v>1.2425986734734273E-2</c:v>
                </c:pt>
                <c:pt idx="4">
                  <c:v>1.4355314547861431E-2</c:v>
                </c:pt>
                <c:pt idx="5">
                  <c:v>1.8252061497302741E-2</c:v>
                </c:pt>
                <c:pt idx="6">
                  <c:v>1.9429167151313598E-2</c:v>
                </c:pt>
                <c:pt idx="7">
                  <c:v>1.234803000089757E-2</c:v>
                </c:pt>
                <c:pt idx="8">
                  <c:v>8.4132292053704649E-3</c:v>
                </c:pt>
                <c:pt idx="9">
                  <c:v>-1.974437077176816E-2</c:v>
                </c:pt>
                <c:pt idx="10">
                  <c:v>6.0973820752765473E-3</c:v>
                </c:pt>
                <c:pt idx="11">
                  <c:v>4.010724673901267E-2</c:v>
                </c:pt>
                <c:pt idx="12">
                  <c:v>3.6178812002449101E-2</c:v>
                </c:pt>
                <c:pt idx="13">
                  <c:v>6.6087283514738804E-2</c:v>
                </c:pt>
                <c:pt idx="14">
                  <c:v>3.1105701235266903E-2</c:v>
                </c:pt>
                <c:pt idx="15">
                  <c:v>-6.2178355291951926E-3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78-4261-B266-D54E2260714C}"/>
            </c:ext>
          </c:extLst>
        </c:ser>
        <c:ser>
          <c:idx val="0"/>
          <c:order val="3"/>
          <c:spPr>
            <a:ln>
              <a:solidFill>
                <a:srgbClr val="000000"/>
              </a:solidFill>
            </a:ln>
          </c:spPr>
          <c:marker>
            <c:symbol val="none"/>
          </c:marker>
          <c:cat>
            <c:strRef>
              <c:f>Citi!$A$8:$A$36</c:f>
              <c:strCache>
                <c:ptCount val="29"/>
                <c:pt idx="0">
                  <c:v>2018 Q1</c:v>
                </c:pt>
                <c:pt idx="1">
                  <c:v>2018 Q2</c:v>
                </c:pt>
                <c:pt idx="2">
                  <c:v>2018 Q3</c:v>
                </c:pt>
                <c:pt idx="3">
                  <c:v>2018 Q4</c:v>
                </c:pt>
                <c:pt idx="4">
                  <c:v>2019 Q1</c:v>
                </c:pt>
                <c:pt idx="5">
                  <c:v>2019 Q2</c:v>
                </c:pt>
                <c:pt idx="6">
                  <c:v>2019 Q3</c:v>
                </c:pt>
                <c:pt idx="7">
                  <c:v>2019 Q4</c:v>
                </c:pt>
                <c:pt idx="8">
                  <c:v>2020 Q1</c:v>
                </c:pt>
                <c:pt idx="9">
                  <c:v>2020 Q2</c:v>
                </c:pt>
                <c:pt idx="10">
                  <c:v>2020 Q3</c:v>
                </c:pt>
                <c:pt idx="11">
                  <c:v>2020 Q4</c:v>
                </c:pt>
                <c:pt idx="12">
                  <c:v>2021 Q1</c:v>
                </c:pt>
                <c:pt idx="13">
                  <c:v>2021 Q2</c:v>
                </c:pt>
                <c:pt idx="14">
                  <c:v>2021 Q3</c:v>
                </c:pt>
                <c:pt idx="15">
                  <c:v>2021 Q4</c:v>
                </c:pt>
                <c:pt idx="16">
                  <c:v>2022 Q1</c:v>
                </c:pt>
                <c:pt idx="17">
                  <c:v>2022 Q2</c:v>
                </c:pt>
                <c:pt idx="18">
                  <c:v>2022 Q3</c:v>
                </c:pt>
                <c:pt idx="19">
                  <c:v>2022 Q4</c:v>
                </c:pt>
                <c:pt idx="20">
                  <c:v>2023 Q1</c:v>
                </c:pt>
                <c:pt idx="21">
                  <c:v>2023 Q2</c:v>
                </c:pt>
                <c:pt idx="22">
                  <c:v>2023 Q3</c:v>
                </c:pt>
                <c:pt idx="23">
                  <c:v>2023 Q4</c:v>
                </c:pt>
                <c:pt idx="24">
                  <c:v>2024 Q1</c:v>
                </c:pt>
                <c:pt idx="25">
                  <c:v>2024 Q2</c:v>
                </c:pt>
                <c:pt idx="26">
                  <c:v>2024 Q3</c:v>
                </c:pt>
                <c:pt idx="27">
                  <c:v>2024 Q4</c:v>
                </c:pt>
                <c:pt idx="28">
                  <c:v>2025 Q1</c:v>
                </c:pt>
              </c:strCache>
            </c:strRef>
          </c:cat>
          <c:val>
            <c:numRef>
              <c:f>Citi!$H$8:$H$36</c:f>
              <c:numCache>
                <c:formatCode>General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278-4261-B266-D54E2260714C}"/>
            </c:ext>
          </c:extLst>
        </c:ser>
        <c:ser>
          <c:idx val="4"/>
          <c:order val="4"/>
          <c:spPr>
            <a:ln>
              <a:solidFill>
                <a:srgbClr val="309E75"/>
              </a:solidFill>
              <a:prstDash val="sysDot"/>
            </a:ln>
          </c:spPr>
          <c:marker>
            <c:symbol val="none"/>
          </c:marker>
          <c:cat>
            <c:strRef>
              <c:f>Citi!$A$8:$A$36</c:f>
              <c:strCache>
                <c:ptCount val="29"/>
                <c:pt idx="0">
                  <c:v>2018 Q1</c:v>
                </c:pt>
                <c:pt idx="1">
                  <c:v>2018 Q2</c:v>
                </c:pt>
                <c:pt idx="2">
                  <c:v>2018 Q3</c:v>
                </c:pt>
                <c:pt idx="3">
                  <c:v>2018 Q4</c:v>
                </c:pt>
                <c:pt idx="4">
                  <c:v>2019 Q1</c:v>
                </c:pt>
                <c:pt idx="5">
                  <c:v>2019 Q2</c:v>
                </c:pt>
                <c:pt idx="6">
                  <c:v>2019 Q3</c:v>
                </c:pt>
                <c:pt idx="7">
                  <c:v>2019 Q4</c:v>
                </c:pt>
                <c:pt idx="8">
                  <c:v>2020 Q1</c:v>
                </c:pt>
                <c:pt idx="9">
                  <c:v>2020 Q2</c:v>
                </c:pt>
                <c:pt idx="10">
                  <c:v>2020 Q3</c:v>
                </c:pt>
                <c:pt idx="11">
                  <c:v>2020 Q4</c:v>
                </c:pt>
                <c:pt idx="12">
                  <c:v>2021 Q1</c:v>
                </c:pt>
                <c:pt idx="13">
                  <c:v>2021 Q2</c:v>
                </c:pt>
                <c:pt idx="14">
                  <c:v>2021 Q3</c:v>
                </c:pt>
                <c:pt idx="15">
                  <c:v>2021 Q4</c:v>
                </c:pt>
                <c:pt idx="16">
                  <c:v>2022 Q1</c:v>
                </c:pt>
                <c:pt idx="17">
                  <c:v>2022 Q2</c:v>
                </c:pt>
                <c:pt idx="18">
                  <c:v>2022 Q3</c:v>
                </c:pt>
                <c:pt idx="19">
                  <c:v>2022 Q4</c:v>
                </c:pt>
                <c:pt idx="20">
                  <c:v>2023 Q1</c:v>
                </c:pt>
                <c:pt idx="21">
                  <c:v>2023 Q2</c:v>
                </c:pt>
                <c:pt idx="22">
                  <c:v>2023 Q3</c:v>
                </c:pt>
                <c:pt idx="23">
                  <c:v>2023 Q4</c:v>
                </c:pt>
                <c:pt idx="24">
                  <c:v>2024 Q1</c:v>
                </c:pt>
                <c:pt idx="25">
                  <c:v>2024 Q2</c:v>
                </c:pt>
                <c:pt idx="26">
                  <c:v>2024 Q3</c:v>
                </c:pt>
                <c:pt idx="27">
                  <c:v>2024 Q4</c:v>
                </c:pt>
                <c:pt idx="28">
                  <c:v>2025 Q1</c:v>
                </c:pt>
              </c:strCache>
            </c:strRef>
          </c:cat>
          <c:val>
            <c:numRef>
              <c:f>Citi!$I$8:$I$36</c:f>
              <c:numCache>
                <c:formatCode>General</c:formatCode>
                <c:ptCount val="29"/>
                <c:pt idx="15" formatCode="0.0%">
                  <c:v>4.8899755501222497E-2</c:v>
                </c:pt>
                <c:pt idx="16" formatCode="0.0%">
                  <c:v>6.061139193204812E-2</c:v>
                </c:pt>
                <c:pt idx="17" formatCode="0.0%">
                  <c:v>8.4425062497033743E-2</c:v>
                </c:pt>
                <c:pt idx="18" formatCode="0.0%">
                  <c:v>8.4173340862821133E-2</c:v>
                </c:pt>
                <c:pt idx="19" formatCode="0.0%">
                  <c:v>8.9467924219099881E-2</c:v>
                </c:pt>
                <c:pt idx="20" formatCode="0.0%">
                  <c:v>7.6765386768315125E-2</c:v>
                </c:pt>
                <c:pt idx="21" formatCode="0.0%">
                  <c:v>5.4598879543146905E-2</c:v>
                </c:pt>
                <c:pt idx="22" formatCode="0.0%">
                  <c:v>4.735016504042644E-2</c:v>
                </c:pt>
                <c:pt idx="23" formatCode="0.0%">
                  <c:v>2.6639532974586322E-2</c:v>
                </c:pt>
                <c:pt idx="24" formatCode="0.0%">
                  <c:v>2.6545494712100215E-2</c:v>
                </c:pt>
                <c:pt idx="25" formatCode="0.0%">
                  <c:v>1.667947634877609E-2</c:v>
                </c:pt>
                <c:pt idx="26" formatCode="0.0%">
                  <c:v>1.6676562447455634E-2</c:v>
                </c:pt>
                <c:pt idx="27" formatCode="0.0%">
                  <c:v>1.5676034825482521E-2</c:v>
                </c:pt>
                <c:pt idx="28" formatCode="0.0%">
                  <c:v>1.5714178139599744E-2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278-4261-B266-D54E2260714C}"/>
            </c:ext>
          </c:extLst>
        </c:ser>
        <c:ser>
          <c:idx val="5"/>
          <c:order val="5"/>
          <c:spPr>
            <a:ln>
              <a:solidFill>
                <a:srgbClr val="2478C7"/>
              </a:solidFill>
              <a:prstDash val="sysDot"/>
            </a:ln>
          </c:spPr>
          <c:marker>
            <c:symbol val="none"/>
          </c:marker>
          <c:cat>
            <c:strRef>
              <c:f>Citi!$A$8:$A$36</c:f>
              <c:strCache>
                <c:ptCount val="29"/>
                <c:pt idx="0">
                  <c:v>2018 Q1</c:v>
                </c:pt>
                <c:pt idx="1">
                  <c:v>2018 Q2</c:v>
                </c:pt>
                <c:pt idx="2">
                  <c:v>2018 Q3</c:v>
                </c:pt>
                <c:pt idx="3">
                  <c:v>2018 Q4</c:v>
                </c:pt>
                <c:pt idx="4">
                  <c:v>2019 Q1</c:v>
                </c:pt>
                <c:pt idx="5">
                  <c:v>2019 Q2</c:v>
                </c:pt>
                <c:pt idx="6">
                  <c:v>2019 Q3</c:v>
                </c:pt>
                <c:pt idx="7">
                  <c:v>2019 Q4</c:v>
                </c:pt>
                <c:pt idx="8">
                  <c:v>2020 Q1</c:v>
                </c:pt>
                <c:pt idx="9">
                  <c:v>2020 Q2</c:v>
                </c:pt>
                <c:pt idx="10">
                  <c:v>2020 Q3</c:v>
                </c:pt>
                <c:pt idx="11">
                  <c:v>2020 Q4</c:v>
                </c:pt>
                <c:pt idx="12">
                  <c:v>2021 Q1</c:v>
                </c:pt>
                <c:pt idx="13">
                  <c:v>2021 Q2</c:v>
                </c:pt>
                <c:pt idx="14">
                  <c:v>2021 Q3</c:v>
                </c:pt>
                <c:pt idx="15">
                  <c:v>2021 Q4</c:v>
                </c:pt>
                <c:pt idx="16">
                  <c:v>2022 Q1</c:v>
                </c:pt>
                <c:pt idx="17">
                  <c:v>2022 Q2</c:v>
                </c:pt>
                <c:pt idx="18">
                  <c:v>2022 Q3</c:v>
                </c:pt>
                <c:pt idx="19">
                  <c:v>2022 Q4</c:v>
                </c:pt>
                <c:pt idx="20">
                  <c:v>2023 Q1</c:v>
                </c:pt>
                <c:pt idx="21">
                  <c:v>2023 Q2</c:v>
                </c:pt>
                <c:pt idx="22">
                  <c:v>2023 Q3</c:v>
                </c:pt>
                <c:pt idx="23">
                  <c:v>2023 Q4</c:v>
                </c:pt>
                <c:pt idx="24">
                  <c:v>2024 Q1</c:v>
                </c:pt>
                <c:pt idx="25">
                  <c:v>2024 Q2</c:v>
                </c:pt>
                <c:pt idx="26">
                  <c:v>2024 Q3</c:v>
                </c:pt>
                <c:pt idx="27">
                  <c:v>2024 Q4</c:v>
                </c:pt>
                <c:pt idx="28">
                  <c:v>2025 Q1</c:v>
                </c:pt>
              </c:strCache>
            </c:strRef>
          </c:cat>
          <c:val>
            <c:numRef>
              <c:f>Citi!$J$8:$J$36</c:f>
              <c:numCache>
                <c:formatCode>General</c:formatCode>
                <c:ptCount val="29"/>
                <c:pt idx="15" formatCode="0.0%">
                  <c:v>4.237786933490284E-2</c:v>
                </c:pt>
                <c:pt idx="16" formatCode="0.0%">
                  <c:v>5.4631742856216636E-2</c:v>
                </c:pt>
                <c:pt idx="17" formatCode="0.0%">
                  <c:v>5.3135762811022946E-2</c:v>
                </c:pt>
                <c:pt idx="18" formatCode="0.0%">
                  <c:v>4.9608431163306932E-2</c:v>
                </c:pt>
                <c:pt idx="19" formatCode="0.0%">
                  <c:v>3.8410564443014827E-2</c:v>
                </c:pt>
                <c:pt idx="20" formatCode="0.0%">
                  <c:v>3.5262204159461907E-2</c:v>
                </c:pt>
                <c:pt idx="21" formatCode="0.0%">
                  <c:v>3.9777611230302767E-2</c:v>
                </c:pt>
                <c:pt idx="22" formatCode="0.0%">
                  <c:v>4.7718299561666289E-2</c:v>
                </c:pt>
                <c:pt idx="23" formatCode="0.0%">
                  <c:v>5.6743096701173501E-2</c:v>
                </c:pt>
                <c:pt idx="24" formatCode="0.0%">
                  <c:v>5.8977002079212193E-2</c:v>
                </c:pt>
                <c:pt idx="25" formatCode="0.0%">
                  <c:v>5.3675115376913496E-2</c:v>
                </c:pt>
                <c:pt idx="26" formatCode="0.0%">
                  <c:v>4.7691681832884969E-2</c:v>
                </c:pt>
                <c:pt idx="27" formatCode="0.0%">
                  <c:v>4.5265787609249486E-2</c:v>
                </c:pt>
                <c:pt idx="28" formatCode="0.0%">
                  <c:v>4.1844375278043078E-2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278-4261-B266-D54E2260714C}"/>
            </c:ext>
          </c:extLst>
        </c:ser>
        <c:ser>
          <c:idx val="6"/>
          <c:order val="6"/>
          <c:spPr>
            <a:ln>
              <a:solidFill>
                <a:srgbClr val="EB5C40"/>
              </a:solidFill>
              <a:prstDash val="sysDot"/>
            </a:ln>
          </c:spPr>
          <c:marker>
            <c:symbol val="none"/>
          </c:marker>
          <c:cat>
            <c:strRef>
              <c:f>Citi!$A$8:$A$36</c:f>
              <c:strCache>
                <c:ptCount val="29"/>
                <c:pt idx="0">
                  <c:v>2018 Q1</c:v>
                </c:pt>
                <c:pt idx="1">
                  <c:v>2018 Q2</c:v>
                </c:pt>
                <c:pt idx="2">
                  <c:v>2018 Q3</c:v>
                </c:pt>
                <c:pt idx="3">
                  <c:v>2018 Q4</c:v>
                </c:pt>
                <c:pt idx="4">
                  <c:v>2019 Q1</c:v>
                </c:pt>
                <c:pt idx="5">
                  <c:v>2019 Q2</c:v>
                </c:pt>
                <c:pt idx="6">
                  <c:v>2019 Q3</c:v>
                </c:pt>
                <c:pt idx="7">
                  <c:v>2019 Q4</c:v>
                </c:pt>
                <c:pt idx="8">
                  <c:v>2020 Q1</c:v>
                </c:pt>
                <c:pt idx="9">
                  <c:v>2020 Q2</c:v>
                </c:pt>
                <c:pt idx="10">
                  <c:v>2020 Q3</c:v>
                </c:pt>
                <c:pt idx="11">
                  <c:v>2020 Q4</c:v>
                </c:pt>
                <c:pt idx="12">
                  <c:v>2021 Q1</c:v>
                </c:pt>
                <c:pt idx="13">
                  <c:v>2021 Q2</c:v>
                </c:pt>
                <c:pt idx="14">
                  <c:v>2021 Q3</c:v>
                </c:pt>
                <c:pt idx="15">
                  <c:v>2021 Q4</c:v>
                </c:pt>
                <c:pt idx="16">
                  <c:v>2022 Q1</c:v>
                </c:pt>
                <c:pt idx="17">
                  <c:v>2022 Q2</c:v>
                </c:pt>
                <c:pt idx="18">
                  <c:v>2022 Q3</c:v>
                </c:pt>
                <c:pt idx="19">
                  <c:v>2022 Q4</c:v>
                </c:pt>
                <c:pt idx="20">
                  <c:v>2023 Q1</c:v>
                </c:pt>
                <c:pt idx="21">
                  <c:v>2023 Q2</c:v>
                </c:pt>
                <c:pt idx="22">
                  <c:v>2023 Q3</c:v>
                </c:pt>
                <c:pt idx="23">
                  <c:v>2023 Q4</c:v>
                </c:pt>
                <c:pt idx="24">
                  <c:v>2024 Q1</c:v>
                </c:pt>
                <c:pt idx="25">
                  <c:v>2024 Q2</c:v>
                </c:pt>
                <c:pt idx="26">
                  <c:v>2024 Q3</c:v>
                </c:pt>
                <c:pt idx="27">
                  <c:v>2024 Q4</c:v>
                </c:pt>
                <c:pt idx="28">
                  <c:v>2025 Q1</c:v>
                </c:pt>
              </c:strCache>
            </c:strRef>
          </c:cat>
          <c:val>
            <c:numRef>
              <c:f>Citi!$K$8:$K$36</c:f>
              <c:numCache>
                <c:formatCode>General</c:formatCode>
                <c:ptCount val="29"/>
                <c:pt idx="15" formatCode="0.0%">
                  <c:v>-6.2178355291951926E-3</c:v>
                </c:pt>
                <c:pt idx="16" formatCode="0.0%">
                  <c:v>-5.6379265028813075E-3</c:v>
                </c:pt>
                <c:pt idx="17" formatCode="0.0%">
                  <c:v>-2.8853353512471314E-2</c:v>
                </c:pt>
                <c:pt idx="18" formatCode="0.0%">
                  <c:v>-3.1881349961996319E-2</c:v>
                </c:pt>
                <c:pt idx="19" formatCode="0.0%">
                  <c:v>-4.6864491042892809E-2</c:v>
                </c:pt>
                <c:pt idx="20" formatCode="0.0%">
                  <c:v>-3.8544313477066994E-2</c:v>
                </c:pt>
                <c:pt idx="21" formatCode="0.0%">
                  <c:v>-1.4053938990780002E-2</c:v>
                </c:pt>
                <c:pt idx="22" formatCode="0.0%">
                  <c:v>3.5149134790635195E-4</c:v>
                </c:pt>
                <c:pt idx="23" formatCode="0.0%">
                  <c:v>2.9322427940569495E-2</c:v>
                </c:pt>
                <c:pt idx="24" formatCode="0.0%">
                  <c:v>3.1592859287943531E-2</c:v>
                </c:pt>
                <c:pt idx="25" formatCode="0.0%">
                  <c:v>3.6388694656255716E-2</c:v>
                </c:pt>
                <c:pt idx="26" formatCode="0.0%">
                  <c:v>3.050637786983712E-2</c:v>
                </c:pt>
                <c:pt idx="27" formatCode="0.0%">
                  <c:v>2.913306189099063E-2</c:v>
                </c:pt>
                <c:pt idx="28" formatCode="0.0%">
                  <c:v>2.572593520974964E-2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278-4261-B266-D54E226071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86964256"/>
        <c:axId val="1"/>
      </c:lineChart>
      <c:catAx>
        <c:axId val="108696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 b="0"/>
                  <a:t>Annual change</a:t>
                </a:r>
              </a:p>
            </c:rich>
          </c:tx>
          <c:layout>
            <c:manualLayout>
              <c:xMode val="edge"/>
              <c:yMode val="edge"/>
              <c:x val="4.3104810981748776E-3"/>
              <c:y val="0.36184910412210036"/>
            </c:manualLayout>
          </c:layout>
          <c:overlay val="0"/>
        </c:title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0869642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3"/>
          <c:order val="0"/>
          <c:tx>
            <c:strRef>
              <c:f>'Calcs - Citi'!$I$14</c:f>
              <c:strCache>
                <c:ptCount val="1"/>
                <c:pt idx="0">
                  <c:v>Real earnings</c:v>
                </c:pt>
              </c:strCache>
            </c:strRef>
          </c:tx>
          <c:spPr>
            <a:solidFill>
              <a:srgbClr val="EB5C40">
                <a:lumMod val="60000"/>
                <a:lumOff val="40000"/>
              </a:srgbClr>
            </a:solidFill>
          </c:spPr>
          <c:invertIfNegative val="0"/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912-4FE1-B1AF-05AFF1A4477E}"/>
              </c:ext>
            </c:extLst>
          </c:dPt>
          <c:cat>
            <c:strRef>
              <c:f>'Calcs - Citi'!$H$15:$H$18</c:f>
              <c:strCache>
                <c:ptCount val="2"/>
                <c:pt idx="0">
                  <c:v>Median earner (£27,500)</c:v>
                </c:pt>
                <c:pt idx="1">
                  <c:v>75th percentile earner (£41,600)</c:v>
                </c:pt>
              </c:strCache>
            </c:strRef>
          </c:cat>
          <c:val>
            <c:numRef>
              <c:f>'Calcs - Citi'!$I$15:$I$18</c:f>
              <c:numCache>
                <c:formatCode>_-"£"* #,##0_-;\-"£"* #,##0_-;_-"£"* "-"??_-;_-@_-</c:formatCode>
                <c:ptCount val="4"/>
                <c:pt idx="0">
                  <c:v>-684.33727046184504</c:v>
                </c:pt>
                <c:pt idx="1">
                  <c:v>-1035.1476099012616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12-4FE1-B1AF-05AFF1A4477E}"/>
            </c:ext>
          </c:extLst>
        </c:ser>
        <c:ser>
          <c:idx val="1"/>
          <c:order val="1"/>
          <c:tx>
            <c:strRef>
              <c:f>'Calcs - Citi'!$J$14</c:f>
              <c:strCache>
                <c:ptCount val="1"/>
                <c:pt idx="0">
                  <c:v>Uprate less than inflation</c:v>
                </c:pt>
              </c:strCache>
            </c:strRef>
          </c:tx>
          <c:spPr>
            <a:noFill/>
          </c:spPr>
          <c:invertIfNegative val="0"/>
          <c:cat>
            <c:strRef>
              <c:f>'Calcs - Citi'!$H$15:$H$18</c:f>
              <c:strCache>
                <c:ptCount val="2"/>
                <c:pt idx="0">
                  <c:v>Median earner (£27,500)</c:v>
                </c:pt>
                <c:pt idx="1">
                  <c:v>75th percentile earner (£41,600)</c:v>
                </c:pt>
              </c:strCache>
            </c:strRef>
          </c:cat>
          <c:val>
            <c:numRef>
              <c:f>'Calcs - Citi'!$J$15:$J$18</c:f>
              <c:numCache>
                <c:formatCode>_-"£"* #,##0_-;\-"£"* #,##0_-;_-"£"* "-"??_-;_-@_-</c:formatCode>
                <c:ptCount val="4"/>
                <c:pt idx="0">
                  <c:v>-178.02020730006916</c:v>
                </c:pt>
                <c:pt idx="1">
                  <c:v>-178.0202073000728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12-4FE1-B1AF-05AFF1A4477E}"/>
            </c:ext>
          </c:extLst>
        </c:ser>
        <c:ser>
          <c:idx val="2"/>
          <c:order val="2"/>
          <c:tx>
            <c:strRef>
              <c:f>'Calcs - Citi'!$K$14</c:f>
              <c:strCache>
                <c:ptCount val="1"/>
                <c:pt idx="0">
                  <c:v>IT &amp; NICs rise</c:v>
                </c:pt>
              </c:strCache>
            </c:strRef>
          </c:tx>
          <c:spPr>
            <a:noFill/>
          </c:spPr>
          <c:invertIfNegative val="0"/>
          <c:cat>
            <c:strRef>
              <c:f>'Calcs - Citi'!$H$15:$H$18</c:f>
              <c:strCache>
                <c:ptCount val="2"/>
                <c:pt idx="0">
                  <c:v>Median earner (£27,500)</c:v>
                </c:pt>
                <c:pt idx="1">
                  <c:v>75th percentile earner (£41,600)</c:v>
                </c:pt>
              </c:strCache>
            </c:strRef>
          </c:cat>
          <c:val>
            <c:numRef>
              <c:f>'Calcs - Citi'!$K$15:$K$18</c:f>
              <c:numCache>
                <c:formatCode>_-"£"* #,##0_-;\-"£"* #,##0_-;_-"£"* "-"??_-;_-@_-</c:formatCode>
                <c:ptCount val="4"/>
                <c:pt idx="0">
                  <c:v>-289.05397328884646</c:v>
                </c:pt>
                <c:pt idx="1">
                  <c:v>-458.69480972349993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12-4FE1-B1AF-05AFF1A4477E}"/>
            </c:ext>
          </c:extLst>
        </c:ser>
        <c:ser>
          <c:idx val="4"/>
          <c:order val="3"/>
          <c:tx>
            <c:strRef>
              <c:f>'Calcs - Citi'!$L$14</c:f>
              <c:strCache>
                <c:ptCount val="1"/>
                <c:pt idx="0">
                  <c:v>UC uplift expiry &amp; taper cut</c:v>
                </c:pt>
              </c:strCache>
            </c:strRef>
          </c:tx>
          <c:spPr>
            <a:solidFill>
              <a:srgbClr val="2478C7"/>
            </a:solidFill>
            <a:ln w="19050">
              <a:noFill/>
            </a:ln>
          </c:spPr>
          <c:invertIfNegative val="0"/>
          <c:cat>
            <c:strRef>
              <c:f>'Calcs - Citi'!$H$15:$H$18</c:f>
              <c:strCache>
                <c:ptCount val="2"/>
                <c:pt idx="0">
                  <c:v>Median earner (£27,500)</c:v>
                </c:pt>
                <c:pt idx="1">
                  <c:v>75th percentile earner (£41,600)</c:v>
                </c:pt>
              </c:strCache>
            </c:strRef>
          </c:cat>
          <c:val>
            <c:numRef>
              <c:f>'Calcs - Citi'!$L$15:$L$18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12-4FE1-B1AF-05AFF1A447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86964256"/>
        <c:axId val="1"/>
      </c:barChart>
      <c:catAx>
        <c:axId val="108696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800"/>
          <c:min val="-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 sz="1200" b="0"/>
                  <a:t>Change in net income (p.a.)</a:t>
                </a:r>
              </a:p>
            </c:rich>
          </c:tx>
          <c:overlay val="0"/>
        </c:title>
        <c:numFmt formatCode="&quot;£&quot;#,##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086964256"/>
        <c:crosses val="autoZero"/>
        <c:crossBetween val="between"/>
        <c:majorUnit val="4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3"/>
          <c:order val="0"/>
          <c:tx>
            <c:strRef>
              <c:f>'Calcs - Citi'!$I$14</c:f>
              <c:strCache>
                <c:ptCount val="1"/>
                <c:pt idx="0">
                  <c:v>Real earnings</c:v>
                </c:pt>
              </c:strCache>
            </c:strRef>
          </c:tx>
          <c:spPr>
            <a:solidFill>
              <a:srgbClr val="EB5C40">
                <a:lumMod val="60000"/>
                <a:lumOff val="40000"/>
              </a:srgbClr>
            </a:solidFill>
          </c:spPr>
          <c:invertIfNegative val="0"/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912-4FE1-B1AF-05AFF1A4477E}"/>
              </c:ext>
            </c:extLst>
          </c:dPt>
          <c:cat>
            <c:strRef>
              <c:f>'Calcs - Citi'!$H$15:$H$18</c:f>
              <c:strCache>
                <c:ptCount val="2"/>
                <c:pt idx="0">
                  <c:v>Median earner (£27,500)</c:v>
                </c:pt>
                <c:pt idx="1">
                  <c:v>75th percentile earner (£41,600)</c:v>
                </c:pt>
              </c:strCache>
            </c:strRef>
          </c:cat>
          <c:val>
            <c:numRef>
              <c:f>'Calcs - Citi'!$I$15:$I$18</c:f>
              <c:numCache>
                <c:formatCode>_-"£"* #,##0_-;\-"£"* #,##0_-;_-"£"* "-"??_-;_-@_-</c:formatCode>
                <c:ptCount val="4"/>
                <c:pt idx="0">
                  <c:v>-684.33727046184504</c:v>
                </c:pt>
                <c:pt idx="1">
                  <c:v>-1035.1476099012616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12-4FE1-B1AF-05AFF1A4477E}"/>
            </c:ext>
          </c:extLst>
        </c:ser>
        <c:ser>
          <c:idx val="1"/>
          <c:order val="1"/>
          <c:tx>
            <c:strRef>
              <c:f>'Calcs - Citi'!$J$14</c:f>
              <c:strCache>
                <c:ptCount val="1"/>
                <c:pt idx="0">
                  <c:v>Uprate less than inflation</c:v>
                </c:pt>
              </c:strCache>
            </c:strRef>
          </c:tx>
          <c:spPr>
            <a:solidFill>
              <a:srgbClr val="F2B517"/>
            </a:solidFill>
          </c:spPr>
          <c:invertIfNegative val="0"/>
          <c:cat>
            <c:strRef>
              <c:f>'Calcs - Citi'!$H$15:$H$18</c:f>
              <c:strCache>
                <c:ptCount val="2"/>
                <c:pt idx="0">
                  <c:v>Median earner (£27,500)</c:v>
                </c:pt>
                <c:pt idx="1">
                  <c:v>75th percentile earner (£41,600)</c:v>
                </c:pt>
              </c:strCache>
            </c:strRef>
          </c:cat>
          <c:val>
            <c:numRef>
              <c:f>'Calcs - Citi'!$J$15:$J$18</c:f>
              <c:numCache>
                <c:formatCode>_-"£"* #,##0_-;\-"£"* #,##0_-;_-"£"* "-"??_-;_-@_-</c:formatCode>
                <c:ptCount val="4"/>
                <c:pt idx="0">
                  <c:v>-178.02020730006916</c:v>
                </c:pt>
                <c:pt idx="1">
                  <c:v>-178.0202073000728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12-4FE1-B1AF-05AFF1A4477E}"/>
            </c:ext>
          </c:extLst>
        </c:ser>
        <c:ser>
          <c:idx val="2"/>
          <c:order val="2"/>
          <c:tx>
            <c:strRef>
              <c:f>'Calcs - Citi'!$K$14</c:f>
              <c:strCache>
                <c:ptCount val="1"/>
                <c:pt idx="0">
                  <c:v>IT &amp; NICs rise</c:v>
                </c:pt>
              </c:strCache>
            </c:strRef>
          </c:tx>
          <c:spPr>
            <a:solidFill>
              <a:srgbClr val="309E75">
                <a:lumMod val="40000"/>
                <a:lumOff val="60000"/>
              </a:srgbClr>
            </a:solidFill>
          </c:spPr>
          <c:invertIfNegative val="0"/>
          <c:cat>
            <c:strRef>
              <c:f>'Calcs - Citi'!$H$15:$H$18</c:f>
              <c:strCache>
                <c:ptCount val="2"/>
                <c:pt idx="0">
                  <c:v>Median earner (£27,500)</c:v>
                </c:pt>
                <c:pt idx="1">
                  <c:v>75th percentile earner (£41,600)</c:v>
                </c:pt>
              </c:strCache>
            </c:strRef>
          </c:cat>
          <c:val>
            <c:numRef>
              <c:f>'Calcs - Citi'!$K$15:$K$18</c:f>
              <c:numCache>
                <c:formatCode>_-"£"* #,##0_-;\-"£"* #,##0_-;_-"£"* "-"??_-;_-@_-</c:formatCode>
                <c:ptCount val="4"/>
                <c:pt idx="0">
                  <c:v>-289.05397328884646</c:v>
                </c:pt>
                <c:pt idx="1">
                  <c:v>-458.69480972349993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12-4FE1-B1AF-05AFF1A4477E}"/>
            </c:ext>
          </c:extLst>
        </c:ser>
        <c:ser>
          <c:idx val="4"/>
          <c:order val="3"/>
          <c:tx>
            <c:strRef>
              <c:f>'Calcs - Citi'!$L$14</c:f>
              <c:strCache>
                <c:ptCount val="1"/>
                <c:pt idx="0">
                  <c:v>UC uplift expiry &amp; taper cut</c:v>
                </c:pt>
              </c:strCache>
            </c:strRef>
          </c:tx>
          <c:spPr>
            <a:solidFill>
              <a:srgbClr val="2478C7"/>
            </a:solidFill>
            <a:ln w="19050">
              <a:noFill/>
            </a:ln>
          </c:spPr>
          <c:invertIfNegative val="0"/>
          <c:cat>
            <c:strRef>
              <c:f>'Calcs - Citi'!$H$15:$H$18</c:f>
              <c:strCache>
                <c:ptCount val="2"/>
                <c:pt idx="0">
                  <c:v>Median earner (£27,500)</c:v>
                </c:pt>
                <c:pt idx="1">
                  <c:v>75th percentile earner (£41,600)</c:v>
                </c:pt>
              </c:strCache>
            </c:strRef>
          </c:cat>
          <c:val>
            <c:numRef>
              <c:f>'Calcs - Citi'!$L$15:$L$18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12-4FE1-B1AF-05AFF1A447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86964256"/>
        <c:axId val="1"/>
      </c:barChart>
      <c:catAx>
        <c:axId val="108696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800"/>
          <c:min val="-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 sz="1200" b="0"/>
                  <a:t>Change in net income (p.a.)</a:t>
                </a:r>
              </a:p>
            </c:rich>
          </c:tx>
          <c:overlay val="0"/>
        </c:title>
        <c:numFmt formatCode="&quot;£&quot;#,##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086964256"/>
        <c:crosses val="autoZero"/>
        <c:crossBetween val="between"/>
        <c:majorUnit val="4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3"/>
          <c:order val="0"/>
          <c:tx>
            <c:strRef>
              <c:f>'Calcs - Citi'!$I$14</c:f>
              <c:strCache>
                <c:ptCount val="1"/>
                <c:pt idx="0">
                  <c:v>Real earnings</c:v>
                </c:pt>
              </c:strCache>
            </c:strRef>
          </c:tx>
          <c:spPr>
            <a:solidFill>
              <a:srgbClr val="EB5C40">
                <a:lumMod val="60000"/>
                <a:lumOff val="40000"/>
              </a:srgbClr>
            </a:solidFill>
          </c:spPr>
          <c:invertIfNegative val="0"/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912-4FE1-B1AF-05AFF1A4477E}"/>
              </c:ext>
            </c:extLst>
          </c:dPt>
          <c:cat>
            <c:strRef>
              <c:f>'Calcs - Citi'!$H$15:$H$18</c:f>
              <c:strCache>
                <c:ptCount val="2"/>
                <c:pt idx="0">
                  <c:v>Median earner (£27,500)</c:v>
                </c:pt>
                <c:pt idx="1">
                  <c:v>75th percentile earner (£41,600)</c:v>
                </c:pt>
              </c:strCache>
            </c:strRef>
          </c:cat>
          <c:val>
            <c:numRef>
              <c:f>'Calcs - Citi'!$I$15:$I$18</c:f>
              <c:numCache>
                <c:formatCode>_-"£"* #,##0_-;\-"£"* #,##0_-;_-"£"* "-"??_-;_-@_-</c:formatCode>
                <c:ptCount val="4"/>
                <c:pt idx="0">
                  <c:v>-684.33727046184504</c:v>
                </c:pt>
                <c:pt idx="1">
                  <c:v>-1035.1476099012616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12-4FE1-B1AF-05AFF1A4477E}"/>
            </c:ext>
          </c:extLst>
        </c:ser>
        <c:ser>
          <c:idx val="1"/>
          <c:order val="1"/>
          <c:tx>
            <c:strRef>
              <c:f>'Calcs - Citi'!$J$14</c:f>
              <c:strCache>
                <c:ptCount val="1"/>
                <c:pt idx="0">
                  <c:v>Uprate less than inflation</c:v>
                </c:pt>
              </c:strCache>
            </c:strRef>
          </c:tx>
          <c:spPr>
            <a:solidFill>
              <a:srgbClr val="F2B517"/>
            </a:solidFill>
          </c:spPr>
          <c:invertIfNegative val="0"/>
          <c:cat>
            <c:strRef>
              <c:f>'Calcs - Citi'!$H$15:$H$18</c:f>
              <c:strCache>
                <c:ptCount val="2"/>
                <c:pt idx="0">
                  <c:v>Median earner (£27,500)</c:v>
                </c:pt>
                <c:pt idx="1">
                  <c:v>75th percentile earner (£41,600)</c:v>
                </c:pt>
              </c:strCache>
            </c:strRef>
          </c:cat>
          <c:val>
            <c:numRef>
              <c:f>'Calcs - Citi'!$J$15:$J$18</c:f>
              <c:numCache>
                <c:formatCode>_-"£"* #,##0_-;\-"£"* #,##0_-;_-"£"* "-"??_-;_-@_-</c:formatCode>
                <c:ptCount val="4"/>
                <c:pt idx="0">
                  <c:v>-178.02020730006916</c:v>
                </c:pt>
                <c:pt idx="1">
                  <c:v>-178.0202073000728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12-4FE1-B1AF-05AFF1A4477E}"/>
            </c:ext>
          </c:extLst>
        </c:ser>
        <c:ser>
          <c:idx val="2"/>
          <c:order val="2"/>
          <c:tx>
            <c:strRef>
              <c:f>'Calcs - Citi'!$K$14</c:f>
              <c:strCache>
                <c:ptCount val="1"/>
                <c:pt idx="0">
                  <c:v>IT &amp; NICs rise</c:v>
                </c:pt>
              </c:strCache>
            </c:strRef>
          </c:tx>
          <c:spPr>
            <a:solidFill>
              <a:srgbClr val="309E75">
                <a:lumMod val="40000"/>
                <a:lumOff val="60000"/>
              </a:srgbClr>
            </a:solidFill>
          </c:spPr>
          <c:invertIfNegative val="0"/>
          <c:cat>
            <c:strRef>
              <c:f>'Calcs - Citi'!$H$15:$H$18</c:f>
              <c:strCache>
                <c:ptCount val="2"/>
                <c:pt idx="0">
                  <c:v>Median earner (£27,500)</c:v>
                </c:pt>
                <c:pt idx="1">
                  <c:v>75th percentile earner (£41,600)</c:v>
                </c:pt>
              </c:strCache>
            </c:strRef>
          </c:cat>
          <c:val>
            <c:numRef>
              <c:f>'Calcs - Citi'!$K$15:$K$18</c:f>
              <c:numCache>
                <c:formatCode>_-"£"* #,##0_-;\-"£"* #,##0_-;_-"£"* "-"??_-;_-@_-</c:formatCode>
                <c:ptCount val="4"/>
                <c:pt idx="0">
                  <c:v>-289.05397328884646</c:v>
                </c:pt>
                <c:pt idx="1">
                  <c:v>-458.69480972349993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12-4FE1-B1AF-05AFF1A4477E}"/>
            </c:ext>
          </c:extLst>
        </c:ser>
        <c:ser>
          <c:idx val="4"/>
          <c:order val="3"/>
          <c:tx>
            <c:strRef>
              <c:f>'Calcs - Citi'!$L$14</c:f>
              <c:strCache>
                <c:ptCount val="1"/>
                <c:pt idx="0">
                  <c:v>UC uplift expiry &amp; taper cut</c:v>
                </c:pt>
              </c:strCache>
            </c:strRef>
          </c:tx>
          <c:spPr>
            <a:solidFill>
              <a:srgbClr val="2478C7"/>
            </a:solidFill>
            <a:ln w="19050">
              <a:noFill/>
            </a:ln>
          </c:spPr>
          <c:invertIfNegative val="0"/>
          <c:cat>
            <c:strRef>
              <c:f>'Calcs - Citi'!$H$15:$H$18</c:f>
              <c:strCache>
                <c:ptCount val="2"/>
                <c:pt idx="0">
                  <c:v>Median earner (£27,500)</c:v>
                </c:pt>
                <c:pt idx="1">
                  <c:v>75th percentile earner (£41,600)</c:v>
                </c:pt>
              </c:strCache>
            </c:strRef>
          </c:cat>
          <c:val>
            <c:numRef>
              <c:f>'Calcs - Citi'!$L$15:$L$18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12-4FE1-B1AF-05AFF1A4477E}"/>
            </c:ext>
          </c:extLst>
        </c:ser>
        <c:ser>
          <c:idx val="0"/>
          <c:order val="4"/>
          <c:tx>
            <c:strRef>
              <c:f>'Calcs - Citi'!$M$14</c:f>
              <c:strCache>
                <c:ptCount val="1"/>
                <c:pt idx="0">
                  <c:v>Energy cost policies</c:v>
                </c:pt>
              </c:strCache>
            </c:strRef>
          </c:tx>
          <c:spPr>
            <a:solidFill>
              <a:srgbClr val="8F3363"/>
            </a:solidFill>
          </c:spPr>
          <c:invertIfNegative val="0"/>
          <c:cat>
            <c:strRef>
              <c:f>'Calcs - Citi'!$H$15:$H$18</c:f>
              <c:strCache>
                <c:ptCount val="2"/>
                <c:pt idx="0">
                  <c:v>Median earner (£27,500)</c:v>
                </c:pt>
                <c:pt idx="1">
                  <c:v>75th percentile earner (£41,600)</c:v>
                </c:pt>
              </c:strCache>
            </c:strRef>
          </c:cat>
          <c:val>
            <c:numRef>
              <c:f>'Calcs - Citi'!$M$15:$M$18</c:f>
              <c:numCache>
                <c:formatCode>_-"£"* #,##0_-;\-"£"* #,##0_-;_-"£"* "-"??_-;_-@_-</c:formatCode>
                <c:ptCount val="4"/>
                <c:pt idx="0">
                  <c:v>350</c:v>
                </c:pt>
                <c:pt idx="1">
                  <c:v>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912-4FE1-B1AF-05AFF1A447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86964256"/>
        <c:axId val="1"/>
      </c:barChart>
      <c:lineChart>
        <c:grouping val="standard"/>
        <c:varyColors val="0"/>
        <c:ser>
          <c:idx val="5"/>
          <c:order val="5"/>
          <c:tx>
            <c:strRef>
              <c:f>'Calcs - Citi'!$N$14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rgbClr val="000000"/>
              </a:solidFill>
              <a:ln>
                <a:noFill/>
              </a:ln>
            </c:spPr>
          </c:marker>
          <c:cat>
            <c:strRef>
              <c:f>'Calcs - Citi'!$H$15:$H$18</c:f>
              <c:strCache>
                <c:ptCount val="2"/>
                <c:pt idx="0">
                  <c:v>Median earner (£27,500)</c:v>
                </c:pt>
                <c:pt idx="1">
                  <c:v>75th percentile earner (£41,600)</c:v>
                </c:pt>
              </c:strCache>
            </c:strRef>
          </c:cat>
          <c:val>
            <c:numRef>
              <c:f>'Calcs - Citi'!$N$15:$N$18</c:f>
              <c:numCache>
                <c:formatCode>_-"£"* #,##0_-;\-"£"* #,##0_-;_-"£"* "-"??_-;_-@_-</c:formatCode>
                <c:ptCount val="4"/>
                <c:pt idx="0">
                  <c:v>-801.41145105076066</c:v>
                </c:pt>
                <c:pt idx="1">
                  <c:v>-1321.8626269248343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912-4FE1-B1AF-05AFF1A447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6964256"/>
        <c:axId val="1"/>
      </c:lineChart>
      <c:catAx>
        <c:axId val="108696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800"/>
          <c:min val="-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 sz="1200" b="0"/>
                  <a:t>Change in net income (p.a.)</a:t>
                </a:r>
              </a:p>
            </c:rich>
          </c:tx>
          <c:overlay val="0"/>
        </c:title>
        <c:numFmt formatCode="&quot;£&quot;#,##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086964256"/>
        <c:crosses val="autoZero"/>
        <c:crossBetween val="between"/>
        <c:majorUnit val="4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Compare!$C$1</c:f>
              <c:strCache>
                <c:ptCount val="1"/>
                <c:pt idx="0">
                  <c:v>Citi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rgbClr val="000000"/>
              </a:solidFill>
              <a:ln>
                <a:noFill/>
              </a:ln>
            </c:spPr>
          </c:marker>
          <c:cat>
            <c:strRef>
              <c:f>Compare!$A$2:$A$5</c:f>
              <c:strCache>
                <c:ptCount val="4"/>
                <c:pt idx="0">
                  <c:v>Median earner (£27,500)</c:v>
                </c:pt>
                <c:pt idx="1">
                  <c:v>75th percentile earner (£41,600)</c:v>
                </c:pt>
                <c:pt idx="2">
                  <c:v>Full-time on NLW (£16,200)</c:v>
                </c:pt>
                <c:pt idx="3">
                  <c:v>Full-time on NLW &amp; Universal Credit</c:v>
                </c:pt>
              </c:strCache>
            </c:strRef>
          </c:cat>
          <c:val>
            <c:numRef>
              <c:f>Compare!$C$2:$C$5</c:f>
              <c:numCache>
                <c:formatCode>_-"£"* #,##0_-;\-"£"* #,##0_-;_-"£"* "-"??_-;_-@_-</c:formatCode>
                <c:ptCount val="4"/>
                <c:pt idx="0">
                  <c:v>-801.41145105076066</c:v>
                </c:pt>
                <c:pt idx="1">
                  <c:v>-1321.8626269248343</c:v>
                </c:pt>
                <c:pt idx="2">
                  <c:v>-163.25824715573071</c:v>
                </c:pt>
                <c:pt idx="3">
                  <c:v>-702.12904132575568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8AB-4635-8811-B3428B891D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6964256"/>
        <c:axId val="1"/>
      </c:lineChart>
      <c:catAx>
        <c:axId val="108696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800"/>
          <c:min val="-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 sz="1200" b="0"/>
                  <a:t>Change in net income (p.a.)</a:t>
                </a:r>
              </a:p>
            </c:rich>
          </c:tx>
          <c:overlay val="0"/>
        </c:title>
        <c:numFmt formatCode="&quot;£&quot;#,##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086964256"/>
        <c:crosses val="autoZero"/>
        <c:crossBetween val="between"/>
        <c:majorUnit val="4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3"/>
          <c:order val="0"/>
          <c:tx>
            <c:strRef>
              <c:f>Compare!$B$1</c:f>
              <c:strCache>
                <c:ptCount val="1"/>
                <c:pt idx="0">
                  <c:v>BoE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rgbClr val="EB5C40"/>
              </a:solidFill>
              <a:ln>
                <a:noFill/>
              </a:ln>
            </c:spPr>
          </c:marker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0-A8AB-4635-8811-B3428B891D05}"/>
              </c:ext>
            </c:extLst>
          </c:dPt>
          <c:cat>
            <c:strRef>
              <c:f>Compare!$A$2:$A$5</c:f>
              <c:strCache>
                <c:ptCount val="4"/>
                <c:pt idx="0">
                  <c:v>Median earner (£27,500)</c:v>
                </c:pt>
                <c:pt idx="1">
                  <c:v>75th percentile earner (£41,600)</c:v>
                </c:pt>
                <c:pt idx="2">
                  <c:v>Full-time on NLW (£16,200)</c:v>
                </c:pt>
                <c:pt idx="3">
                  <c:v>Full-time on NLW &amp; Universal Credit</c:v>
                </c:pt>
              </c:strCache>
            </c:strRef>
          </c:cat>
          <c:val>
            <c:numRef>
              <c:f>Compare!$B$2:$B$5</c:f>
              <c:numCache>
                <c:formatCode>_-"£"* #,##0_-;\-"£"* #,##0_-;_-"£"* "-"??_-;_-@_-</c:formatCode>
                <c:ptCount val="4"/>
                <c:pt idx="0">
                  <c:v>-490.973681416217</c:v>
                </c:pt>
                <c:pt idx="1">
                  <c:v>-888.31458522175308</c:v>
                </c:pt>
                <c:pt idx="2">
                  <c:v>119.30452705882271</c:v>
                </c:pt>
                <c:pt idx="3">
                  <c:v>-289.60520752941011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8AB-4635-8811-B3428B891D05}"/>
            </c:ext>
          </c:extLst>
        </c:ser>
        <c:ser>
          <c:idx val="1"/>
          <c:order val="1"/>
          <c:tx>
            <c:strRef>
              <c:f>Compare!$C$1</c:f>
              <c:strCache>
                <c:ptCount val="1"/>
                <c:pt idx="0">
                  <c:v>Citi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rgbClr val="000000"/>
              </a:solidFill>
              <a:ln>
                <a:noFill/>
              </a:ln>
            </c:spPr>
          </c:marker>
          <c:cat>
            <c:strRef>
              <c:f>Compare!$A$2:$A$5</c:f>
              <c:strCache>
                <c:ptCount val="4"/>
                <c:pt idx="0">
                  <c:v>Median earner (£27,500)</c:v>
                </c:pt>
                <c:pt idx="1">
                  <c:v>75th percentile earner (£41,600)</c:v>
                </c:pt>
                <c:pt idx="2">
                  <c:v>Full-time on NLW (£16,200)</c:v>
                </c:pt>
                <c:pt idx="3">
                  <c:v>Full-time on NLW &amp; Universal Credit</c:v>
                </c:pt>
              </c:strCache>
            </c:strRef>
          </c:cat>
          <c:val>
            <c:numRef>
              <c:f>Compare!$C$2:$C$5</c:f>
              <c:numCache>
                <c:formatCode>_-"£"* #,##0_-;\-"£"* #,##0_-;_-"£"* "-"??_-;_-@_-</c:formatCode>
                <c:ptCount val="4"/>
                <c:pt idx="0">
                  <c:v>-801.41145105076066</c:v>
                </c:pt>
                <c:pt idx="1">
                  <c:v>-1321.8626269248343</c:v>
                </c:pt>
                <c:pt idx="2">
                  <c:v>-163.25824715573071</c:v>
                </c:pt>
                <c:pt idx="3">
                  <c:v>-702.12904132575568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8AB-4635-8811-B3428B891D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6964256"/>
        <c:axId val="1"/>
      </c:lineChart>
      <c:catAx>
        <c:axId val="108696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800"/>
          <c:min val="-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 sz="1200" b="0"/>
                  <a:t>Change in net income (p.a.)</a:t>
                </a:r>
              </a:p>
            </c:rich>
          </c:tx>
          <c:overlay val="0"/>
        </c:title>
        <c:numFmt formatCode="&quot;£&quot;#,##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086964256"/>
        <c:crosses val="autoZero"/>
        <c:crossBetween val="between"/>
        <c:majorUnit val="4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sunak_table!$A$2</c:f>
              <c:strCache>
                <c:ptCount val="1"/>
                <c:pt idx="0">
                  <c:v>VAT &amp; Excise duties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sunak_table!$B$1:$H$1</c:f>
              <c:strCache>
                <c:ptCount val="7"/>
                <c:pt idx="0">
                  <c:v>2020-21</c:v>
                </c:pt>
                <c:pt idx="1">
                  <c:v>2021-22</c:v>
                </c:pt>
                <c:pt idx="2">
                  <c:v>2022-23</c:v>
                </c:pt>
                <c:pt idx="3">
                  <c:v>2023-24</c:v>
                </c:pt>
                <c:pt idx="4">
                  <c:v>2024-25</c:v>
                </c:pt>
                <c:pt idx="5">
                  <c:v>2025-26</c:v>
                </c:pt>
                <c:pt idx="6">
                  <c:v>2026-27</c:v>
                </c:pt>
              </c:strCache>
            </c:strRef>
          </c:cat>
          <c:val>
            <c:numRef>
              <c:f>sunak_table!$B$2:$H$2</c:f>
              <c:numCache>
                <c:formatCode>0.0%</c:formatCode>
                <c:ptCount val="7"/>
                <c:pt idx="0">
                  <c:v>-3.4643077191238839E-3</c:v>
                </c:pt>
                <c:pt idx="1">
                  <c:v>-3.329540930100728E-3</c:v>
                </c:pt>
                <c:pt idx="2">
                  <c:v>-1.1270139155894294E-3</c:v>
                </c:pt>
                <c:pt idx="3">
                  <c:v>-8.7385581822767115E-4</c:v>
                </c:pt>
                <c:pt idx="4">
                  <c:v>-8.5793640224028232E-4</c:v>
                </c:pt>
                <c:pt idx="5">
                  <c:v>-7.7797784406923715E-4</c:v>
                </c:pt>
                <c:pt idx="6">
                  <c:v>-7.6549127890265052E-4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22-4847-A645-4E7335092C37}"/>
            </c:ext>
          </c:extLst>
        </c:ser>
        <c:ser>
          <c:idx val="2"/>
          <c:order val="1"/>
          <c:tx>
            <c:strRef>
              <c:f>sunak_table!$A$4</c:f>
              <c:strCache>
                <c:ptCount val="1"/>
                <c:pt idx="0">
                  <c:v>Business rates &amp; council tax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sunak_table!$B$1:$H$1</c:f>
              <c:strCache>
                <c:ptCount val="7"/>
                <c:pt idx="0">
                  <c:v>2020-21</c:v>
                </c:pt>
                <c:pt idx="1">
                  <c:v>2021-22</c:v>
                </c:pt>
                <c:pt idx="2">
                  <c:v>2022-23</c:v>
                </c:pt>
                <c:pt idx="3">
                  <c:v>2023-24</c:v>
                </c:pt>
                <c:pt idx="4">
                  <c:v>2024-25</c:v>
                </c:pt>
                <c:pt idx="5">
                  <c:v>2025-26</c:v>
                </c:pt>
                <c:pt idx="6">
                  <c:v>2026-27</c:v>
                </c:pt>
              </c:strCache>
            </c:strRef>
          </c:cat>
          <c:val>
            <c:numRef>
              <c:f>sunak_table!$B$4:$H$4</c:f>
              <c:numCache>
                <c:formatCode>0.0%</c:formatCode>
                <c:ptCount val="7"/>
                <c:pt idx="0">
                  <c:v>-4.9123692155530032E-3</c:v>
                </c:pt>
                <c:pt idx="1">
                  <c:v>-2.5623227578784979E-3</c:v>
                </c:pt>
                <c:pt idx="2">
                  <c:v>-2.588520291412678E-4</c:v>
                </c:pt>
                <c:pt idx="3">
                  <c:v>4.5912334178873227E-4</c:v>
                </c:pt>
                <c:pt idx="4">
                  <c:v>5.7936423791114843E-4</c:v>
                </c:pt>
                <c:pt idx="5">
                  <c:v>5.8809587717821826E-4</c:v>
                </c:pt>
                <c:pt idx="6">
                  <c:v>5.9463878214843064E-4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22-4847-A645-4E7335092C37}"/>
            </c:ext>
          </c:extLst>
        </c:ser>
        <c:ser>
          <c:idx val="1"/>
          <c:order val="2"/>
          <c:tx>
            <c:strRef>
              <c:f>sunak_table!$A$3</c:f>
              <c:strCache>
                <c:ptCount val="1"/>
                <c:pt idx="0">
                  <c:v>Corporation tax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sunak_table!$B$1:$H$1</c:f>
              <c:strCache>
                <c:ptCount val="7"/>
                <c:pt idx="0">
                  <c:v>2020-21</c:v>
                </c:pt>
                <c:pt idx="1">
                  <c:v>2021-22</c:v>
                </c:pt>
                <c:pt idx="2">
                  <c:v>2022-23</c:v>
                </c:pt>
                <c:pt idx="3">
                  <c:v>2023-24</c:v>
                </c:pt>
                <c:pt idx="4">
                  <c:v>2024-25</c:v>
                </c:pt>
                <c:pt idx="5">
                  <c:v>2025-26</c:v>
                </c:pt>
                <c:pt idx="6">
                  <c:v>2026-27</c:v>
                </c:pt>
              </c:strCache>
            </c:strRef>
          </c:cat>
          <c:val>
            <c:numRef>
              <c:f>sunak_table!$B$3:$H$3</c:f>
              <c:numCache>
                <c:formatCode>0.0%</c:formatCode>
                <c:ptCount val="7"/>
                <c:pt idx="0">
                  <c:v>1.2296552458822604E-3</c:v>
                </c:pt>
                <c:pt idx="1">
                  <c:v>-3.1623616388223572E-3</c:v>
                </c:pt>
                <c:pt idx="2">
                  <c:v>-1.9937778056421137E-3</c:v>
                </c:pt>
                <c:pt idx="3">
                  <c:v>5.9556098929008563E-3</c:v>
                </c:pt>
                <c:pt idx="4">
                  <c:v>9.1916917478021883E-3</c:v>
                </c:pt>
                <c:pt idx="5">
                  <c:v>9.430539727910775E-3</c:v>
                </c:pt>
                <c:pt idx="6">
                  <c:v>9.4553710164995853E-3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22-4847-A645-4E7335092C37}"/>
            </c:ext>
          </c:extLst>
        </c:ser>
        <c:ser>
          <c:idx val="3"/>
          <c:order val="3"/>
          <c:tx>
            <c:strRef>
              <c:f>sunak_table!$A$5</c:f>
              <c:strCache>
                <c:ptCount val="1"/>
                <c:pt idx="0">
                  <c:v>Income tax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sunak_table!$B$1:$H$1</c:f>
              <c:strCache>
                <c:ptCount val="7"/>
                <c:pt idx="0">
                  <c:v>2020-21</c:v>
                </c:pt>
                <c:pt idx="1">
                  <c:v>2021-22</c:v>
                </c:pt>
                <c:pt idx="2">
                  <c:v>2022-23</c:v>
                </c:pt>
                <c:pt idx="3">
                  <c:v>2023-24</c:v>
                </c:pt>
                <c:pt idx="4">
                  <c:v>2024-25</c:v>
                </c:pt>
                <c:pt idx="5">
                  <c:v>2025-26</c:v>
                </c:pt>
                <c:pt idx="6">
                  <c:v>2026-27</c:v>
                </c:pt>
              </c:strCache>
            </c:strRef>
          </c:cat>
          <c:val>
            <c:numRef>
              <c:f>sunak_table!$B$5:$H$5</c:f>
              <c:numCache>
                <c:formatCode>0.0%</c:formatCode>
                <c:ptCount val="7"/>
                <c:pt idx="0">
                  <c:v>-1.2891052009331187E-3</c:v>
                </c:pt>
                <c:pt idx="1">
                  <c:v>4.0297717322887875E-3</c:v>
                </c:pt>
                <c:pt idx="2">
                  <c:v>2.1269448590614808E-3</c:v>
                </c:pt>
                <c:pt idx="3">
                  <c:v>1.9012119413834082E-3</c:v>
                </c:pt>
                <c:pt idx="4">
                  <c:v>3.5559824730477174E-3</c:v>
                </c:pt>
                <c:pt idx="5">
                  <c:v>4.5997011945646295E-3</c:v>
                </c:pt>
                <c:pt idx="6">
                  <c:v>4.6250177292818349E-3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22-4847-A645-4E7335092C37}"/>
            </c:ext>
          </c:extLst>
        </c:ser>
        <c:ser>
          <c:idx val="4"/>
          <c:order val="4"/>
          <c:tx>
            <c:strRef>
              <c:f>sunak_table!$A$6</c:f>
              <c:strCache>
                <c:ptCount val="1"/>
                <c:pt idx="0">
                  <c:v>National Insurance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sunak_table!$B$1:$H$1</c:f>
              <c:strCache>
                <c:ptCount val="7"/>
                <c:pt idx="0">
                  <c:v>2020-21</c:v>
                </c:pt>
                <c:pt idx="1">
                  <c:v>2021-22</c:v>
                </c:pt>
                <c:pt idx="2">
                  <c:v>2022-23</c:v>
                </c:pt>
                <c:pt idx="3">
                  <c:v>2023-24</c:v>
                </c:pt>
                <c:pt idx="4">
                  <c:v>2024-25</c:v>
                </c:pt>
                <c:pt idx="5">
                  <c:v>2025-26</c:v>
                </c:pt>
                <c:pt idx="6">
                  <c:v>2026-27</c:v>
                </c:pt>
              </c:strCache>
            </c:strRef>
          </c:cat>
          <c:val>
            <c:numRef>
              <c:f>sunak_table!$B$6:$H$6</c:f>
              <c:numCache>
                <c:formatCode>0.0%</c:formatCode>
                <c:ptCount val="7"/>
                <c:pt idx="0">
                  <c:v>1.4829861033310231E-3</c:v>
                </c:pt>
                <c:pt idx="1">
                  <c:v>-4.9625603831511176E-4</c:v>
                </c:pt>
                <c:pt idx="2">
                  <c:v>5.8000006707965906E-3</c:v>
                </c:pt>
                <c:pt idx="3">
                  <c:v>5.6141071833347624E-3</c:v>
                </c:pt>
                <c:pt idx="4">
                  <c:v>5.3647184981247152E-3</c:v>
                </c:pt>
                <c:pt idx="5">
                  <c:v>5.136621939179453E-3</c:v>
                </c:pt>
                <c:pt idx="6">
                  <c:v>5.1528367480573297E-3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22-4847-A645-4E7335092C37}"/>
            </c:ext>
          </c:extLst>
        </c:ser>
        <c:ser>
          <c:idx val="5"/>
          <c:order val="5"/>
          <c:tx>
            <c:strRef>
              <c:f>sunak_table!$A$7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sunak_table!$B$1:$H$1</c:f>
              <c:strCache>
                <c:ptCount val="7"/>
                <c:pt idx="0">
                  <c:v>2020-21</c:v>
                </c:pt>
                <c:pt idx="1">
                  <c:v>2021-22</c:v>
                </c:pt>
                <c:pt idx="2">
                  <c:v>2022-23</c:v>
                </c:pt>
                <c:pt idx="3">
                  <c:v>2023-24</c:v>
                </c:pt>
                <c:pt idx="4">
                  <c:v>2024-25</c:v>
                </c:pt>
                <c:pt idx="5">
                  <c:v>2025-26</c:v>
                </c:pt>
                <c:pt idx="6">
                  <c:v>2026-27</c:v>
                </c:pt>
              </c:strCache>
            </c:strRef>
          </c:cat>
          <c:val>
            <c:numRef>
              <c:f>sunak_table!$B$7:$H$7</c:f>
              <c:numCache>
                <c:formatCode>0.0%</c:formatCode>
                <c:ptCount val="7"/>
                <c:pt idx="0">
                  <c:v>-1.3134017892864095E-3</c:v>
                </c:pt>
                <c:pt idx="1">
                  <c:v>-3.4622189499772032E-4</c:v>
                </c:pt>
                <c:pt idx="2">
                  <c:v>6.623338132077342E-4</c:v>
                </c:pt>
                <c:pt idx="3">
                  <c:v>8.9720041199371878E-4</c:v>
                </c:pt>
                <c:pt idx="4">
                  <c:v>1.0248901299006105E-3</c:v>
                </c:pt>
                <c:pt idx="5">
                  <c:v>1.131175496599087E-3</c:v>
                </c:pt>
                <c:pt idx="6">
                  <c:v>1.173838632474111E-3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622-4847-A645-4E7335092C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87824016"/>
        <c:axId val="687818112"/>
      </c:barChart>
      <c:lineChart>
        <c:grouping val="stacked"/>
        <c:varyColors val="0"/>
        <c:ser>
          <c:idx val="6"/>
          <c:order val="6"/>
          <c:tx>
            <c:strRef>
              <c:f>sunak_table!$A$9</c:f>
              <c:strCache>
                <c:ptCount val="1"/>
                <c:pt idx="0">
                  <c:v>Net tax change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val>
            <c:numRef>
              <c:f>sunak_table!$B$9:$H$9</c:f>
              <c:numCache>
                <c:formatCode>0.0%</c:formatCode>
                <c:ptCount val="7"/>
                <c:pt idx="0">
                  <c:v>-8.2665425756831314E-3</c:v>
                </c:pt>
                <c:pt idx="1">
                  <c:v>-5.8669315278256275E-3</c:v>
                </c:pt>
                <c:pt idx="2">
                  <c:v>5.2096355926929943E-3</c:v>
                </c:pt>
                <c:pt idx="3">
                  <c:v>1.3953396953173807E-2</c:v>
                </c:pt>
                <c:pt idx="4">
                  <c:v>1.8858710684546098E-2</c:v>
                </c:pt>
                <c:pt idx="5">
                  <c:v>2.0108156391362923E-2</c:v>
                </c:pt>
                <c:pt idx="6">
                  <c:v>2.0236211629558642E-2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622-4847-A645-4E7335092C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7824016"/>
        <c:axId val="687818112"/>
      </c:lineChart>
      <c:catAx>
        <c:axId val="68782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687818112"/>
        <c:crosses val="autoZero"/>
        <c:auto val="1"/>
        <c:lblAlgn val="ctr"/>
        <c:lblOffset val="100"/>
        <c:noMultiLvlLbl val="0"/>
      </c:catAx>
      <c:valAx>
        <c:axId val="687818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GB"/>
                  <a:t>Change in tax burden </a:t>
                </a:r>
                <a:r>
                  <a:rPr lang="en-GB" baseline="0"/>
                  <a:t>(share of GDP)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687824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+mj-lt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000-4283-A196-53929565A55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000-4283-A196-53929565A55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000-4283-A196-53929565A55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000-4283-A196-53929565A55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000-4283-A196-53929565A55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000-4283-A196-53929565A55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000-4283-A196-53929565A55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000-4283-A196-53929565A558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000-4283-A196-53929565A558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7000-4283-A196-53929565A558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7000-4283-A196-53929565A558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7000-4283-A196-53929565A558}"/>
              </c:ext>
            </c:extLst>
          </c:dPt>
          <c:cat>
            <c:strRef>
              <c:f>'final tables'!$G$4:$G$15</c:f>
              <c:strCache>
                <c:ptCount val="12"/>
                <c:pt idx="0">
                  <c:v>Barber (3.6 yrs)</c:v>
                </c:pt>
                <c:pt idx="1">
                  <c:v>Healey (5.2 yrs)</c:v>
                </c:pt>
                <c:pt idx="2">
                  <c:v>Howe (4.1 yrs)</c:v>
                </c:pt>
                <c:pt idx="3">
                  <c:v>Lawson (6.4 yrs)</c:v>
                </c:pt>
                <c:pt idx="4">
                  <c:v>Major (1.1 yrs)</c:v>
                </c:pt>
                <c:pt idx="5">
                  <c:v>Lamont (2.5 yrs)</c:v>
                </c:pt>
                <c:pt idx="6">
                  <c:v>Clarke (3.9 yrs)</c:v>
                </c:pt>
                <c:pt idx="7">
                  <c:v>Brown (10.2 yrs)</c:v>
                </c:pt>
                <c:pt idx="8">
                  <c:v>Darling (2.9 yrs)</c:v>
                </c:pt>
                <c:pt idx="9">
                  <c:v>Osborne (6.2 yrs)</c:v>
                </c:pt>
                <c:pt idx="10">
                  <c:v>Hammond (3 yrs)</c:v>
                </c:pt>
                <c:pt idx="11">
                  <c:v>Sunak (2.1 yrs)</c:v>
                </c:pt>
              </c:strCache>
            </c:strRef>
          </c:cat>
          <c:val>
            <c:numRef>
              <c:f>'final tables'!$E$4:$E$15</c:f>
              <c:numCache>
                <c:formatCode>0.0%</c:formatCode>
                <c:ptCount val="12"/>
                <c:pt idx="0">
                  <c:v>-2.7786147247320245E-2</c:v>
                </c:pt>
                <c:pt idx="1">
                  <c:v>4.7352223015442226E-3</c:v>
                </c:pt>
                <c:pt idx="2">
                  <c:v>-1.2450781736182415E-2</c:v>
                </c:pt>
                <c:pt idx="3">
                  <c:v>-3.5896988458649734E-2</c:v>
                </c:pt>
                <c:pt idx="4">
                  <c:v>1.7264957264957264E-3</c:v>
                </c:pt>
                <c:pt idx="5">
                  <c:v>1.3891792428187433E-2</c:v>
                </c:pt>
                <c:pt idx="6">
                  <c:v>1.0180482696434186E-3</c:v>
                </c:pt>
                <c:pt idx="7">
                  <c:v>1.9821638061224257E-2</c:v>
                </c:pt>
                <c:pt idx="8">
                  <c:v>1.13495098243558E-2</c:v>
                </c:pt>
                <c:pt idx="9">
                  <c:v>1.100141978073994E-2</c:v>
                </c:pt>
                <c:pt idx="10">
                  <c:v>8.3669793834926728E-4</c:v>
                </c:pt>
                <c:pt idx="11">
                  <c:v>2.0236211629558635E-2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7000-4283-A196-53929565A5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104597920"/>
        <c:axId val="937478352"/>
      </c:barChart>
      <c:catAx>
        <c:axId val="110459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937478352"/>
        <c:crosses val="autoZero"/>
        <c:auto val="1"/>
        <c:lblAlgn val="ctr"/>
        <c:lblOffset val="100"/>
        <c:noMultiLvlLbl val="0"/>
      </c:catAx>
      <c:valAx>
        <c:axId val="937478352"/>
        <c:scaling>
          <c:orientation val="minMax"/>
          <c:min val="-5.000000000000001E-2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GB"/>
                  <a:t>Total tax changes (%</a:t>
                </a:r>
                <a:r>
                  <a:rPr lang="en-GB" baseline="0"/>
                  <a:t> GDP)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104597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+mj-lt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GB" sz="1400" dirty="0">
                <a:solidFill>
                  <a:srgbClr val="243E40"/>
                </a:solidFill>
              </a:rPr>
              <a:t>Expected yield from income tax freeze, by inflation forecast vintage</a:t>
            </a:r>
          </a:p>
        </c:rich>
      </c:tx>
      <c:layout>
        <c:manualLayout>
          <c:xMode val="edge"/>
          <c:yMode val="edge"/>
          <c:x val="0.1323642620681916"/>
          <c:y val="2.36582936067945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Chart!$B$1</c:f>
              <c:strCache>
                <c:ptCount val="1"/>
                <c:pt idx="0">
                  <c:v>Yield</c:v>
                </c:pt>
              </c:strCache>
            </c:strRef>
          </c:tx>
          <c:spPr>
            <a:solidFill>
              <a:srgbClr val="309E75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AA42536-3F1F-4CC3-9A33-82EA8CD5A634}" type="VALUE">
                      <a:rPr lang="en-US"/>
                      <a:pPr/>
                      <a:t>[VALUE]</a:t>
                    </a:fld>
                    <a:r>
                      <a:rPr lang="en-US"/>
                      <a:t>bn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93C-49E3-9E95-74B9C76CCCA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1CE7D98-2DFF-4924-B686-0474E0EEAAFE}" type="VALUE">
                      <a:rPr lang="en-US"/>
                      <a:pPr/>
                      <a:t>[VALUE]</a:t>
                    </a:fld>
                    <a:r>
                      <a:rPr lang="en-US"/>
                      <a:t>bn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93C-49E3-9E95-74B9C76CCCA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580BB6B-B2CC-4FC9-BAD3-7AEA7AF2E375}" type="VALUE">
                      <a:rPr lang="en-US"/>
                      <a:pPr/>
                      <a:t>[VALUE]</a:t>
                    </a:fld>
                    <a:r>
                      <a:rPr lang="en-US"/>
                      <a:t>bn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93C-49E3-9E95-74B9C76CCCA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FC22FE1-76C5-43A7-A6AE-19434BF4524B}" type="VALUE">
                      <a:rPr lang="en-US"/>
                      <a:pPr/>
                      <a:t>[VALUE]</a:t>
                    </a:fld>
                    <a:r>
                      <a:rPr lang="en-US"/>
                      <a:t>bn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93C-49E3-9E95-74B9C76CCC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Chart!$A$2:$A$5</c:f>
              <c:strCache>
                <c:ptCount val="4"/>
                <c:pt idx="0">
                  <c:v>March 2021 (OBR)</c:v>
                </c:pt>
                <c:pt idx="1">
                  <c:v>October 2021 (OBR)</c:v>
                </c:pt>
                <c:pt idx="2">
                  <c:v>February 2022 (BoE)</c:v>
                </c:pt>
                <c:pt idx="3">
                  <c:v>March 2022 (Citi)</c:v>
                </c:pt>
              </c:strCache>
            </c:strRef>
          </c:cat>
          <c:val>
            <c:numRef>
              <c:f>Chart!$B$2:$B$5</c:f>
              <c:numCache>
                <c:formatCode>"£"#,##0</c:formatCode>
                <c:ptCount val="4"/>
                <c:pt idx="0">
                  <c:v>8.096432925671472</c:v>
                </c:pt>
                <c:pt idx="1">
                  <c:v>12.476170994855588</c:v>
                </c:pt>
                <c:pt idx="2">
                  <c:v>17.168023521803221</c:v>
                </c:pt>
                <c:pt idx="3">
                  <c:v>20.508236857982062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3C-49E3-9E95-74B9C76CCCA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86964256"/>
        <c:axId val="1"/>
      </c:barChart>
      <c:catAx>
        <c:axId val="10869642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GB" b="0"/>
                  <a:t>Forecast vintage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£bn, 2021-22 prices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0869642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30568387977631E-2"/>
          <c:y val="6.3941735660454885E-2"/>
          <c:w val="0.85930037842656837"/>
          <c:h val="0.742124755434060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Invisible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dLbls>
            <c:delete val="1"/>
          </c:dLbls>
          <c:cat>
            <c:strRef>
              <c:f>Sheet1!$A$2:$A$7</c:f>
              <c:strCache>
                <c:ptCount val="6"/>
                <c:pt idx="0">
                  <c:v>OBR October forecast</c:v>
                </c:pt>
                <c:pt idx="1">
                  <c:v>Stronger revenues over Apr-Jan</c:v>
                </c:pt>
                <c:pt idx="2">
                  <c:v>If continuing 
Feb &amp; March</c:v>
                </c:pt>
                <c:pt idx="3">
                  <c:v>Higher spending over Apr-Jan</c:v>
                </c:pt>
                <c:pt idx="4">
                  <c:v>Higher debt interest Feb &amp; March (IFS)</c:v>
                </c:pt>
                <c:pt idx="5">
                  <c:v>Borrowing 
if no other changes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1">
                  <c:v>153.9</c:v>
                </c:pt>
                <c:pt idx="2">
                  <c:v>147.80000000000001</c:v>
                </c:pt>
                <c:pt idx="3">
                  <c:v>147.80000000000001</c:v>
                </c:pt>
                <c:pt idx="4">
                  <c:v>156.60000000000002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91-5B4D-913B-950389942E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Visible</c:v>
                </c:pt>
              </c:strCache>
            </c:strRef>
          </c:tx>
          <c:spPr>
            <a:solidFill>
              <a:srgbClr val="F2B517"/>
            </a:solidFill>
            <a:ln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334F56"/>
              </a:solidFill>
              <a:ln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1175-4936-BB18-2C64B4AC2C0A}"/>
              </c:ext>
            </c:extLst>
          </c:dPt>
          <c:dPt>
            <c:idx val="2"/>
            <c:invertIfNegative val="0"/>
            <c:bubble3D val="0"/>
            <c:spPr>
              <a:solidFill>
                <a:srgbClr val="F2B517">
                  <a:lumMod val="40000"/>
                  <a:lumOff val="60000"/>
                </a:srgbClr>
              </a:solidFill>
              <a:ln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C98A-42D8-88EF-4876159065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811-4338-A6D6-3819903ADADF}"/>
              </c:ext>
            </c:extLst>
          </c:dPt>
          <c:dPt>
            <c:idx val="5"/>
            <c:invertIfNegative val="0"/>
            <c:bubble3D val="0"/>
            <c:spPr>
              <a:solidFill>
                <a:srgbClr val="334F56"/>
              </a:solidFill>
              <a:ln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C98A-42D8-88EF-48761590651D}"/>
              </c:ext>
            </c:extLst>
          </c:dPt>
          <c:dPt>
            <c:idx val="7"/>
            <c:invertIfNegative val="0"/>
            <c:bubble3D val="0"/>
            <c:spPr>
              <a:solidFill>
                <a:srgbClr val="8F3363"/>
              </a:solidFill>
              <a:ln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1175-4936-BB18-2C64B4AC2C0A}"/>
              </c:ext>
            </c:extLst>
          </c:dPt>
          <c:dPt>
            <c:idx val="8"/>
            <c:invertIfNegative val="0"/>
            <c:bubble3D val="0"/>
            <c:spPr>
              <a:solidFill>
                <a:srgbClr val="40646D"/>
              </a:solidFill>
              <a:ln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CFD6-4A5D-9241-43876000CB73}"/>
              </c:ext>
            </c:extLst>
          </c:dPt>
          <c:dLbls>
            <c:dLbl>
              <c:idx val="0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fld id="{577EB63A-1B36-4B52-9E6F-0BA06F0C217A}" type="CELLRANGE">
                      <a:rPr lang="en-US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1175-4936-BB18-2C64B4AC2C0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BB82E7E-A8AD-49A2-8C42-A683807836A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C98A-42D8-88EF-48761590651D}"/>
                </c:ext>
              </c:extLst>
            </c:dLbl>
            <c:dLbl>
              <c:idx val="2"/>
              <c:layout>
                <c:manualLayout>
                  <c:x val="1.5835312747426761E-3"/>
                  <c:y val="-2.4985318666098989E-3"/>
                </c:manualLayout>
              </c:layout>
              <c:tx>
                <c:rich>
                  <a:bodyPr/>
                  <a:lstStyle/>
                  <a:p>
                    <a:fld id="{46DAD818-4851-4DEA-A1C2-421901E751C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C98A-42D8-88EF-48761590651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4E45397-95D7-514D-A69D-EC45F54E408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2E45-4748-921C-AA6F76B0A59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1CE72A1-FE40-0C4F-85B6-E92CA862903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3811-4338-A6D6-3819903ADADF}"/>
                </c:ext>
              </c:extLst>
            </c:dLbl>
            <c:dLbl>
              <c:idx val="5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fld id="{D126662D-8BBE-43C4-BEA3-AA905EE75416}" type="CELLRANGE">
                      <a:rPr lang="en-US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C98A-42D8-88EF-48761590651D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OBR October forecast</c:v>
                </c:pt>
                <c:pt idx="1">
                  <c:v>Stronger revenues over Apr-Jan</c:v>
                </c:pt>
                <c:pt idx="2">
                  <c:v>If continuing 
Feb &amp; March</c:v>
                </c:pt>
                <c:pt idx="3">
                  <c:v>Higher spending over Apr-Jan</c:v>
                </c:pt>
                <c:pt idx="4">
                  <c:v>Higher debt interest Feb &amp; March (IFS)</c:v>
                </c:pt>
                <c:pt idx="5">
                  <c:v>Borrowing 
if no other changes</c:v>
                </c:pt>
              </c:strCache>
            </c:strRef>
          </c:cat>
          <c:val>
            <c:numRef>
              <c:f>Sheet1!$C$2:$C$7</c:f>
              <c:numCache>
                <c:formatCode>0.0</c:formatCode>
                <c:ptCount val="6"/>
                <c:pt idx="0">
                  <c:v>183</c:v>
                </c:pt>
                <c:pt idx="1">
                  <c:v>29.1</c:v>
                </c:pt>
                <c:pt idx="2">
                  <c:v>6.1</c:v>
                </c:pt>
                <c:pt idx="3">
                  <c:v>8.8000000000000007</c:v>
                </c:pt>
                <c:pt idx="4">
                  <c:v>3.7</c:v>
                </c:pt>
                <c:pt idx="5">
                  <c:v>160.30000000000001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Sheet1!$D$2:$D$8</c15:f>
                <c15:dlblRangeCache>
                  <c:ptCount val="7"/>
                  <c:pt idx="0">
                    <c:v>£183bn</c:v>
                  </c:pt>
                  <c:pt idx="1">
                    <c:v>-£29bn</c:v>
                  </c:pt>
                  <c:pt idx="2">
                    <c:v>-£6bn</c:v>
                  </c:pt>
                  <c:pt idx="3">
                    <c:v>+£9bn</c:v>
                  </c:pt>
                  <c:pt idx="4">
                    <c:v>+£4bn</c:v>
                  </c:pt>
                  <c:pt idx="5">
                    <c:v>£160bn</c:v>
                  </c:pt>
                  <c:pt idx="6">
                    <c:v>£67bn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7B91-5B4D-913B-950389942EF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15906560"/>
        <c:axId val="215920640"/>
      </c:barChart>
      <c:catAx>
        <c:axId val="215906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9525">
            <a:solidFill>
              <a:srgbClr val="FFFFFF">
                <a:lumMod val="75000"/>
              </a:srgbClr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15920640"/>
        <c:crosses val="autoZero"/>
        <c:auto val="1"/>
        <c:lblAlgn val="ctr"/>
        <c:lblOffset val="100"/>
        <c:tickLblSkip val="1"/>
        <c:noMultiLvlLbl val="0"/>
      </c:catAx>
      <c:valAx>
        <c:axId val="215920640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/>
                  <a:t>£ billion</a:t>
                </a:r>
              </a:p>
            </c:rich>
          </c:tx>
          <c:layout>
            <c:manualLayout>
              <c:xMode val="edge"/>
              <c:yMode val="edge"/>
              <c:x val="0"/>
              <c:y val="0.3764551734856584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9525">
            <a:solidFill>
              <a:srgbClr val="FFFFFF">
                <a:lumMod val="75000"/>
              </a:srgbClr>
            </a:solidFill>
          </a:ln>
        </c:spPr>
        <c:crossAx val="2159065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>
          <a:latin typeface="+mj-lt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600" dirty="0"/>
              <a:t>Real growth forecasts</a:t>
            </a:r>
          </a:p>
        </c:rich>
      </c:tx>
      <c:layout>
        <c:manualLayout>
          <c:xMode val="edge"/>
          <c:yMode val="edge"/>
          <c:x val="6.1892257529566522E-2"/>
          <c:y val="1.92572973966835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3199917706248702E-2"/>
          <c:y val="0.12606723365434355"/>
          <c:w val="0.91499242523425661"/>
          <c:h val="0.750124329526714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OBR Budget October 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Sheet1!$A$3:$A$7</c:f>
              <c:numCache>
                <c:formatCode>0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Sheet1!$B$3:$B$7</c:f>
              <c:numCache>
                <c:formatCode>0.0</c:formatCode>
                <c:ptCount val="5"/>
                <c:pt idx="0">
                  <c:v>6</c:v>
                </c:pt>
                <c:pt idx="1">
                  <c:v>2.1</c:v>
                </c:pt>
                <c:pt idx="2">
                  <c:v>1.3</c:v>
                </c:pt>
                <c:pt idx="3">
                  <c:v>1.6</c:v>
                </c:pt>
                <c:pt idx="4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93-4C6E-A598-D7615489A8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Bank of England November 2021</c:v>
                </c:pt>
              </c:strCache>
            </c:strRef>
          </c:tx>
          <c:spPr>
            <a:noFill/>
            <a:ln w="53975">
              <a:solidFill>
                <a:srgbClr val="F2B517"/>
              </a:solidFill>
            </a:ln>
            <a:effectLst/>
          </c:spPr>
          <c:invertIfNegative val="0"/>
          <c:cat>
            <c:numRef>
              <c:f>Sheet1!$A$3:$A$7</c:f>
              <c:numCache>
                <c:formatCode>0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Sheet1!$C$3:$C$7</c:f>
              <c:numCache>
                <c:formatCode>0.0</c:formatCode>
                <c:ptCount val="5"/>
                <c:pt idx="0">
                  <c:v>5</c:v>
                </c:pt>
                <c:pt idx="1">
                  <c:v>1.6</c:v>
                </c:pt>
                <c:pt idx="2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93-4C6E-A598-D7615489A84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Bank of England February 2022</c:v>
                </c:pt>
              </c:strCache>
            </c:strRef>
          </c:tx>
          <c:spPr>
            <a:solidFill>
              <a:srgbClr val="F2B517"/>
            </a:solidFill>
            <a:ln>
              <a:noFill/>
            </a:ln>
            <a:effectLst/>
          </c:spPr>
          <c:invertIfNegative val="0"/>
          <c:cat>
            <c:numRef>
              <c:f>Sheet1!$A$3:$A$7</c:f>
              <c:numCache>
                <c:formatCode>0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Sheet1!$D$3:$D$7</c:f>
              <c:numCache>
                <c:formatCode>0.0</c:formatCode>
                <c:ptCount val="5"/>
                <c:pt idx="0">
                  <c:v>3.7</c:v>
                </c:pt>
                <c:pt idx="1">
                  <c:v>1.3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8A-408F-B07B-B350871CE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9"/>
        <c:axId val="786387535"/>
        <c:axId val="719609359"/>
      </c:bar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Average 2009-2019</c:v>
                </c:pt>
              </c:strCache>
            </c:strRef>
          </c:tx>
          <c:spPr>
            <a:ln w="28575" cap="rnd">
              <a:solidFill>
                <a:srgbClr val="2478C7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Sheet1!$A$3:$A$7</c:f>
              <c:numCache>
                <c:formatCode>0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Sheet1!$E$3:$E$7</c:f>
              <c:numCache>
                <c:formatCode>0.0</c:formatCode>
                <c:ptCount val="5"/>
                <c:pt idx="0">
                  <c:v>1.8080000000000001</c:v>
                </c:pt>
                <c:pt idx="1">
                  <c:v>1.8080000000000001</c:v>
                </c:pt>
                <c:pt idx="2">
                  <c:v>1.8080000000000001</c:v>
                </c:pt>
                <c:pt idx="3">
                  <c:v>1.8080000000000001</c:v>
                </c:pt>
                <c:pt idx="4">
                  <c:v>1.8080000000000001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51-4901-B84F-4FA67E2C36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6387535"/>
        <c:axId val="719609359"/>
      </c:lineChart>
      <c:catAx>
        <c:axId val="786387535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FFFFFF">
                <a:lumMod val="7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9609359"/>
        <c:crosses val="autoZero"/>
        <c:auto val="1"/>
        <c:lblAlgn val="ctr"/>
        <c:lblOffset val="100"/>
        <c:noMultiLvlLbl val="0"/>
      </c:catAx>
      <c:valAx>
        <c:axId val="719609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FFFFFF">
                  <a:lumMod val="75000"/>
                </a:srgb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Per</a:t>
                </a:r>
                <a:r>
                  <a:rPr lang="en-GB" baseline="0" dirty="0"/>
                  <a:t> cent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5.3671393806371866E-3"/>
              <c:y val="0.322872267460405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>
            <a:solidFill>
              <a:srgbClr val="FFFFFF">
                <a:lumMod val="7500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6387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47066115547908061"/>
          <c:y val="0.14135288702610779"/>
          <c:w val="0.39157162361830661"/>
          <c:h val="0.277921196973002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600" dirty="0"/>
              <a:t>CPI inflation forecasts</a:t>
            </a:r>
          </a:p>
        </c:rich>
      </c:tx>
      <c:layout>
        <c:manualLayout>
          <c:xMode val="edge"/>
          <c:yMode val="edge"/>
          <c:x val="6.3475788804309208E-2"/>
          <c:y val="3.74330429900273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0618761728418137E-2"/>
          <c:y val="0.12606723365434355"/>
          <c:w val="0.89757358121208719"/>
          <c:h val="0.66074534009356556"/>
        </c:manualLayout>
      </c:layout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Budget forecast Mar 2021</c:v>
                </c:pt>
              </c:strCache>
            </c:strRef>
          </c:tx>
          <c:spPr>
            <a:ln w="28575" cap="rnd">
              <a:solidFill>
                <a:srgbClr val="309E75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Sheet1!$A$8:$A$27</c:f>
              <c:strCache>
                <c:ptCount val="16"/>
                <c:pt idx="0">
                  <c:v>2021Q2</c:v>
                </c:pt>
                <c:pt idx="1">
                  <c:v>2021Q3</c:v>
                </c:pt>
                <c:pt idx="2">
                  <c:v>2021Q4</c:v>
                </c:pt>
                <c:pt idx="3">
                  <c:v>2022Q1</c:v>
                </c:pt>
                <c:pt idx="4">
                  <c:v>2022Q2</c:v>
                </c:pt>
                <c:pt idx="5">
                  <c:v>2022Q3</c:v>
                </c:pt>
                <c:pt idx="6">
                  <c:v>2022Q4</c:v>
                </c:pt>
                <c:pt idx="7">
                  <c:v>2023Q1</c:v>
                </c:pt>
                <c:pt idx="8">
                  <c:v>2023Q2</c:v>
                </c:pt>
                <c:pt idx="9">
                  <c:v>2023Q3</c:v>
                </c:pt>
                <c:pt idx="10">
                  <c:v>2023Q4</c:v>
                </c:pt>
                <c:pt idx="11">
                  <c:v>2024Q1</c:v>
                </c:pt>
                <c:pt idx="12">
                  <c:v>2024Q2</c:v>
                </c:pt>
                <c:pt idx="13">
                  <c:v>2024Q3</c:v>
                </c:pt>
                <c:pt idx="14">
                  <c:v>2024Q4</c:v>
                </c:pt>
                <c:pt idx="15">
                  <c:v>2025Q1</c:v>
                </c:pt>
              </c:strCache>
              <c:extLst/>
            </c:strRef>
          </c:cat>
          <c:val>
            <c:numRef>
              <c:f>Sheet1!$C$8:$C$27</c:f>
              <c:numCache>
                <c:formatCode>General</c:formatCode>
                <c:ptCount val="16"/>
                <c:pt idx="0" formatCode="0.0">
                  <c:v>1.93</c:v>
                </c:pt>
                <c:pt idx="1">
                  <c:v>1.61</c:v>
                </c:pt>
                <c:pt idx="2">
                  <c:v>1.64</c:v>
                </c:pt>
                <c:pt idx="3">
                  <c:v>1.56</c:v>
                </c:pt>
                <c:pt idx="4">
                  <c:v>1.82</c:v>
                </c:pt>
                <c:pt idx="5">
                  <c:v>1.89</c:v>
                </c:pt>
                <c:pt idx="6">
                  <c:v>1.9</c:v>
                </c:pt>
                <c:pt idx="7">
                  <c:v>1.9</c:v>
                </c:pt>
                <c:pt idx="8">
                  <c:v>1.89</c:v>
                </c:pt>
                <c:pt idx="9">
                  <c:v>1.88</c:v>
                </c:pt>
                <c:pt idx="10">
                  <c:v>1.89</c:v>
                </c:pt>
                <c:pt idx="11">
                  <c:v>1.9</c:v>
                </c:pt>
                <c:pt idx="12">
                  <c:v>1.91</c:v>
                </c:pt>
                <c:pt idx="13">
                  <c:v>1.94</c:v>
                </c:pt>
                <c:pt idx="14">
                  <c:v>1.97</c:v>
                </c:pt>
                <c:pt idx="15">
                  <c:v>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4293-4C6E-A598-D7615489A843}"/>
            </c:ext>
          </c:extLst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Budget forecast Oct 2021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Sheet1!$A$8:$A$27</c:f>
              <c:strCache>
                <c:ptCount val="16"/>
                <c:pt idx="0">
                  <c:v>2021Q2</c:v>
                </c:pt>
                <c:pt idx="1">
                  <c:v>2021Q3</c:v>
                </c:pt>
                <c:pt idx="2">
                  <c:v>2021Q4</c:v>
                </c:pt>
                <c:pt idx="3">
                  <c:v>2022Q1</c:v>
                </c:pt>
                <c:pt idx="4">
                  <c:v>2022Q2</c:v>
                </c:pt>
                <c:pt idx="5">
                  <c:v>2022Q3</c:v>
                </c:pt>
                <c:pt idx="6">
                  <c:v>2022Q4</c:v>
                </c:pt>
                <c:pt idx="7">
                  <c:v>2023Q1</c:v>
                </c:pt>
                <c:pt idx="8">
                  <c:v>2023Q2</c:v>
                </c:pt>
                <c:pt idx="9">
                  <c:v>2023Q3</c:v>
                </c:pt>
                <c:pt idx="10">
                  <c:v>2023Q4</c:v>
                </c:pt>
                <c:pt idx="11">
                  <c:v>2024Q1</c:v>
                </c:pt>
                <c:pt idx="12">
                  <c:v>2024Q2</c:v>
                </c:pt>
                <c:pt idx="13">
                  <c:v>2024Q3</c:v>
                </c:pt>
                <c:pt idx="14">
                  <c:v>2024Q4</c:v>
                </c:pt>
                <c:pt idx="15">
                  <c:v>2025Q1</c:v>
                </c:pt>
              </c:strCache>
              <c:extLst/>
            </c:strRef>
          </c:cat>
          <c:val>
            <c:numRef>
              <c:f>Sheet1!$B$8:$B$27</c:f>
              <c:numCache>
                <c:formatCode>General</c:formatCode>
                <c:ptCount val="16"/>
                <c:pt idx="0" formatCode="0.0">
                  <c:v>2.0499999999999998</c:v>
                </c:pt>
                <c:pt idx="1">
                  <c:v>2.76</c:v>
                </c:pt>
                <c:pt idx="2">
                  <c:v>3.96</c:v>
                </c:pt>
                <c:pt idx="3">
                  <c:v>4.33</c:v>
                </c:pt>
                <c:pt idx="4">
                  <c:v>4.42</c:v>
                </c:pt>
                <c:pt idx="5">
                  <c:v>3.88</c:v>
                </c:pt>
                <c:pt idx="6">
                  <c:v>3.33</c:v>
                </c:pt>
                <c:pt idx="7">
                  <c:v>3.09</c:v>
                </c:pt>
                <c:pt idx="8">
                  <c:v>2.65</c:v>
                </c:pt>
                <c:pt idx="9">
                  <c:v>2.37</c:v>
                </c:pt>
                <c:pt idx="10">
                  <c:v>2.2000000000000002</c:v>
                </c:pt>
                <c:pt idx="11">
                  <c:v>2.14</c:v>
                </c:pt>
                <c:pt idx="12">
                  <c:v>2.09</c:v>
                </c:pt>
                <c:pt idx="13">
                  <c:v>2.02</c:v>
                </c:pt>
                <c:pt idx="14">
                  <c:v>2</c:v>
                </c:pt>
                <c:pt idx="15">
                  <c:v>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4293-4C6E-A598-D7615489A843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Outturn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Sheet1!$A$8:$A$27</c:f>
              <c:strCache>
                <c:ptCount val="16"/>
                <c:pt idx="0">
                  <c:v>2021Q2</c:v>
                </c:pt>
                <c:pt idx="1">
                  <c:v>2021Q3</c:v>
                </c:pt>
                <c:pt idx="2">
                  <c:v>2021Q4</c:v>
                </c:pt>
                <c:pt idx="3">
                  <c:v>2022Q1</c:v>
                </c:pt>
                <c:pt idx="4">
                  <c:v>2022Q2</c:v>
                </c:pt>
                <c:pt idx="5">
                  <c:v>2022Q3</c:v>
                </c:pt>
                <c:pt idx="6">
                  <c:v>2022Q4</c:v>
                </c:pt>
                <c:pt idx="7">
                  <c:v>2023Q1</c:v>
                </c:pt>
                <c:pt idx="8">
                  <c:v>2023Q2</c:v>
                </c:pt>
                <c:pt idx="9">
                  <c:v>2023Q3</c:v>
                </c:pt>
                <c:pt idx="10">
                  <c:v>2023Q4</c:v>
                </c:pt>
                <c:pt idx="11">
                  <c:v>2024Q1</c:v>
                </c:pt>
                <c:pt idx="12">
                  <c:v>2024Q2</c:v>
                </c:pt>
                <c:pt idx="13">
                  <c:v>2024Q3</c:v>
                </c:pt>
                <c:pt idx="14">
                  <c:v>2024Q4</c:v>
                </c:pt>
                <c:pt idx="15">
                  <c:v>2025Q1</c:v>
                </c:pt>
              </c:strCache>
              <c:extLst/>
            </c:strRef>
          </c:cat>
          <c:val>
            <c:numRef>
              <c:f>Sheet1!$E$8:$E$27</c:f>
              <c:numCache>
                <c:formatCode>General</c:formatCode>
                <c:ptCount val="16"/>
                <c:pt idx="0">
                  <c:v>2.1</c:v>
                </c:pt>
                <c:pt idx="1">
                  <c:v>2.8</c:v>
                </c:pt>
                <c:pt idx="2">
                  <c:v>4.9000000000000004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8-C1E8-4D9E-9706-CE89A8F1C260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  <c:pt idx="0">
                  <c:v>Bank of England Feb 2022</c:v>
                </c:pt>
              </c:strCache>
            </c:strRef>
          </c:tx>
          <c:spPr>
            <a:ln w="28575" cap="rnd">
              <a:solidFill>
                <a:srgbClr val="F2B517"/>
              </a:solidFill>
              <a:round/>
            </a:ln>
            <a:effectLst/>
          </c:spPr>
          <c:marker>
            <c:symbol val="none"/>
          </c:marker>
          <c:cat>
            <c:strRef>
              <c:f>Sheet1!$A$8:$A$27</c:f>
              <c:strCache>
                <c:ptCount val="16"/>
                <c:pt idx="0">
                  <c:v>2021Q2</c:v>
                </c:pt>
                <c:pt idx="1">
                  <c:v>2021Q3</c:v>
                </c:pt>
                <c:pt idx="2">
                  <c:v>2021Q4</c:v>
                </c:pt>
                <c:pt idx="3">
                  <c:v>2022Q1</c:v>
                </c:pt>
                <c:pt idx="4">
                  <c:v>2022Q2</c:v>
                </c:pt>
                <c:pt idx="5">
                  <c:v>2022Q3</c:v>
                </c:pt>
                <c:pt idx="6">
                  <c:v>2022Q4</c:v>
                </c:pt>
                <c:pt idx="7">
                  <c:v>2023Q1</c:v>
                </c:pt>
                <c:pt idx="8">
                  <c:v>2023Q2</c:v>
                </c:pt>
                <c:pt idx="9">
                  <c:v>2023Q3</c:v>
                </c:pt>
                <c:pt idx="10">
                  <c:v>2023Q4</c:v>
                </c:pt>
                <c:pt idx="11">
                  <c:v>2024Q1</c:v>
                </c:pt>
                <c:pt idx="12">
                  <c:v>2024Q2</c:v>
                </c:pt>
                <c:pt idx="13">
                  <c:v>2024Q3</c:v>
                </c:pt>
                <c:pt idx="14">
                  <c:v>2024Q4</c:v>
                </c:pt>
                <c:pt idx="15">
                  <c:v>2025Q1</c:v>
                </c:pt>
              </c:strCache>
              <c:extLst/>
            </c:strRef>
          </c:cat>
          <c:val>
            <c:numRef>
              <c:f>Sheet1!$D$8:$D$27</c:f>
              <c:numCache>
                <c:formatCode>General</c:formatCode>
                <c:ptCount val="16"/>
                <c:pt idx="2">
                  <c:v>4.9000000000000004</c:v>
                </c:pt>
                <c:pt idx="3">
                  <c:v>5.73</c:v>
                </c:pt>
                <c:pt idx="4">
                  <c:v>7.03</c:v>
                </c:pt>
                <c:pt idx="5">
                  <c:v>6.7</c:v>
                </c:pt>
                <c:pt idx="6">
                  <c:v>5.81</c:v>
                </c:pt>
                <c:pt idx="7">
                  <c:v>5.21</c:v>
                </c:pt>
                <c:pt idx="8">
                  <c:v>3.49</c:v>
                </c:pt>
                <c:pt idx="9">
                  <c:v>3.25</c:v>
                </c:pt>
                <c:pt idx="10">
                  <c:v>2.4500000000000002</c:v>
                </c:pt>
                <c:pt idx="11">
                  <c:v>2.15</c:v>
                </c:pt>
                <c:pt idx="12">
                  <c:v>1.89</c:v>
                </c:pt>
                <c:pt idx="13">
                  <c:v>1.77</c:v>
                </c:pt>
                <c:pt idx="14">
                  <c:v>1.66</c:v>
                </c:pt>
                <c:pt idx="15">
                  <c:v>1.6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7-C1E8-4D9E-9706-CE89A8F1C26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NIESR Mar 2022</c:v>
                </c:pt>
              </c:strCache>
            </c:strRef>
          </c:tx>
          <c:spPr>
            <a:ln w="28575" cap="rnd">
              <a:solidFill>
                <a:srgbClr val="F2B517"/>
              </a:solidFill>
              <a:prstDash val="dash"/>
              <a:round/>
            </a:ln>
            <a:effectLst/>
          </c:spPr>
          <c:marker>
            <c:symbol val="none"/>
          </c:marker>
          <c:cat>
            <c:strLit>
              <c:ptCount val="16"/>
              <c:pt idx="0">
                <c:v>2021Q2</c:v>
              </c:pt>
              <c:pt idx="1">
                <c:v>2021Q3</c:v>
              </c:pt>
              <c:pt idx="2">
                <c:v>2021Q4</c:v>
              </c:pt>
              <c:pt idx="3">
                <c:v>2022Q1</c:v>
              </c:pt>
              <c:pt idx="4">
                <c:v>2022Q2</c:v>
              </c:pt>
              <c:pt idx="5">
                <c:v>2022Q3</c:v>
              </c:pt>
              <c:pt idx="6">
                <c:v>2022Q4</c:v>
              </c:pt>
              <c:pt idx="7">
                <c:v>2023Q1</c:v>
              </c:pt>
              <c:pt idx="8">
                <c:v>2023Q2</c:v>
              </c:pt>
              <c:pt idx="9">
                <c:v>2023Q3</c:v>
              </c:pt>
              <c:pt idx="10">
                <c:v>2023Q4</c:v>
              </c:pt>
              <c:pt idx="11">
                <c:v>2024Q1</c:v>
              </c:pt>
              <c:pt idx="12">
                <c:v>2024Q2</c:v>
              </c:pt>
              <c:pt idx="13">
                <c:v>2024Q3</c:v>
              </c:pt>
              <c:pt idx="14">
                <c:v>2024Q4</c:v>
              </c:pt>
              <c:pt idx="15">
                <c:v>2025Q1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Sheet1!$F$8:$F$27</c:f>
              <c:numCache>
                <c:formatCode>General</c:formatCode>
                <c:ptCount val="16"/>
                <c:pt idx="2">
                  <c:v>4.9000000000000004</c:v>
                </c:pt>
                <c:pt idx="3">
                  <c:v>5.2</c:v>
                </c:pt>
                <c:pt idx="4">
                  <c:v>7.3</c:v>
                </c:pt>
                <c:pt idx="5">
                  <c:v>8.1</c:v>
                </c:pt>
                <c:pt idx="6">
                  <c:v>7.6</c:v>
                </c:pt>
                <c:pt idx="7">
                  <c:v>6.3</c:v>
                </c:pt>
                <c:pt idx="8">
                  <c:v>4.3</c:v>
                </c:pt>
                <c:pt idx="9">
                  <c:v>3.8</c:v>
                </c:pt>
                <c:pt idx="10">
                  <c:v>3.2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47D1-4C6C-AB0E-7EF7E6466E7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Citi Mar 2022</c:v>
                </c:pt>
              </c:strCache>
            </c:strRef>
          </c:tx>
          <c:spPr>
            <a:ln w="28575" cap="rnd">
              <a:solidFill>
                <a:srgbClr val="F2B517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Lit>
              <c:ptCount val="16"/>
              <c:pt idx="0">
                <c:v>2021Q2</c:v>
              </c:pt>
              <c:pt idx="1">
                <c:v>2021Q3</c:v>
              </c:pt>
              <c:pt idx="2">
                <c:v>2021Q4</c:v>
              </c:pt>
              <c:pt idx="3">
                <c:v>2022Q1</c:v>
              </c:pt>
              <c:pt idx="4">
                <c:v>2022Q2</c:v>
              </c:pt>
              <c:pt idx="5">
                <c:v>2022Q3</c:v>
              </c:pt>
              <c:pt idx="6">
                <c:v>2022Q4</c:v>
              </c:pt>
              <c:pt idx="7">
                <c:v>2023Q1</c:v>
              </c:pt>
              <c:pt idx="8">
                <c:v>2023Q2</c:v>
              </c:pt>
              <c:pt idx="9">
                <c:v>2023Q3</c:v>
              </c:pt>
              <c:pt idx="10">
                <c:v>2023Q4</c:v>
              </c:pt>
              <c:pt idx="11">
                <c:v>2024Q1</c:v>
              </c:pt>
              <c:pt idx="12">
                <c:v>2024Q2</c:v>
              </c:pt>
              <c:pt idx="13">
                <c:v>2024Q3</c:v>
              </c:pt>
              <c:pt idx="14">
                <c:v>2024Q4</c:v>
              </c:pt>
              <c:pt idx="15">
                <c:v>2025Q1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Sheet1!$G$8:$G$27</c:f>
              <c:numCache>
                <c:formatCode>General</c:formatCode>
                <c:ptCount val="16"/>
                <c:pt idx="2">
                  <c:v>4.9000000000000004</c:v>
                </c:pt>
                <c:pt idx="3">
                  <c:v>6.1</c:v>
                </c:pt>
                <c:pt idx="4">
                  <c:v>8.4</c:v>
                </c:pt>
                <c:pt idx="5">
                  <c:v>8.4</c:v>
                </c:pt>
                <c:pt idx="6">
                  <c:v>8.9</c:v>
                </c:pt>
                <c:pt idx="7">
                  <c:v>7.7</c:v>
                </c:pt>
                <c:pt idx="8">
                  <c:v>5.5</c:v>
                </c:pt>
                <c:pt idx="9">
                  <c:v>4.7</c:v>
                </c:pt>
                <c:pt idx="10">
                  <c:v>2.7</c:v>
                </c:pt>
                <c:pt idx="11">
                  <c:v>2.7</c:v>
                </c:pt>
                <c:pt idx="12">
                  <c:v>1.7</c:v>
                </c:pt>
                <c:pt idx="13">
                  <c:v>1.7</c:v>
                </c:pt>
                <c:pt idx="14">
                  <c:v>1.6</c:v>
                </c:pt>
                <c:pt idx="15">
                  <c:v>1.6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FA08-422E-99B9-56ECA43A3C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6387535"/>
        <c:axId val="719609359"/>
      </c:lineChart>
      <c:catAx>
        <c:axId val="7863875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FFFFFF">
                <a:lumMod val="75000"/>
              </a:srgb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9609359"/>
        <c:crosses val="autoZero"/>
        <c:auto val="1"/>
        <c:lblAlgn val="ctr"/>
        <c:lblOffset val="100"/>
        <c:noMultiLvlLbl val="0"/>
      </c:catAx>
      <c:valAx>
        <c:axId val="719609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FFFFFF">
                  <a:lumMod val="65000"/>
                </a:srgb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>
                    <a:solidFill>
                      <a:schemeClr val="tx1"/>
                    </a:solidFill>
                  </a:rPr>
                  <a:t>Per</a:t>
                </a:r>
                <a:r>
                  <a:rPr lang="en-GB" baseline="0" dirty="0">
                    <a:solidFill>
                      <a:schemeClr val="tx1"/>
                    </a:solidFill>
                  </a:rPr>
                  <a:t> cent</a:t>
                </a:r>
                <a:endParaRPr lang="en-GB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5.3671393806371866E-3"/>
              <c:y val="0.322872267460405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>
            <a:solidFill>
              <a:srgbClr val="FFFFFF">
                <a:lumMod val="7500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6387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01860960966578"/>
          <c:y val="7.5549786999930285E-2"/>
          <c:w val="0.32981390390334225"/>
          <c:h val="0.459137147174475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529254352373801E-2"/>
          <c:y val="3.6742979381912524E-2"/>
          <c:w val="0.83304773818766364"/>
          <c:h val="0.80667303870253204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% GDP</c:v>
                </c:pt>
              </c:strCache>
            </c:strRef>
          </c:tx>
          <c:spPr>
            <a:ln w="25400" cap="rnd" cmpd="sng" algn="ctr">
              <a:solidFill>
                <a:srgbClr val="EB5C40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64"/>
            <c:marker>
              <c:symbol val="diamond"/>
              <c:size val="8"/>
              <c:spPr>
                <a:solidFill>
                  <a:srgbClr val="EB5C40"/>
                </a:solidFill>
                <a:ln w="6350" cap="flat" cmpd="sng" algn="ctr">
                  <a:solidFill>
                    <a:srgbClr val="EB5C40"/>
                  </a:solidFill>
                  <a:prstDash val="solid"/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3DFF-4CB0-9F1B-6D6F551592FA}"/>
              </c:ext>
            </c:extLst>
          </c:dPt>
          <c:cat>
            <c:strRef>
              <c:f>Sheet1!$A$2:$A$67</c:f>
              <c:strCache>
                <c:ptCount val="66"/>
                <c:pt idx="0">
                  <c:v>1955–56</c:v>
                </c:pt>
                <c:pt idx="1">
                  <c:v>1956–57</c:v>
                </c:pt>
                <c:pt idx="2">
                  <c:v>1957–58</c:v>
                </c:pt>
                <c:pt idx="3">
                  <c:v>1958–59</c:v>
                </c:pt>
                <c:pt idx="4">
                  <c:v>1959–60</c:v>
                </c:pt>
                <c:pt idx="5">
                  <c:v>1960–61</c:v>
                </c:pt>
                <c:pt idx="6">
                  <c:v>1961–62</c:v>
                </c:pt>
                <c:pt idx="7">
                  <c:v>1962–63</c:v>
                </c:pt>
                <c:pt idx="8">
                  <c:v>1963–64</c:v>
                </c:pt>
                <c:pt idx="9">
                  <c:v>1964–65</c:v>
                </c:pt>
                <c:pt idx="10">
                  <c:v>1965–66</c:v>
                </c:pt>
                <c:pt idx="11">
                  <c:v>1966–67</c:v>
                </c:pt>
                <c:pt idx="12">
                  <c:v>1967–68</c:v>
                </c:pt>
                <c:pt idx="13">
                  <c:v>1968–69</c:v>
                </c:pt>
                <c:pt idx="14">
                  <c:v>1969–70</c:v>
                </c:pt>
                <c:pt idx="15">
                  <c:v>1970–71</c:v>
                </c:pt>
                <c:pt idx="16">
                  <c:v>1971–72</c:v>
                </c:pt>
                <c:pt idx="17">
                  <c:v>1972–73</c:v>
                </c:pt>
                <c:pt idx="18">
                  <c:v>1973–74</c:v>
                </c:pt>
                <c:pt idx="19">
                  <c:v>1974–75</c:v>
                </c:pt>
                <c:pt idx="20">
                  <c:v>1975–76</c:v>
                </c:pt>
                <c:pt idx="21">
                  <c:v>1976–77</c:v>
                </c:pt>
                <c:pt idx="22">
                  <c:v>1977–78</c:v>
                </c:pt>
                <c:pt idx="23">
                  <c:v>1978–79</c:v>
                </c:pt>
                <c:pt idx="24">
                  <c:v>1979–80</c:v>
                </c:pt>
                <c:pt idx="25">
                  <c:v>1980–81</c:v>
                </c:pt>
                <c:pt idx="26">
                  <c:v>1981–82</c:v>
                </c:pt>
                <c:pt idx="27">
                  <c:v>1982–83</c:v>
                </c:pt>
                <c:pt idx="28">
                  <c:v>1983–84</c:v>
                </c:pt>
                <c:pt idx="29">
                  <c:v>1984–85</c:v>
                </c:pt>
                <c:pt idx="30">
                  <c:v>1985–86</c:v>
                </c:pt>
                <c:pt idx="31">
                  <c:v>1986–87</c:v>
                </c:pt>
                <c:pt idx="32">
                  <c:v>1987–88</c:v>
                </c:pt>
                <c:pt idx="33">
                  <c:v>1988–89</c:v>
                </c:pt>
                <c:pt idx="34">
                  <c:v>1989–90</c:v>
                </c:pt>
                <c:pt idx="35">
                  <c:v>1990–91</c:v>
                </c:pt>
                <c:pt idx="36">
                  <c:v>1991–92</c:v>
                </c:pt>
                <c:pt idx="37">
                  <c:v>1992–93</c:v>
                </c:pt>
                <c:pt idx="38">
                  <c:v>1993–94</c:v>
                </c:pt>
                <c:pt idx="39">
                  <c:v>1994–95</c:v>
                </c:pt>
                <c:pt idx="40">
                  <c:v>1995–96</c:v>
                </c:pt>
                <c:pt idx="41">
                  <c:v>1996–97</c:v>
                </c:pt>
                <c:pt idx="42">
                  <c:v>1997–98</c:v>
                </c:pt>
                <c:pt idx="43">
                  <c:v>1998–99</c:v>
                </c:pt>
                <c:pt idx="44">
                  <c:v>1999–00</c:v>
                </c:pt>
                <c:pt idx="45">
                  <c:v>2000–01</c:v>
                </c:pt>
                <c:pt idx="46">
                  <c:v>2001–02</c:v>
                </c:pt>
                <c:pt idx="47">
                  <c:v>2002–03</c:v>
                </c:pt>
                <c:pt idx="48">
                  <c:v>2003–04</c:v>
                </c:pt>
                <c:pt idx="49">
                  <c:v>2004–05</c:v>
                </c:pt>
                <c:pt idx="50">
                  <c:v>2005–06</c:v>
                </c:pt>
                <c:pt idx="51">
                  <c:v>2006–07</c:v>
                </c:pt>
                <c:pt idx="52">
                  <c:v>2007–08</c:v>
                </c:pt>
                <c:pt idx="53">
                  <c:v>2008–09</c:v>
                </c:pt>
                <c:pt idx="54">
                  <c:v>2009–10</c:v>
                </c:pt>
                <c:pt idx="55">
                  <c:v>2010–11</c:v>
                </c:pt>
                <c:pt idx="56">
                  <c:v>2011–12</c:v>
                </c:pt>
                <c:pt idx="57">
                  <c:v>2012–13</c:v>
                </c:pt>
                <c:pt idx="58">
                  <c:v>2013–14</c:v>
                </c:pt>
                <c:pt idx="59">
                  <c:v>2014–15</c:v>
                </c:pt>
                <c:pt idx="60">
                  <c:v>2015–16</c:v>
                </c:pt>
                <c:pt idx="61">
                  <c:v>2016–17</c:v>
                </c:pt>
                <c:pt idx="62">
                  <c:v>2017–18</c:v>
                </c:pt>
                <c:pt idx="63">
                  <c:v>2018–19</c:v>
                </c:pt>
                <c:pt idx="64">
                  <c:v>2019–20</c:v>
                </c:pt>
                <c:pt idx="65">
                  <c:v>2020–21</c:v>
                </c:pt>
              </c:strCache>
            </c:strRef>
          </c:cat>
          <c:val>
            <c:numRef>
              <c:f>Sheet1!$B$2:$B$67</c:f>
              <c:numCache>
                <c:formatCode>0.0%</c:formatCode>
                <c:ptCount val="66"/>
                <c:pt idx="0">
                  <c:v>7.6292604035733153E-2</c:v>
                </c:pt>
                <c:pt idx="1">
                  <c:v>7.3407983020462003E-2</c:v>
                </c:pt>
                <c:pt idx="2">
                  <c:v>6.7833039402901169E-2</c:v>
                </c:pt>
                <c:pt idx="3">
                  <c:v>6.37068658883502E-2</c:v>
                </c:pt>
                <c:pt idx="4">
                  <c:v>6.1299223339554752E-2</c:v>
                </c:pt>
                <c:pt idx="5">
                  <c:v>5.9463091502520542E-2</c:v>
                </c:pt>
                <c:pt idx="6">
                  <c:v>5.969596901429635E-2</c:v>
                </c:pt>
                <c:pt idx="7">
                  <c:v>6.0263422035321028E-2</c:v>
                </c:pt>
                <c:pt idx="8">
                  <c:v>5.7495009550980206E-2</c:v>
                </c:pt>
                <c:pt idx="9">
                  <c:v>5.5462051896195304E-2</c:v>
                </c:pt>
                <c:pt idx="10">
                  <c:v>5.4455473020002032E-2</c:v>
                </c:pt>
                <c:pt idx="11">
                  <c:v>5.411898832786613E-2</c:v>
                </c:pt>
                <c:pt idx="12">
                  <c:v>5.449091004448809E-2</c:v>
                </c:pt>
                <c:pt idx="13">
                  <c:v>4.9240790972995822E-2</c:v>
                </c:pt>
                <c:pt idx="14">
                  <c:v>4.3961090835951885E-2</c:v>
                </c:pt>
                <c:pt idx="15">
                  <c:v>4.2020483962606513E-2</c:v>
                </c:pt>
                <c:pt idx="16">
                  <c:v>4.1989071459070174E-2</c:v>
                </c:pt>
                <c:pt idx="17">
                  <c:v>4.0979436910964624E-2</c:v>
                </c:pt>
                <c:pt idx="18">
                  <c:v>4.1876375297399404E-2</c:v>
                </c:pt>
                <c:pt idx="19">
                  <c:v>4.2475928112688646E-2</c:v>
                </c:pt>
                <c:pt idx="20">
                  <c:v>4.3017238193200948E-2</c:v>
                </c:pt>
                <c:pt idx="21">
                  <c:v>4.2969424335913803E-2</c:v>
                </c:pt>
                <c:pt idx="22">
                  <c:v>4.0659016264073991E-2</c:v>
                </c:pt>
                <c:pt idx="23">
                  <c:v>3.9970769240978608E-2</c:v>
                </c:pt>
                <c:pt idx="24">
                  <c:v>4.0891531965919964E-2</c:v>
                </c:pt>
                <c:pt idx="25">
                  <c:v>4.3491267917674728E-2</c:v>
                </c:pt>
                <c:pt idx="26">
                  <c:v>4.3420371570966385E-2</c:v>
                </c:pt>
                <c:pt idx="27">
                  <c:v>4.5105200204508401E-2</c:v>
                </c:pt>
                <c:pt idx="28">
                  <c:v>4.4346567590161347E-2</c:v>
                </c:pt>
                <c:pt idx="29">
                  <c:v>4.5589929489935198E-2</c:v>
                </c:pt>
                <c:pt idx="30">
                  <c:v>4.3420948168013708E-2</c:v>
                </c:pt>
                <c:pt idx="31">
                  <c:v>4.0831417066040543E-2</c:v>
                </c:pt>
                <c:pt idx="32">
                  <c:v>3.7379958471061847E-2</c:v>
                </c:pt>
                <c:pt idx="33">
                  <c:v>3.4027088368699283E-2</c:v>
                </c:pt>
                <c:pt idx="34">
                  <c:v>3.3418204964990456E-2</c:v>
                </c:pt>
                <c:pt idx="35">
                  <c:v>3.2423462206770316E-2</c:v>
                </c:pt>
                <c:pt idx="36">
                  <c:v>3.2454815063510715E-2</c:v>
                </c:pt>
                <c:pt idx="37">
                  <c:v>3.228756006435806E-2</c:v>
                </c:pt>
                <c:pt idx="38">
                  <c:v>3.0097721538441837E-2</c:v>
                </c:pt>
                <c:pt idx="39">
                  <c:v>2.8448529528474781E-2</c:v>
                </c:pt>
                <c:pt idx="40">
                  <c:v>2.6056051778586095E-2</c:v>
                </c:pt>
                <c:pt idx="41">
                  <c:v>2.4010829862084401E-2</c:v>
                </c:pt>
                <c:pt idx="42">
                  <c:v>2.2546578946274723E-2</c:v>
                </c:pt>
                <c:pt idx="43">
                  <c:v>2.4259635531157293E-2</c:v>
                </c:pt>
                <c:pt idx="44">
                  <c:v>2.3828601156683973E-2</c:v>
                </c:pt>
                <c:pt idx="45">
                  <c:v>2.320822564536025E-2</c:v>
                </c:pt>
                <c:pt idx="46">
                  <c:v>2.2142312302495366E-2</c:v>
                </c:pt>
                <c:pt idx="47">
                  <c:v>2.2371253436473098E-2</c:v>
                </c:pt>
                <c:pt idx="48">
                  <c:v>2.2662443688155332E-2</c:v>
                </c:pt>
                <c:pt idx="49">
                  <c:v>2.2328319202054806E-2</c:v>
                </c:pt>
                <c:pt idx="50">
                  <c:v>2.1867729861584324E-2</c:v>
                </c:pt>
                <c:pt idx="51">
                  <c:v>2.1640657553395972E-2</c:v>
                </c:pt>
                <c:pt idx="52">
                  <c:v>2.1512926907117782E-2</c:v>
                </c:pt>
                <c:pt idx="53">
                  <c:v>2.3397434674743867E-2</c:v>
                </c:pt>
                <c:pt idx="54">
                  <c:v>2.4175127961453179E-2</c:v>
                </c:pt>
                <c:pt idx="55">
                  <c:v>2.4190852902994678E-2</c:v>
                </c:pt>
                <c:pt idx="56">
                  <c:v>2.3171696281930689E-2</c:v>
                </c:pt>
                <c:pt idx="57">
                  <c:v>2.1053852623031635E-2</c:v>
                </c:pt>
                <c:pt idx="58">
                  <c:v>2.015762822245161E-2</c:v>
                </c:pt>
                <c:pt idx="59">
                  <c:v>1.9585523363074512E-2</c:v>
                </c:pt>
                <c:pt idx="60">
                  <c:v>1.8897198722631976E-2</c:v>
                </c:pt>
                <c:pt idx="61">
                  <c:v>1.8396563462441506E-2</c:v>
                </c:pt>
                <c:pt idx="62">
                  <c:v>1.8583585076084656E-2</c:v>
                </c:pt>
                <c:pt idx="63">
                  <c:v>1.8578856152513E-2</c:v>
                </c:pt>
                <c:pt idx="64">
                  <c:v>1.8974163214672872E-2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D0-3E43-A1D6-A7AAA9DC6A6B}"/>
            </c:ext>
          </c:extLst>
        </c:ser>
        <c:ser>
          <c:idx val="0"/>
          <c:order val="1"/>
          <c:tx>
            <c:strRef>
              <c:f>Sheet1!$D$1</c:f>
              <c:strCache>
                <c:ptCount val="1"/>
                <c:pt idx="0">
                  <c:v>Health % GDP</c:v>
                </c:pt>
              </c:strCache>
            </c:strRef>
          </c:tx>
          <c:spPr>
            <a:ln w="25400" cap="rnd" cmpd="sng" algn="ctr">
              <a:solidFill>
                <a:srgbClr val="309E75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64"/>
            <c:marker>
              <c:symbol val="diamond"/>
              <c:size val="8"/>
              <c:spPr>
                <a:solidFill>
                  <a:srgbClr val="309E75"/>
                </a:solidFill>
                <a:ln w="6350" cap="flat" cmpd="sng" algn="ctr">
                  <a:solidFill>
                    <a:srgbClr val="309E75"/>
                  </a:solidFill>
                  <a:prstDash val="solid"/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3DFF-4CB0-9F1B-6D6F551592FA}"/>
              </c:ext>
            </c:extLst>
          </c:dPt>
          <c:cat>
            <c:strRef>
              <c:f>Sheet1!$A$2:$A$67</c:f>
              <c:strCache>
                <c:ptCount val="66"/>
                <c:pt idx="0">
                  <c:v>1955–56</c:v>
                </c:pt>
                <c:pt idx="1">
                  <c:v>1956–57</c:v>
                </c:pt>
                <c:pt idx="2">
                  <c:v>1957–58</c:v>
                </c:pt>
                <c:pt idx="3">
                  <c:v>1958–59</c:v>
                </c:pt>
                <c:pt idx="4">
                  <c:v>1959–60</c:v>
                </c:pt>
                <c:pt idx="5">
                  <c:v>1960–61</c:v>
                </c:pt>
                <c:pt idx="6">
                  <c:v>1961–62</c:v>
                </c:pt>
                <c:pt idx="7">
                  <c:v>1962–63</c:v>
                </c:pt>
                <c:pt idx="8">
                  <c:v>1963–64</c:v>
                </c:pt>
                <c:pt idx="9">
                  <c:v>1964–65</c:v>
                </c:pt>
                <c:pt idx="10">
                  <c:v>1965–66</c:v>
                </c:pt>
                <c:pt idx="11">
                  <c:v>1966–67</c:v>
                </c:pt>
                <c:pt idx="12">
                  <c:v>1967–68</c:v>
                </c:pt>
                <c:pt idx="13">
                  <c:v>1968–69</c:v>
                </c:pt>
                <c:pt idx="14">
                  <c:v>1969–70</c:v>
                </c:pt>
                <c:pt idx="15">
                  <c:v>1970–71</c:v>
                </c:pt>
                <c:pt idx="16">
                  <c:v>1971–72</c:v>
                </c:pt>
                <c:pt idx="17">
                  <c:v>1972–73</c:v>
                </c:pt>
                <c:pt idx="18">
                  <c:v>1973–74</c:v>
                </c:pt>
                <c:pt idx="19">
                  <c:v>1974–75</c:v>
                </c:pt>
                <c:pt idx="20">
                  <c:v>1975–76</c:v>
                </c:pt>
                <c:pt idx="21">
                  <c:v>1976–77</c:v>
                </c:pt>
                <c:pt idx="22">
                  <c:v>1977–78</c:v>
                </c:pt>
                <c:pt idx="23">
                  <c:v>1978–79</c:v>
                </c:pt>
                <c:pt idx="24">
                  <c:v>1979–80</c:v>
                </c:pt>
                <c:pt idx="25">
                  <c:v>1980–81</c:v>
                </c:pt>
                <c:pt idx="26">
                  <c:v>1981–82</c:v>
                </c:pt>
                <c:pt idx="27">
                  <c:v>1982–83</c:v>
                </c:pt>
                <c:pt idx="28">
                  <c:v>1983–84</c:v>
                </c:pt>
                <c:pt idx="29">
                  <c:v>1984–85</c:v>
                </c:pt>
                <c:pt idx="30">
                  <c:v>1985–86</c:v>
                </c:pt>
                <c:pt idx="31">
                  <c:v>1986–87</c:v>
                </c:pt>
                <c:pt idx="32">
                  <c:v>1987–88</c:v>
                </c:pt>
                <c:pt idx="33">
                  <c:v>1988–89</c:v>
                </c:pt>
                <c:pt idx="34">
                  <c:v>1989–90</c:v>
                </c:pt>
                <c:pt idx="35">
                  <c:v>1990–91</c:v>
                </c:pt>
                <c:pt idx="36">
                  <c:v>1991–92</c:v>
                </c:pt>
                <c:pt idx="37">
                  <c:v>1992–93</c:v>
                </c:pt>
                <c:pt idx="38">
                  <c:v>1993–94</c:v>
                </c:pt>
                <c:pt idx="39">
                  <c:v>1994–95</c:v>
                </c:pt>
                <c:pt idx="40">
                  <c:v>1995–96</c:v>
                </c:pt>
                <c:pt idx="41">
                  <c:v>1996–97</c:v>
                </c:pt>
                <c:pt idx="42">
                  <c:v>1997–98</c:v>
                </c:pt>
                <c:pt idx="43">
                  <c:v>1998–99</c:v>
                </c:pt>
                <c:pt idx="44">
                  <c:v>1999–00</c:v>
                </c:pt>
                <c:pt idx="45">
                  <c:v>2000–01</c:v>
                </c:pt>
                <c:pt idx="46">
                  <c:v>2001–02</c:v>
                </c:pt>
                <c:pt idx="47">
                  <c:v>2002–03</c:v>
                </c:pt>
                <c:pt idx="48">
                  <c:v>2003–04</c:v>
                </c:pt>
                <c:pt idx="49">
                  <c:v>2004–05</c:v>
                </c:pt>
                <c:pt idx="50">
                  <c:v>2005–06</c:v>
                </c:pt>
                <c:pt idx="51">
                  <c:v>2006–07</c:v>
                </c:pt>
                <c:pt idx="52">
                  <c:v>2007–08</c:v>
                </c:pt>
                <c:pt idx="53">
                  <c:v>2008–09</c:v>
                </c:pt>
                <c:pt idx="54">
                  <c:v>2009–10</c:v>
                </c:pt>
                <c:pt idx="55">
                  <c:v>2010–11</c:v>
                </c:pt>
                <c:pt idx="56">
                  <c:v>2011–12</c:v>
                </c:pt>
                <c:pt idx="57">
                  <c:v>2012–13</c:v>
                </c:pt>
                <c:pt idx="58">
                  <c:v>2013–14</c:v>
                </c:pt>
                <c:pt idx="59">
                  <c:v>2014–15</c:v>
                </c:pt>
                <c:pt idx="60">
                  <c:v>2015–16</c:v>
                </c:pt>
                <c:pt idx="61">
                  <c:v>2016–17</c:v>
                </c:pt>
                <c:pt idx="62">
                  <c:v>2017–18</c:v>
                </c:pt>
                <c:pt idx="63">
                  <c:v>2018–19</c:v>
                </c:pt>
                <c:pt idx="64">
                  <c:v>2019–20</c:v>
                </c:pt>
                <c:pt idx="65">
                  <c:v>2020–21</c:v>
                </c:pt>
              </c:strCache>
            </c:strRef>
          </c:cat>
          <c:val>
            <c:numRef>
              <c:f>Sheet1!$D$2:$D$67</c:f>
              <c:numCache>
                <c:formatCode>0.0%</c:formatCode>
                <c:ptCount val="66"/>
                <c:pt idx="0">
                  <c:v>2.8056484798842294E-2</c:v>
                </c:pt>
                <c:pt idx="1">
                  <c:v>2.8270716443265086E-2</c:v>
                </c:pt>
                <c:pt idx="2">
                  <c:v>2.861920342357524E-2</c:v>
                </c:pt>
                <c:pt idx="3">
                  <c:v>2.9549567253289936E-2</c:v>
                </c:pt>
                <c:pt idx="4">
                  <c:v>3.0130805606634111E-2</c:v>
                </c:pt>
                <c:pt idx="5">
                  <c:v>3.0508128405201125E-2</c:v>
                </c:pt>
                <c:pt idx="6">
                  <c:v>3.0861135117233915E-2</c:v>
                </c:pt>
                <c:pt idx="7">
                  <c:v>3.095186724747102E-2</c:v>
                </c:pt>
                <c:pt idx="8">
                  <c:v>3.0736597121755131E-2</c:v>
                </c:pt>
                <c:pt idx="9">
                  <c:v>3.1213817924875629E-2</c:v>
                </c:pt>
                <c:pt idx="10">
                  <c:v>3.291337986286498E-2</c:v>
                </c:pt>
                <c:pt idx="11">
                  <c:v>3.4005094220641609E-2</c:v>
                </c:pt>
                <c:pt idx="12">
                  <c:v>3.4702901835523624E-2</c:v>
                </c:pt>
                <c:pt idx="13">
                  <c:v>3.3745632725818132E-2</c:v>
                </c:pt>
                <c:pt idx="14">
                  <c:v>3.3097151369727365E-2</c:v>
                </c:pt>
                <c:pt idx="15">
                  <c:v>3.325832881030133E-2</c:v>
                </c:pt>
                <c:pt idx="16">
                  <c:v>3.3851485145282113E-2</c:v>
                </c:pt>
                <c:pt idx="17">
                  <c:v>3.4001449083932392E-2</c:v>
                </c:pt>
                <c:pt idx="18">
                  <c:v>3.597361467570926E-2</c:v>
                </c:pt>
                <c:pt idx="19">
                  <c:v>3.9961368211627143E-2</c:v>
                </c:pt>
                <c:pt idx="20">
                  <c:v>4.2050329461227172E-2</c:v>
                </c:pt>
                <c:pt idx="21">
                  <c:v>4.1570034188021708E-2</c:v>
                </c:pt>
                <c:pt idx="22">
                  <c:v>3.9713773300260748E-2</c:v>
                </c:pt>
                <c:pt idx="23">
                  <c:v>3.9064352865594093E-2</c:v>
                </c:pt>
                <c:pt idx="24">
                  <c:v>3.8550236636557357E-2</c:v>
                </c:pt>
                <c:pt idx="25">
                  <c:v>4.1304933107087514E-2</c:v>
                </c:pt>
                <c:pt idx="26">
                  <c:v>4.1883828878107675E-2</c:v>
                </c:pt>
                <c:pt idx="27">
                  <c:v>4.1338793899506225E-2</c:v>
                </c:pt>
                <c:pt idx="28">
                  <c:v>4.0406909251008191E-2</c:v>
                </c:pt>
                <c:pt idx="29">
                  <c:v>3.9857014529385032E-2</c:v>
                </c:pt>
                <c:pt idx="30">
                  <c:v>3.889925502938061E-2</c:v>
                </c:pt>
                <c:pt idx="31">
                  <c:v>3.9304326991977577E-2</c:v>
                </c:pt>
                <c:pt idx="32">
                  <c:v>4.0139407384865163E-2</c:v>
                </c:pt>
                <c:pt idx="33">
                  <c:v>3.9787813523130648E-2</c:v>
                </c:pt>
                <c:pt idx="34">
                  <c:v>3.8809775464788213E-2</c:v>
                </c:pt>
                <c:pt idx="35">
                  <c:v>3.9939810263794347E-2</c:v>
                </c:pt>
                <c:pt idx="36">
                  <c:v>4.3226456269934529E-2</c:v>
                </c:pt>
                <c:pt idx="37">
                  <c:v>4.6396409840380078E-2</c:v>
                </c:pt>
                <c:pt idx="38">
                  <c:v>4.6875600353488138E-2</c:v>
                </c:pt>
                <c:pt idx="39">
                  <c:v>4.8106097142571087E-2</c:v>
                </c:pt>
                <c:pt idx="40">
                  <c:v>4.7943135272598414E-2</c:v>
                </c:pt>
                <c:pt idx="41">
                  <c:v>4.650061167860689E-2</c:v>
                </c:pt>
                <c:pt idx="42">
                  <c:v>4.6236072032683186E-2</c:v>
                </c:pt>
                <c:pt idx="43">
                  <c:v>4.6439873731072528E-2</c:v>
                </c:pt>
                <c:pt idx="44">
                  <c:v>4.6897724985664864E-2</c:v>
                </c:pt>
                <c:pt idx="45">
                  <c:v>4.8944973929125515E-2</c:v>
                </c:pt>
                <c:pt idx="46">
                  <c:v>5.2130325814536339E-2</c:v>
                </c:pt>
                <c:pt idx="47">
                  <c:v>5.4850999166463674E-2</c:v>
                </c:pt>
                <c:pt idx="48">
                  <c:v>5.893809139732064E-2</c:v>
                </c:pt>
                <c:pt idx="49">
                  <c:v>6.2114686639273275E-2</c:v>
                </c:pt>
                <c:pt idx="50">
                  <c:v>6.3345875534524906E-2</c:v>
                </c:pt>
                <c:pt idx="51">
                  <c:v>6.3645039450515473E-2</c:v>
                </c:pt>
                <c:pt idx="52">
                  <c:v>6.4538780721353328E-2</c:v>
                </c:pt>
                <c:pt idx="53">
                  <c:v>6.9111444270235287E-2</c:v>
                </c:pt>
                <c:pt idx="54">
                  <c:v>7.4962134182861448E-2</c:v>
                </c:pt>
                <c:pt idx="55">
                  <c:v>7.3803645370714058E-2</c:v>
                </c:pt>
                <c:pt idx="56">
                  <c:v>7.262859842372589E-2</c:v>
                </c:pt>
                <c:pt idx="57">
                  <c:v>7.2093495345532582E-2</c:v>
                </c:pt>
                <c:pt idx="58">
                  <c:v>7.1659260768825228E-2</c:v>
                </c:pt>
                <c:pt idx="59">
                  <c:v>7.1564541770798143E-2</c:v>
                </c:pt>
                <c:pt idx="60">
                  <c:v>7.1509891341107343E-2</c:v>
                </c:pt>
                <c:pt idx="61">
                  <c:v>7.0710241232996185E-2</c:v>
                </c:pt>
                <c:pt idx="62">
                  <c:v>7.0732870328353223E-2</c:v>
                </c:pt>
                <c:pt idx="63">
                  <c:v>7.0664355863662626E-2</c:v>
                </c:pt>
                <c:pt idx="64">
                  <c:v>7.3799410414216615E-2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3B-435B-AF7A-A5C341EE58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8456832"/>
        <c:axId val="218458368"/>
      </c:lineChart>
      <c:catAx>
        <c:axId val="218456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18458368"/>
        <c:crosses val="autoZero"/>
        <c:auto val="1"/>
        <c:lblAlgn val="ctr"/>
        <c:lblOffset val="100"/>
        <c:tickLblSkip val="5"/>
        <c:noMultiLvlLbl val="0"/>
      </c:catAx>
      <c:valAx>
        <c:axId val="218458368"/>
        <c:scaling>
          <c:orientation val="minMax"/>
          <c:max val="8.0000000000000016E-2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GB" sz="1100" b="0" dirty="0"/>
                  <a:t>Per cent of national income</a:t>
                </a:r>
              </a:p>
            </c:rich>
          </c:tx>
          <c:layout>
            <c:manualLayout>
              <c:xMode val="edge"/>
              <c:yMode val="edge"/>
              <c:x val="1.299042422156735E-2"/>
              <c:y val="0.280827757801951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18456832"/>
        <c:crosses val="autoZero"/>
        <c:crossBetween val="between"/>
        <c:majorUnit val="1.0000000000000002E-2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round/>
    </a:ln>
    <a:effectLst/>
  </c:spPr>
  <c:txPr>
    <a:bodyPr/>
    <a:lstStyle/>
    <a:p>
      <a:pPr>
        <a:defRPr sz="1000" b="0">
          <a:latin typeface="+mj-lt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8356872862967053E-2"/>
          <c:y val="3.3871341127747458E-2"/>
          <c:w val="0.90517743929677252"/>
          <c:h val="0.80470262377916069"/>
        </c:manualLayout>
      </c:layout>
      <c:lineChart>
        <c:grouping val="standard"/>
        <c:varyColors val="0"/>
        <c:ser>
          <c:idx val="3"/>
          <c:order val="0"/>
          <c:spPr>
            <a:ln>
              <a:solidFill>
                <a:srgbClr val="309E75"/>
              </a:solidFill>
            </a:ln>
          </c:spPr>
          <c:marker>
            <c:symbol val="none"/>
          </c:marker>
          <c:cat>
            <c:strRef>
              <c:f>Citi!$A$8:$A$36</c:f>
              <c:strCache>
                <c:ptCount val="29"/>
                <c:pt idx="0">
                  <c:v>2018 Q1</c:v>
                </c:pt>
                <c:pt idx="1">
                  <c:v>2018 Q2</c:v>
                </c:pt>
                <c:pt idx="2">
                  <c:v>2018 Q3</c:v>
                </c:pt>
                <c:pt idx="3">
                  <c:v>2018 Q4</c:v>
                </c:pt>
                <c:pt idx="4">
                  <c:v>2019 Q1</c:v>
                </c:pt>
                <c:pt idx="5">
                  <c:v>2019 Q2</c:v>
                </c:pt>
                <c:pt idx="6">
                  <c:v>2019 Q3</c:v>
                </c:pt>
                <c:pt idx="7">
                  <c:v>2019 Q4</c:v>
                </c:pt>
                <c:pt idx="8">
                  <c:v>2020 Q1</c:v>
                </c:pt>
                <c:pt idx="9">
                  <c:v>2020 Q2</c:v>
                </c:pt>
                <c:pt idx="10">
                  <c:v>2020 Q3</c:v>
                </c:pt>
                <c:pt idx="11">
                  <c:v>2020 Q4</c:v>
                </c:pt>
                <c:pt idx="12">
                  <c:v>2021 Q1</c:v>
                </c:pt>
                <c:pt idx="13">
                  <c:v>2021 Q2</c:v>
                </c:pt>
                <c:pt idx="14">
                  <c:v>2021 Q3</c:v>
                </c:pt>
                <c:pt idx="15">
                  <c:v>2021 Q4</c:v>
                </c:pt>
                <c:pt idx="16">
                  <c:v>2022 Q1</c:v>
                </c:pt>
                <c:pt idx="17">
                  <c:v>2022 Q2</c:v>
                </c:pt>
                <c:pt idx="18">
                  <c:v>2022 Q3</c:v>
                </c:pt>
                <c:pt idx="19">
                  <c:v>2022 Q4</c:v>
                </c:pt>
                <c:pt idx="20">
                  <c:v>2023 Q1</c:v>
                </c:pt>
                <c:pt idx="21">
                  <c:v>2023 Q2</c:v>
                </c:pt>
                <c:pt idx="22">
                  <c:v>2023 Q3</c:v>
                </c:pt>
                <c:pt idx="23">
                  <c:v>2023 Q4</c:v>
                </c:pt>
                <c:pt idx="24">
                  <c:v>2024 Q1</c:v>
                </c:pt>
                <c:pt idx="25">
                  <c:v>2024 Q2</c:v>
                </c:pt>
                <c:pt idx="26">
                  <c:v>2024 Q3</c:v>
                </c:pt>
                <c:pt idx="27">
                  <c:v>2024 Q4</c:v>
                </c:pt>
                <c:pt idx="28">
                  <c:v>2025 Q1</c:v>
                </c:pt>
              </c:strCache>
            </c:strRef>
          </c:cat>
          <c:val>
            <c:numRef>
              <c:f>Citi!$E$8:$E$36</c:f>
              <c:numCache>
                <c:formatCode>0.0%</c:formatCode>
                <c:ptCount val="29"/>
                <c:pt idx="0">
                  <c:v>2.7124183006535851E-2</c:v>
                </c:pt>
                <c:pt idx="1">
                  <c:v>2.4232633279483107E-2</c:v>
                </c:pt>
                <c:pt idx="2">
                  <c:v>2.5072324011571778E-2</c:v>
                </c:pt>
                <c:pt idx="3">
                  <c:v>2.2633088938476043E-2</c:v>
                </c:pt>
                <c:pt idx="4">
                  <c:v>1.8453706649697699E-2</c:v>
                </c:pt>
                <c:pt idx="5">
                  <c:v>2.018927444794949E-2</c:v>
                </c:pt>
                <c:pt idx="6">
                  <c:v>1.8501097522734433E-2</c:v>
                </c:pt>
                <c:pt idx="7">
                  <c:v>1.4027431421446579E-2</c:v>
                </c:pt>
                <c:pt idx="8">
                  <c:v>1.6557325835676151E-2</c:v>
                </c:pt>
                <c:pt idx="9">
                  <c:v>6.8027210884356037E-3</c:v>
                </c:pt>
                <c:pt idx="10">
                  <c:v>6.1576354679802048E-3</c:v>
                </c:pt>
                <c:pt idx="11">
                  <c:v>5.8407623731939751E-3</c:v>
                </c:pt>
                <c:pt idx="12">
                  <c:v>6.4535955746773954E-3</c:v>
                </c:pt>
                <c:pt idx="13">
                  <c:v>2.0270270270270174E-2</c:v>
                </c:pt>
                <c:pt idx="14">
                  <c:v>2.7539779681762466E-2</c:v>
                </c:pt>
                <c:pt idx="15">
                  <c:v>4.8899755501222497E-2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78-4261-B266-D54E2260714C}"/>
            </c:ext>
          </c:extLst>
        </c:ser>
        <c:ser>
          <c:idx val="1"/>
          <c:order val="1"/>
          <c:spPr>
            <a:ln>
              <a:solidFill>
                <a:srgbClr val="2478C7"/>
              </a:solidFill>
            </a:ln>
          </c:spPr>
          <c:marker>
            <c:symbol val="none"/>
          </c:marker>
          <c:cat>
            <c:strRef>
              <c:f>Citi!$A$8:$A$36</c:f>
              <c:strCache>
                <c:ptCount val="29"/>
                <c:pt idx="0">
                  <c:v>2018 Q1</c:v>
                </c:pt>
                <c:pt idx="1">
                  <c:v>2018 Q2</c:v>
                </c:pt>
                <c:pt idx="2">
                  <c:v>2018 Q3</c:v>
                </c:pt>
                <c:pt idx="3">
                  <c:v>2018 Q4</c:v>
                </c:pt>
                <c:pt idx="4">
                  <c:v>2019 Q1</c:v>
                </c:pt>
                <c:pt idx="5">
                  <c:v>2019 Q2</c:v>
                </c:pt>
                <c:pt idx="6">
                  <c:v>2019 Q3</c:v>
                </c:pt>
                <c:pt idx="7">
                  <c:v>2019 Q4</c:v>
                </c:pt>
                <c:pt idx="8">
                  <c:v>2020 Q1</c:v>
                </c:pt>
                <c:pt idx="9">
                  <c:v>2020 Q2</c:v>
                </c:pt>
                <c:pt idx="10">
                  <c:v>2020 Q3</c:v>
                </c:pt>
                <c:pt idx="11">
                  <c:v>2020 Q4</c:v>
                </c:pt>
                <c:pt idx="12">
                  <c:v>2021 Q1</c:v>
                </c:pt>
                <c:pt idx="13">
                  <c:v>2021 Q2</c:v>
                </c:pt>
                <c:pt idx="14">
                  <c:v>2021 Q3</c:v>
                </c:pt>
                <c:pt idx="15">
                  <c:v>2021 Q4</c:v>
                </c:pt>
                <c:pt idx="16">
                  <c:v>2022 Q1</c:v>
                </c:pt>
                <c:pt idx="17">
                  <c:v>2022 Q2</c:v>
                </c:pt>
                <c:pt idx="18">
                  <c:v>2022 Q3</c:v>
                </c:pt>
                <c:pt idx="19">
                  <c:v>2022 Q4</c:v>
                </c:pt>
                <c:pt idx="20">
                  <c:v>2023 Q1</c:v>
                </c:pt>
                <c:pt idx="21">
                  <c:v>2023 Q2</c:v>
                </c:pt>
                <c:pt idx="22">
                  <c:v>2023 Q3</c:v>
                </c:pt>
                <c:pt idx="23">
                  <c:v>2023 Q4</c:v>
                </c:pt>
                <c:pt idx="24">
                  <c:v>2024 Q1</c:v>
                </c:pt>
                <c:pt idx="25">
                  <c:v>2024 Q2</c:v>
                </c:pt>
                <c:pt idx="26">
                  <c:v>2024 Q3</c:v>
                </c:pt>
                <c:pt idx="27">
                  <c:v>2024 Q4</c:v>
                </c:pt>
                <c:pt idx="28">
                  <c:v>2025 Q1</c:v>
                </c:pt>
              </c:strCache>
            </c:strRef>
          </c:cat>
          <c:val>
            <c:numRef>
              <c:f>Citi!$F$8:$F$36</c:f>
              <c:numCache>
                <c:formatCode>0.0%</c:formatCode>
                <c:ptCount val="29"/>
                <c:pt idx="0">
                  <c:v>2.9372496662216419E-2</c:v>
                </c:pt>
                <c:pt idx="1">
                  <c:v>2.2486772486772555E-2</c:v>
                </c:pt>
                <c:pt idx="2">
                  <c:v>3.0921052631579071E-2</c:v>
                </c:pt>
                <c:pt idx="3">
                  <c:v>3.5340314136125706E-2</c:v>
                </c:pt>
                <c:pt idx="4">
                  <c:v>3.3073929961089599E-2</c:v>
                </c:pt>
                <c:pt idx="5">
                  <c:v>3.8809831824062169E-2</c:v>
                </c:pt>
                <c:pt idx="6">
                  <c:v>3.8289725590299861E-2</c:v>
                </c:pt>
                <c:pt idx="7">
                  <c:v>2.6548672566371723E-2</c:v>
                </c:pt>
                <c:pt idx="8">
                  <c:v>2.5109855618330235E-2</c:v>
                </c:pt>
                <c:pt idx="9">
                  <c:v>-1.3075965130759704E-2</c:v>
                </c:pt>
                <c:pt idx="10">
                  <c:v>1.2292562999385304E-2</c:v>
                </c:pt>
                <c:pt idx="11">
                  <c:v>4.6182266009852313E-2</c:v>
                </c:pt>
                <c:pt idx="12">
                  <c:v>4.2865890998162737E-2</c:v>
                </c:pt>
                <c:pt idx="13">
                  <c:v>8.7697160883280612E-2</c:v>
                </c:pt>
                <c:pt idx="14">
                  <c:v>5.9502125075895584E-2</c:v>
                </c:pt>
                <c:pt idx="15">
                  <c:v>4.237786933490284E-2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78-4261-B266-D54E2260714C}"/>
            </c:ext>
          </c:extLst>
        </c:ser>
        <c:ser>
          <c:idx val="2"/>
          <c:order val="2"/>
          <c:spPr>
            <a:ln>
              <a:noFill/>
            </a:ln>
          </c:spPr>
          <c:marker>
            <c:symbol val="none"/>
          </c:marker>
          <c:cat>
            <c:strRef>
              <c:f>Citi!$A$8:$A$36</c:f>
              <c:strCache>
                <c:ptCount val="29"/>
                <c:pt idx="0">
                  <c:v>2018 Q1</c:v>
                </c:pt>
                <c:pt idx="1">
                  <c:v>2018 Q2</c:v>
                </c:pt>
                <c:pt idx="2">
                  <c:v>2018 Q3</c:v>
                </c:pt>
                <c:pt idx="3">
                  <c:v>2018 Q4</c:v>
                </c:pt>
                <c:pt idx="4">
                  <c:v>2019 Q1</c:v>
                </c:pt>
                <c:pt idx="5">
                  <c:v>2019 Q2</c:v>
                </c:pt>
                <c:pt idx="6">
                  <c:v>2019 Q3</c:v>
                </c:pt>
                <c:pt idx="7">
                  <c:v>2019 Q4</c:v>
                </c:pt>
                <c:pt idx="8">
                  <c:v>2020 Q1</c:v>
                </c:pt>
                <c:pt idx="9">
                  <c:v>2020 Q2</c:v>
                </c:pt>
                <c:pt idx="10">
                  <c:v>2020 Q3</c:v>
                </c:pt>
                <c:pt idx="11">
                  <c:v>2020 Q4</c:v>
                </c:pt>
                <c:pt idx="12">
                  <c:v>2021 Q1</c:v>
                </c:pt>
                <c:pt idx="13">
                  <c:v>2021 Q2</c:v>
                </c:pt>
                <c:pt idx="14">
                  <c:v>2021 Q3</c:v>
                </c:pt>
                <c:pt idx="15">
                  <c:v>2021 Q4</c:v>
                </c:pt>
                <c:pt idx="16">
                  <c:v>2022 Q1</c:v>
                </c:pt>
                <c:pt idx="17">
                  <c:v>2022 Q2</c:v>
                </c:pt>
                <c:pt idx="18">
                  <c:v>2022 Q3</c:v>
                </c:pt>
                <c:pt idx="19">
                  <c:v>2022 Q4</c:v>
                </c:pt>
                <c:pt idx="20">
                  <c:v>2023 Q1</c:v>
                </c:pt>
                <c:pt idx="21">
                  <c:v>2023 Q2</c:v>
                </c:pt>
                <c:pt idx="22">
                  <c:v>2023 Q3</c:v>
                </c:pt>
                <c:pt idx="23">
                  <c:v>2023 Q4</c:v>
                </c:pt>
                <c:pt idx="24">
                  <c:v>2024 Q1</c:v>
                </c:pt>
                <c:pt idx="25">
                  <c:v>2024 Q2</c:v>
                </c:pt>
                <c:pt idx="26">
                  <c:v>2024 Q3</c:v>
                </c:pt>
                <c:pt idx="27">
                  <c:v>2024 Q4</c:v>
                </c:pt>
                <c:pt idx="28">
                  <c:v>2025 Q1</c:v>
                </c:pt>
              </c:strCache>
            </c:strRef>
          </c:cat>
          <c:val>
            <c:numRef>
              <c:f>Citi!$G$8:$G$36</c:f>
              <c:numCache>
                <c:formatCode>0.0%</c:formatCode>
                <c:ptCount val="29"/>
                <c:pt idx="0">
                  <c:v>2.1889404347381625E-3</c:v>
                </c:pt>
                <c:pt idx="1">
                  <c:v>-1.7045549379933744E-3</c:v>
                </c:pt>
                <c:pt idx="2">
                  <c:v>5.7056741100165453E-3</c:v>
                </c:pt>
                <c:pt idx="3">
                  <c:v>1.2425986734734273E-2</c:v>
                </c:pt>
                <c:pt idx="4">
                  <c:v>1.4355314547861431E-2</c:v>
                </c:pt>
                <c:pt idx="5">
                  <c:v>1.8252061497302741E-2</c:v>
                </c:pt>
                <c:pt idx="6">
                  <c:v>1.9429167151313598E-2</c:v>
                </c:pt>
                <c:pt idx="7">
                  <c:v>1.234803000089757E-2</c:v>
                </c:pt>
                <c:pt idx="8">
                  <c:v>8.4132292053704649E-3</c:v>
                </c:pt>
                <c:pt idx="9">
                  <c:v>-1.974437077176816E-2</c:v>
                </c:pt>
                <c:pt idx="10">
                  <c:v>6.0973820752765473E-3</c:v>
                </c:pt>
                <c:pt idx="11">
                  <c:v>4.010724673901267E-2</c:v>
                </c:pt>
                <c:pt idx="12">
                  <c:v>3.6178812002449101E-2</c:v>
                </c:pt>
                <c:pt idx="13">
                  <c:v>6.6087283514738804E-2</c:v>
                </c:pt>
                <c:pt idx="14">
                  <c:v>3.1105701235266903E-2</c:v>
                </c:pt>
                <c:pt idx="15">
                  <c:v>-6.2178355291951926E-3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78-4261-B266-D54E2260714C}"/>
            </c:ext>
          </c:extLst>
        </c:ser>
        <c:ser>
          <c:idx val="0"/>
          <c:order val="3"/>
          <c:spPr>
            <a:ln>
              <a:solidFill>
                <a:srgbClr val="000000"/>
              </a:solidFill>
            </a:ln>
          </c:spPr>
          <c:marker>
            <c:symbol val="none"/>
          </c:marker>
          <c:cat>
            <c:strRef>
              <c:f>Citi!$A$8:$A$36</c:f>
              <c:strCache>
                <c:ptCount val="29"/>
                <c:pt idx="0">
                  <c:v>2018 Q1</c:v>
                </c:pt>
                <c:pt idx="1">
                  <c:v>2018 Q2</c:v>
                </c:pt>
                <c:pt idx="2">
                  <c:v>2018 Q3</c:v>
                </c:pt>
                <c:pt idx="3">
                  <c:v>2018 Q4</c:v>
                </c:pt>
                <c:pt idx="4">
                  <c:v>2019 Q1</c:v>
                </c:pt>
                <c:pt idx="5">
                  <c:v>2019 Q2</c:v>
                </c:pt>
                <c:pt idx="6">
                  <c:v>2019 Q3</c:v>
                </c:pt>
                <c:pt idx="7">
                  <c:v>2019 Q4</c:v>
                </c:pt>
                <c:pt idx="8">
                  <c:v>2020 Q1</c:v>
                </c:pt>
                <c:pt idx="9">
                  <c:v>2020 Q2</c:v>
                </c:pt>
                <c:pt idx="10">
                  <c:v>2020 Q3</c:v>
                </c:pt>
                <c:pt idx="11">
                  <c:v>2020 Q4</c:v>
                </c:pt>
                <c:pt idx="12">
                  <c:v>2021 Q1</c:v>
                </c:pt>
                <c:pt idx="13">
                  <c:v>2021 Q2</c:v>
                </c:pt>
                <c:pt idx="14">
                  <c:v>2021 Q3</c:v>
                </c:pt>
                <c:pt idx="15">
                  <c:v>2021 Q4</c:v>
                </c:pt>
                <c:pt idx="16">
                  <c:v>2022 Q1</c:v>
                </c:pt>
                <c:pt idx="17">
                  <c:v>2022 Q2</c:v>
                </c:pt>
                <c:pt idx="18">
                  <c:v>2022 Q3</c:v>
                </c:pt>
                <c:pt idx="19">
                  <c:v>2022 Q4</c:v>
                </c:pt>
                <c:pt idx="20">
                  <c:v>2023 Q1</c:v>
                </c:pt>
                <c:pt idx="21">
                  <c:v>2023 Q2</c:v>
                </c:pt>
                <c:pt idx="22">
                  <c:v>2023 Q3</c:v>
                </c:pt>
                <c:pt idx="23">
                  <c:v>2023 Q4</c:v>
                </c:pt>
                <c:pt idx="24">
                  <c:v>2024 Q1</c:v>
                </c:pt>
                <c:pt idx="25">
                  <c:v>2024 Q2</c:v>
                </c:pt>
                <c:pt idx="26">
                  <c:v>2024 Q3</c:v>
                </c:pt>
                <c:pt idx="27">
                  <c:v>2024 Q4</c:v>
                </c:pt>
                <c:pt idx="28">
                  <c:v>2025 Q1</c:v>
                </c:pt>
              </c:strCache>
            </c:strRef>
          </c:cat>
          <c:val>
            <c:numRef>
              <c:f>Citi!$H$8:$H$36</c:f>
              <c:numCache>
                <c:formatCode>General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278-4261-B266-D54E2260714C}"/>
            </c:ext>
          </c:extLst>
        </c:ser>
        <c:ser>
          <c:idx val="4"/>
          <c:order val="4"/>
          <c:spPr>
            <a:ln>
              <a:noFill/>
              <a:prstDash val="sysDot"/>
            </a:ln>
          </c:spPr>
          <c:marker>
            <c:symbol val="none"/>
          </c:marker>
          <c:cat>
            <c:strRef>
              <c:f>Citi!$A$8:$A$36</c:f>
              <c:strCache>
                <c:ptCount val="29"/>
                <c:pt idx="0">
                  <c:v>2018 Q1</c:v>
                </c:pt>
                <c:pt idx="1">
                  <c:v>2018 Q2</c:v>
                </c:pt>
                <c:pt idx="2">
                  <c:v>2018 Q3</c:v>
                </c:pt>
                <c:pt idx="3">
                  <c:v>2018 Q4</c:v>
                </c:pt>
                <c:pt idx="4">
                  <c:v>2019 Q1</c:v>
                </c:pt>
                <c:pt idx="5">
                  <c:v>2019 Q2</c:v>
                </c:pt>
                <c:pt idx="6">
                  <c:v>2019 Q3</c:v>
                </c:pt>
                <c:pt idx="7">
                  <c:v>2019 Q4</c:v>
                </c:pt>
                <c:pt idx="8">
                  <c:v>2020 Q1</c:v>
                </c:pt>
                <c:pt idx="9">
                  <c:v>2020 Q2</c:v>
                </c:pt>
                <c:pt idx="10">
                  <c:v>2020 Q3</c:v>
                </c:pt>
                <c:pt idx="11">
                  <c:v>2020 Q4</c:v>
                </c:pt>
                <c:pt idx="12">
                  <c:v>2021 Q1</c:v>
                </c:pt>
                <c:pt idx="13">
                  <c:v>2021 Q2</c:v>
                </c:pt>
                <c:pt idx="14">
                  <c:v>2021 Q3</c:v>
                </c:pt>
                <c:pt idx="15">
                  <c:v>2021 Q4</c:v>
                </c:pt>
                <c:pt idx="16">
                  <c:v>2022 Q1</c:v>
                </c:pt>
                <c:pt idx="17">
                  <c:v>2022 Q2</c:v>
                </c:pt>
                <c:pt idx="18">
                  <c:v>2022 Q3</c:v>
                </c:pt>
                <c:pt idx="19">
                  <c:v>2022 Q4</c:v>
                </c:pt>
                <c:pt idx="20">
                  <c:v>2023 Q1</c:v>
                </c:pt>
                <c:pt idx="21">
                  <c:v>2023 Q2</c:v>
                </c:pt>
                <c:pt idx="22">
                  <c:v>2023 Q3</c:v>
                </c:pt>
                <c:pt idx="23">
                  <c:v>2023 Q4</c:v>
                </c:pt>
                <c:pt idx="24">
                  <c:v>2024 Q1</c:v>
                </c:pt>
                <c:pt idx="25">
                  <c:v>2024 Q2</c:v>
                </c:pt>
                <c:pt idx="26">
                  <c:v>2024 Q3</c:v>
                </c:pt>
                <c:pt idx="27">
                  <c:v>2024 Q4</c:v>
                </c:pt>
                <c:pt idx="28">
                  <c:v>2025 Q1</c:v>
                </c:pt>
              </c:strCache>
            </c:strRef>
          </c:cat>
          <c:val>
            <c:numRef>
              <c:f>Citi!$I$8:$I$36</c:f>
              <c:numCache>
                <c:formatCode>General</c:formatCode>
                <c:ptCount val="29"/>
                <c:pt idx="15" formatCode="0.0%">
                  <c:v>4.8899755501222497E-2</c:v>
                </c:pt>
                <c:pt idx="16" formatCode="0.0%">
                  <c:v>6.061139193204812E-2</c:v>
                </c:pt>
                <c:pt idx="17" formatCode="0.0%">
                  <c:v>8.4425062497033743E-2</c:v>
                </c:pt>
                <c:pt idx="18" formatCode="0.0%">
                  <c:v>8.4173340862821133E-2</c:v>
                </c:pt>
                <c:pt idx="19" formatCode="0.0%">
                  <c:v>8.9467924219099881E-2</c:v>
                </c:pt>
                <c:pt idx="20" formatCode="0.0%">
                  <c:v>7.6765386768315125E-2</c:v>
                </c:pt>
                <c:pt idx="21" formatCode="0.0%">
                  <c:v>5.4598879543146905E-2</c:v>
                </c:pt>
                <c:pt idx="22" formatCode="0.0%">
                  <c:v>4.735016504042644E-2</c:v>
                </c:pt>
                <c:pt idx="23" formatCode="0.0%">
                  <c:v>2.6639532974586322E-2</c:v>
                </c:pt>
                <c:pt idx="24" formatCode="0.0%">
                  <c:v>2.6545494712100215E-2</c:v>
                </c:pt>
                <c:pt idx="25" formatCode="0.0%">
                  <c:v>1.667947634877609E-2</c:v>
                </c:pt>
                <c:pt idx="26" formatCode="0.0%">
                  <c:v>1.6676562447455634E-2</c:v>
                </c:pt>
                <c:pt idx="27" formatCode="0.0%">
                  <c:v>1.5676034825482521E-2</c:v>
                </c:pt>
                <c:pt idx="28" formatCode="0.0%">
                  <c:v>1.5714178139599744E-2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278-4261-B266-D54E2260714C}"/>
            </c:ext>
          </c:extLst>
        </c:ser>
        <c:ser>
          <c:idx val="5"/>
          <c:order val="5"/>
          <c:spPr>
            <a:ln>
              <a:noFill/>
              <a:prstDash val="sysDot"/>
            </a:ln>
          </c:spPr>
          <c:marker>
            <c:symbol val="none"/>
          </c:marker>
          <c:cat>
            <c:strRef>
              <c:f>Citi!$A$8:$A$36</c:f>
              <c:strCache>
                <c:ptCount val="29"/>
                <c:pt idx="0">
                  <c:v>2018 Q1</c:v>
                </c:pt>
                <c:pt idx="1">
                  <c:v>2018 Q2</c:v>
                </c:pt>
                <c:pt idx="2">
                  <c:v>2018 Q3</c:v>
                </c:pt>
                <c:pt idx="3">
                  <c:v>2018 Q4</c:v>
                </c:pt>
                <c:pt idx="4">
                  <c:v>2019 Q1</c:v>
                </c:pt>
                <c:pt idx="5">
                  <c:v>2019 Q2</c:v>
                </c:pt>
                <c:pt idx="6">
                  <c:v>2019 Q3</c:v>
                </c:pt>
                <c:pt idx="7">
                  <c:v>2019 Q4</c:v>
                </c:pt>
                <c:pt idx="8">
                  <c:v>2020 Q1</c:v>
                </c:pt>
                <c:pt idx="9">
                  <c:v>2020 Q2</c:v>
                </c:pt>
                <c:pt idx="10">
                  <c:v>2020 Q3</c:v>
                </c:pt>
                <c:pt idx="11">
                  <c:v>2020 Q4</c:v>
                </c:pt>
                <c:pt idx="12">
                  <c:v>2021 Q1</c:v>
                </c:pt>
                <c:pt idx="13">
                  <c:v>2021 Q2</c:v>
                </c:pt>
                <c:pt idx="14">
                  <c:v>2021 Q3</c:v>
                </c:pt>
                <c:pt idx="15">
                  <c:v>2021 Q4</c:v>
                </c:pt>
                <c:pt idx="16">
                  <c:v>2022 Q1</c:v>
                </c:pt>
                <c:pt idx="17">
                  <c:v>2022 Q2</c:v>
                </c:pt>
                <c:pt idx="18">
                  <c:v>2022 Q3</c:v>
                </c:pt>
                <c:pt idx="19">
                  <c:v>2022 Q4</c:v>
                </c:pt>
                <c:pt idx="20">
                  <c:v>2023 Q1</c:v>
                </c:pt>
                <c:pt idx="21">
                  <c:v>2023 Q2</c:v>
                </c:pt>
                <c:pt idx="22">
                  <c:v>2023 Q3</c:v>
                </c:pt>
                <c:pt idx="23">
                  <c:v>2023 Q4</c:v>
                </c:pt>
                <c:pt idx="24">
                  <c:v>2024 Q1</c:v>
                </c:pt>
                <c:pt idx="25">
                  <c:v>2024 Q2</c:v>
                </c:pt>
                <c:pt idx="26">
                  <c:v>2024 Q3</c:v>
                </c:pt>
                <c:pt idx="27">
                  <c:v>2024 Q4</c:v>
                </c:pt>
                <c:pt idx="28">
                  <c:v>2025 Q1</c:v>
                </c:pt>
              </c:strCache>
            </c:strRef>
          </c:cat>
          <c:val>
            <c:numRef>
              <c:f>Citi!$J$8:$J$36</c:f>
              <c:numCache>
                <c:formatCode>General</c:formatCode>
                <c:ptCount val="29"/>
                <c:pt idx="15" formatCode="0.0%">
                  <c:v>4.237786933490284E-2</c:v>
                </c:pt>
                <c:pt idx="16" formatCode="0.0%">
                  <c:v>5.4631742856216636E-2</c:v>
                </c:pt>
                <c:pt idx="17" formatCode="0.0%">
                  <c:v>5.3135762811022946E-2</c:v>
                </c:pt>
                <c:pt idx="18" formatCode="0.0%">
                  <c:v>4.9608431163306932E-2</c:v>
                </c:pt>
                <c:pt idx="19" formatCode="0.0%">
                  <c:v>3.8410564443014827E-2</c:v>
                </c:pt>
                <c:pt idx="20" formatCode="0.0%">
                  <c:v>3.5262204159461907E-2</c:v>
                </c:pt>
                <c:pt idx="21" formatCode="0.0%">
                  <c:v>3.9777611230302767E-2</c:v>
                </c:pt>
                <c:pt idx="22" formatCode="0.0%">
                  <c:v>4.7718299561666289E-2</c:v>
                </c:pt>
                <c:pt idx="23" formatCode="0.0%">
                  <c:v>5.6743096701173501E-2</c:v>
                </c:pt>
                <c:pt idx="24" formatCode="0.0%">
                  <c:v>5.8977002079212193E-2</c:v>
                </c:pt>
                <c:pt idx="25" formatCode="0.0%">
                  <c:v>5.3675115376913496E-2</c:v>
                </c:pt>
                <c:pt idx="26" formatCode="0.0%">
                  <c:v>4.7691681832884969E-2</c:v>
                </c:pt>
                <c:pt idx="27" formatCode="0.0%">
                  <c:v>4.5265787609249486E-2</c:v>
                </c:pt>
                <c:pt idx="28" formatCode="0.0%">
                  <c:v>4.1844375278043078E-2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278-4261-B266-D54E2260714C}"/>
            </c:ext>
          </c:extLst>
        </c:ser>
        <c:ser>
          <c:idx val="6"/>
          <c:order val="6"/>
          <c:spPr>
            <a:ln>
              <a:noFill/>
              <a:prstDash val="sysDot"/>
            </a:ln>
          </c:spPr>
          <c:marker>
            <c:symbol val="none"/>
          </c:marker>
          <c:cat>
            <c:strRef>
              <c:f>Citi!$A$8:$A$36</c:f>
              <c:strCache>
                <c:ptCount val="29"/>
                <c:pt idx="0">
                  <c:v>2018 Q1</c:v>
                </c:pt>
                <c:pt idx="1">
                  <c:v>2018 Q2</c:v>
                </c:pt>
                <c:pt idx="2">
                  <c:v>2018 Q3</c:v>
                </c:pt>
                <c:pt idx="3">
                  <c:v>2018 Q4</c:v>
                </c:pt>
                <c:pt idx="4">
                  <c:v>2019 Q1</c:v>
                </c:pt>
                <c:pt idx="5">
                  <c:v>2019 Q2</c:v>
                </c:pt>
                <c:pt idx="6">
                  <c:v>2019 Q3</c:v>
                </c:pt>
                <c:pt idx="7">
                  <c:v>2019 Q4</c:v>
                </c:pt>
                <c:pt idx="8">
                  <c:v>2020 Q1</c:v>
                </c:pt>
                <c:pt idx="9">
                  <c:v>2020 Q2</c:v>
                </c:pt>
                <c:pt idx="10">
                  <c:v>2020 Q3</c:v>
                </c:pt>
                <c:pt idx="11">
                  <c:v>2020 Q4</c:v>
                </c:pt>
                <c:pt idx="12">
                  <c:v>2021 Q1</c:v>
                </c:pt>
                <c:pt idx="13">
                  <c:v>2021 Q2</c:v>
                </c:pt>
                <c:pt idx="14">
                  <c:v>2021 Q3</c:v>
                </c:pt>
                <c:pt idx="15">
                  <c:v>2021 Q4</c:v>
                </c:pt>
                <c:pt idx="16">
                  <c:v>2022 Q1</c:v>
                </c:pt>
                <c:pt idx="17">
                  <c:v>2022 Q2</c:v>
                </c:pt>
                <c:pt idx="18">
                  <c:v>2022 Q3</c:v>
                </c:pt>
                <c:pt idx="19">
                  <c:v>2022 Q4</c:v>
                </c:pt>
                <c:pt idx="20">
                  <c:v>2023 Q1</c:v>
                </c:pt>
                <c:pt idx="21">
                  <c:v>2023 Q2</c:v>
                </c:pt>
                <c:pt idx="22">
                  <c:v>2023 Q3</c:v>
                </c:pt>
                <c:pt idx="23">
                  <c:v>2023 Q4</c:v>
                </c:pt>
                <c:pt idx="24">
                  <c:v>2024 Q1</c:v>
                </c:pt>
                <c:pt idx="25">
                  <c:v>2024 Q2</c:v>
                </c:pt>
                <c:pt idx="26">
                  <c:v>2024 Q3</c:v>
                </c:pt>
                <c:pt idx="27">
                  <c:v>2024 Q4</c:v>
                </c:pt>
                <c:pt idx="28">
                  <c:v>2025 Q1</c:v>
                </c:pt>
              </c:strCache>
            </c:strRef>
          </c:cat>
          <c:val>
            <c:numRef>
              <c:f>Citi!$K$8:$K$36</c:f>
              <c:numCache>
                <c:formatCode>General</c:formatCode>
                <c:ptCount val="29"/>
                <c:pt idx="15" formatCode="0.0%">
                  <c:v>-6.2178355291951926E-3</c:v>
                </c:pt>
                <c:pt idx="16" formatCode="0.0%">
                  <c:v>-5.6379265028813075E-3</c:v>
                </c:pt>
                <c:pt idx="17" formatCode="0.0%">
                  <c:v>-2.8853353512471314E-2</c:v>
                </c:pt>
                <c:pt idx="18" formatCode="0.0%">
                  <c:v>-3.1881349961996319E-2</c:v>
                </c:pt>
                <c:pt idx="19" formatCode="0.0%">
                  <c:v>-4.6864491042892809E-2</c:v>
                </c:pt>
                <c:pt idx="20" formatCode="0.0%">
                  <c:v>-3.8544313477066994E-2</c:v>
                </c:pt>
                <c:pt idx="21" formatCode="0.0%">
                  <c:v>-1.4053938990780002E-2</c:v>
                </c:pt>
                <c:pt idx="22" formatCode="0.0%">
                  <c:v>3.5149134790635195E-4</c:v>
                </c:pt>
                <c:pt idx="23" formatCode="0.0%">
                  <c:v>2.9322427940569495E-2</c:v>
                </c:pt>
                <c:pt idx="24" formatCode="0.0%">
                  <c:v>3.1592859287943531E-2</c:v>
                </c:pt>
                <c:pt idx="25" formatCode="0.0%">
                  <c:v>3.6388694656255716E-2</c:v>
                </c:pt>
                <c:pt idx="26" formatCode="0.0%">
                  <c:v>3.050637786983712E-2</c:v>
                </c:pt>
                <c:pt idx="27" formatCode="0.0%">
                  <c:v>2.913306189099063E-2</c:v>
                </c:pt>
                <c:pt idx="28" formatCode="0.0%">
                  <c:v>2.572593520974964E-2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278-4261-B266-D54E226071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86964256"/>
        <c:axId val="1"/>
      </c:lineChart>
      <c:catAx>
        <c:axId val="108696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 b="0"/>
                  <a:t>Annual change</a:t>
                </a:r>
              </a:p>
            </c:rich>
          </c:tx>
          <c:layout>
            <c:manualLayout>
              <c:xMode val="edge"/>
              <c:yMode val="edge"/>
              <c:x val="4.3104810981748776E-3"/>
              <c:y val="0.36184910412210036"/>
            </c:manualLayout>
          </c:layout>
          <c:overlay val="0"/>
        </c:title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0869642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8B6467-4A3E-0145-AA3E-17E02008F8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A72738-6400-2A41-AC7A-40F4371056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2FFDE-B5C7-814B-87CA-77C159E55A4A}" type="datetimeFigureOut">
              <a:rPr lang="en-US" smtClean="0"/>
              <a:t>6/28/22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65E01-0C07-4B45-8F01-F70786EC98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8A8CE-36DE-E540-A889-B366608B78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56785-C915-AE4A-B18E-A4C8F0602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1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39EB6-B7EA-F940-9096-0D176A7425F7}" type="datetimeFigureOut">
              <a:rPr lang="en-US" smtClean="0"/>
              <a:t>6/28/22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8C5F6-2000-A44D-9F30-3827A51FF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64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8C5F6-2000-A44D-9F30-3827A51FF1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49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8C5F6-2000-A44D-9F30-3827A51FF1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51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8C5F6-2000-A44D-9F30-3827A51FF1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70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Order policy sub bullets in order that carl and tom will talk 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8C5F6-2000-A44D-9F30-3827A51FF1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11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8C5F6-2000-A44D-9F30-3827A51FF1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8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8C5F6-2000-A44D-9F30-3827A51FF1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46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8C5F6-2000-A44D-9F30-3827A51FF1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70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(long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1F1E56D-DD80-7947-9F86-D6CA399B1D36}"/>
              </a:ext>
            </a:extLst>
          </p:cNvPr>
          <p:cNvSpPr/>
          <p:nvPr userDrawn="1"/>
        </p:nvSpPr>
        <p:spPr>
          <a:xfrm>
            <a:off x="0" y="5687122"/>
            <a:ext cx="9144000" cy="1170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6A13256-5F47-4F4D-BE26-B4B73650620E}"/>
              </a:ext>
            </a:extLst>
          </p:cNvPr>
          <p:cNvSpPr/>
          <p:nvPr userDrawn="1"/>
        </p:nvSpPr>
        <p:spPr>
          <a:xfrm flipV="1">
            <a:off x="0" y="0"/>
            <a:ext cx="9144000" cy="5698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04B9B-18C1-E547-BE77-254F89B19F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30968" y="3066584"/>
            <a:ext cx="6101845" cy="2375210"/>
          </a:xfrm>
        </p:spPr>
        <p:txBody>
          <a:bodyPr anchor="b">
            <a:normAutofit/>
          </a:bodyPr>
          <a:lstStyle>
            <a:lvl1pPr algn="l">
              <a:defRPr sz="5500" spc="-15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br>
              <a:rPr lang="en-GB" dirty="0"/>
            </a:br>
            <a:r>
              <a:rPr lang="en-GB" dirty="0"/>
              <a:t>max three lines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B199AB-D245-484B-892E-B0F6186F0C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5391" y="1739781"/>
            <a:ext cx="6107421" cy="1081478"/>
          </a:xfrm>
        </p:spPr>
        <p:txBody>
          <a:bodyPr anchor="t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author style</a:t>
            </a:r>
          </a:p>
          <a:p>
            <a:r>
              <a:rPr lang="en-GB" dirty="0"/>
              <a:t>Author Name Surname</a:t>
            </a:r>
          </a:p>
          <a:p>
            <a:r>
              <a:rPr lang="en-GB" dirty="0"/>
              <a:t>Author Name Surname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Author Name Surname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3503E8-76B2-7E4C-A757-B1F42F47A7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47" y="565127"/>
            <a:ext cx="1440000" cy="80296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F8C450E-36D1-2E43-91D1-9BA21E1338BC}"/>
              </a:ext>
            </a:extLst>
          </p:cNvPr>
          <p:cNvCxnSpPr>
            <a:cxnSpLocks/>
          </p:cNvCxnSpPr>
          <p:nvPr userDrawn="1"/>
        </p:nvCxnSpPr>
        <p:spPr>
          <a:xfrm>
            <a:off x="2375212" y="0"/>
            <a:ext cx="0" cy="522922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ABB31D-4AD6-A14C-AF1F-0337821861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7990" y="3055434"/>
            <a:ext cx="1784160" cy="1583630"/>
          </a:xfrm>
        </p:spPr>
        <p:txBody>
          <a:bodyPr anchor="b">
            <a:normAutofit/>
          </a:bodyPr>
          <a:lstStyle>
            <a:lvl1pPr algn="r">
              <a:spcBef>
                <a:spcPts val="450"/>
              </a:spcBef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Details of the presentation (date, venue, </a:t>
            </a:r>
            <a:r>
              <a:rPr lang="en-GB" dirty="0" err="1"/>
              <a:t>wifi</a:t>
            </a:r>
            <a:r>
              <a:rPr lang="en-GB" dirty="0"/>
              <a:t>)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CEF78B-61B5-0A43-B879-7980AD59C355}"/>
              </a:ext>
            </a:extLst>
          </p:cNvPr>
          <p:cNvSpPr txBox="1"/>
          <p:nvPr userDrawn="1"/>
        </p:nvSpPr>
        <p:spPr>
          <a:xfrm>
            <a:off x="536942" y="4988354"/>
            <a:ext cx="1615208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lvl="0" algn="r"/>
            <a:r>
              <a:rPr lang="en-US" sz="1400" b="1" dirty="0">
                <a:solidFill>
                  <a:srgbClr val="FFFFFF"/>
                </a:solidFill>
              </a:rPr>
              <a:t>@</a:t>
            </a:r>
            <a:r>
              <a:rPr lang="en-US" sz="1400" b="1" dirty="0" err="1">
                <a:solidFill>
                  <a:srgbClr val="FFFFFF"/>
                </a:solidFill>
              </a:rPr>
              <a:t>TheIFS</a:t>
            </a:r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3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94" userDrawn="1">
          <p15:clr>
            <a:srgbClr val="FBAE40"/>
          </p15:clr>
        </p15:guide>
        <p15:guide id="2" pos="1292" userDrawn="1">
          <p15:clr>
            <a:srgbClr val="FBAE40"/>
          </p15:clr>
        </p15:guide>
        <p15:guide id="3" pos="29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BA3731-BEE0-F54F-9648-7C636A621B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1663" y="1233488"/>
            <a:ext cx="7953375" cy="444248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7F4EC19-8E2C-B04C-8B4D-979252AD3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1162AF6-2051-CB4A-AB57-B5F2115521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Outlook for the public finances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1D8A57-B71E-2B49-847E-1B8E55E399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© </a:t>
            </a:r>
            <a:r>
              <a:rPr lang="en-GB" dirty="0"/>
              <a:t>Institute for Fiscal Studies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72946E9-25ED-C14E-80CB-BEA1E66836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2763" y="5910145"/>
            <a:ext cx="8020050" cy="279517"/>
          </a:xfrm>
        </p:spPr>
        <p:txBody>
          <a:bodyPr anchor="b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8314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8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C7556F71-460E-494E-B38D-195C5A758BDD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2763" y="1233490"/>
            <a:ext cx="8020050" cy="44424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7F4EC19-8E2C-B04C-8B4D-979252AD3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1162AF6-2051-CB4A-AB57-B5F2115521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Outlook for the public finances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1D8A57-B71E-2B49-847E-1B8E55E399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© </a:t>
            </a:r>
            <a:r>
              <a:rPr lang="en-GB" dirty="0"/>
              <a:t>Institute for Fiscal Studies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550D70-5176-0D40-8DA9-D8DD956FC1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2763" y="5910145"/>
            <a:ext cx="8020050" cy="279517"/>
          </a:xfrm>
        </p:spPr>
        <p:txBody>
          <a:bodyPr anchor="b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3707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8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C7556F71-460E-494E-B38D-195C5A758BDD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2763" y="1694984"/>
            <a:ext cx="8020050" cy="39809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7F4EC19-8E2C-B04C-8B4D-979252AD3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1162AF6-2051-CB4A-AB57-B5F2115521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Outlook for the public finances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1D8A57-B71E-2B49-847E-1B8E55E399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© </a:t>
            </a:r>
            <a:r>
              <a:rPr lang="en-GB" dirty="0"/>
              <a:t>Institute for Fiscal Studies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550D70-5176-0D40-8DA9-D8DD956FC1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2763" y="5910145"/>
            <a:ext cx="8020050" cy="279517"/>
          </a:xfrm>
        </p:spPr>
        <p:txBody>
          <a:bodyPr anchor="b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4">
            <a:extLst>
              <a:ext uri="{FF2B5EF4-FFF2-40B4-BE49-F238E27FC236}">
                <a16:creationId xmlns:a16="http://schemas.microsoft.com/office/drawing/2014/main" id="{5A86368F-6E45-E642-8A7E-A07DE1FA8F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12762" y="1136918"/>
            <a:ext cx="6835699" cy="480005"/>
          </a:xfrm>
        </p:spPr>
        <p:txBody>
          <a:bodyPr anchor="t">
            <a:normAutofit/>
          </a:bodyPr>
          <a:lstStyle>
            <a:lvl1pPr marL="0" indent="0">
              <a:buNone/>
              <a:defRPr sz="25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subtitle style in one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212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8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B3852D-47F9-0241-98E4-0BAAB742F8D1}"/>
              </a:ext>
            </a:extLst>
          </p:cNvPr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>
            <a:cxnSpLocks/>
          </p:cNvCxnSpPr>
          <p:nvPr userDrawn="1"/>
        </p:nvCxnSpPr>
        <p:spPr>
          <a:xfrm>
            <a:off x="551708" y="2912834"/>
            <a:ext cx="61200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cxnSpLocks/>
          </p:cNvCxnSpPr>
          <p:nvPr userDrawn="1"/>
        </p:nvCxnSpPr>
        <p:spPr>
          <a:xfrm>
            <a:off x="552140" y="4633950"/>
            <a:ext cx="61200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1ECB472-C7BF-C348-9C6F-09C43BEE74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47" y="565127"/>
            <a:ext cx="1440000" cy="8029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2BA015-7E5A-B043-A462-E5531861A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2956" y="3086025"/>
            <a:ext cx="6110868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GB" dirty="0"/>
              <a:t>Click to edit Master divider style in two lines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4C2E8EA-534F-8749-9926-4BC88B23CB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GB"/>
              <a:t>Outlook for the public finances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351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Medium Quo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771C01C-5E80-1F49-8755-D9DB9363BE55}"/>
              </a:ext>
            </a:extLst>
          </p:cNvPr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E95362-CCC0-0945-A7E1-D83DB561CC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47" y="565127"/>
            <a:ext cx="1440000" cy="802967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551709" y="2595778"/>
            <a:ext cx="5378801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51278" y="2722537"/>
            <a:ext cx="5379232" cy="1785103"/>
          </a:xfr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baseline="0">
                <a:solidFill>
                  <a:srgbClr val="F4F4F4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Click to edit medium quote of about 6 lines Click to edit medium quote of about 6 lines Click to edit medium quote of about 6 lines Click to edit medium quote of about 6 lines Click to edit medium quote of about 6 lines Click to edit medium quote of about 6 lines Click to edit medium quote of about 6 lines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52140" y="5049107"/>
            <a:ext cx="537837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52140" y="4570896"/>
            <a:ext cx="2982913" cy="252957"/>
          </a:xfrm>
        </p:spPr>
        <p:txBody>
          <a:bodyPr anchor="ctr">
            <a:noAutofit/>
          </a:bodyPr>
          <a:lstStyle>
            <a:lvl1pPr marL="0" indent="0">
              <a:buNone/>
              <a:defRPr sz="1400" baseline="0">
                <a:solidFill>
                  <a:srgbClr val="F4F4F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− Click to insert source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DA3CB-E26D-2D40-94FA-8DBAE46A625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GB"/>
              <a:t>Outlook for the public finances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3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Small Quo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771C01C-5E80-1F49-8755-D9DB9363BE55}"/>
              </a:ext>
            </a:extLst>
          </p:cNvPr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E95362-CCC0-0945-A7E1-D83DB561CC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47" y="565127"/>
            <a:ext cx="1440000" cy="802967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551709" y="2982878"/>
            <a:ext cx="5378801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51278" y="3133002"/>
            <a:ext cx="5379232" cy="945770"/>
          </a:xfr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baseline="0">
                <a:solidFill>
                  <a:srgbClr val="F4F4F4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Click to edit small quote of about 3 lines Click to edit small quote of about 3 lines Click to edit small quote of about 3 lines Click to edit small quote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52140" y="4642707"/>
            <a:ext cx="537837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52140" y="4164496"/>
            <a:ext cx="2982913" cy="252957"/>
          </a:xfrm>
        </p:spPr>
        <p:txBody>
          <a:bodyPr anchor="ctr">
            <a:noAutofit/>
          </a:bodyPr>
          <a:lstStyle>
            <a:lvl1pPr marL="0" indent="0">
              <a:buNone/>
              <a:defRPr sz="1400" baseline="0">
                <a:solidFill>
                  <a:srgbClr val="F4F4F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− Click to insert source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DA3CB-E26D-2D40-94FA-8DBAE46A625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GB"/>
              <a:t>Outlook for the public finances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88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D134D9-F12F-EF44-843F-D4FEB4EB5EB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B888AA-D217-494B-976C-4BBDBA116DC9}"/>
              </a:ext>
            </a:extLst>
          </p:cNvPr>
          <p:cNvSpPr/>
          <p:nvPr userDrawn="1"/>
        </p:nvSpPr>
        <p:spPr>
          <a:xfrm flipV="1">
            <a:off x="0" y="0"/>
            <a:ext cx="9144000" cy="50972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14675" y="3368348"/>
            <a:ext cx="2781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rgbClr val="FFFFFF"/>
                </a:solidFill>
              </a:rPr>
              <a:t>The Institute for Fiscal Studies</a:t>
            </a:r>
          </a:p>
          <a:p>
            <a:pPr lvl="0"/>
            <a:r>
              <a:rPr lang="en-US" sz="1400" dirty="0">
                <a:solidFill>
                  <a:srgbClr val="FFFFFF"/>
                </a:solidFill>
              </a:rPr>
              <a:t>7 </a:t>
            </a:r>
            <a:r>
              <a:rPr lang="en-US" sz="1400" dirty="0" err="1">
                <a:solidFill>
                  <a:srgbClr val="FFFFFF"/>
                </a:solidFill>
              </a:rPr>
              <a:t>Ridgmount</a:t>
            </a:r>
            <a:r>
              <a:rPr lang="en-US" sz="1400" dirty="0">
                <a:solidFill>
                  <a:srgbClr val="FFFFFF"/>
                </a:solidFill>
              </a:rPr>
              <a:t> Street</a:t>
            </a:r>
          </a:p>
          <a:p>
            <a:pPr lvl="0"/>
            <a:r>
              <a:rPr lang="en-US" sz="1400" dirty="0">
                <a:solidFill>
                  <a:srgbClr val="FFFFFF"/>
                </a:solidFill>
              </a:rPr>
              <a:t>London</a:t>
            </a:r>
          </a:p>
          <a:p>
            <a:pPr lvl="0"/>
            <a:r>
              <a:rPr lang="en-US" sz="1400" dirty="0">
                <a:solidFill>
                  <a:srgbClr val="FFFFFF"/>
                </a:solidFill>
              </a:rPr>
              <a:t>WC1E 7AE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14675" y="4451051"/>
            <a:ext cx="2562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 err="1">
                <a:solidFill>
                  <a:srgbClr val="FFFFFF"/>
                </a:solidFill>
              </a:rPr>
              <a:t>www.ifs.org.uk</a:t>
            </a:r>
            <a:endParaRPr lang="en-US" sz="1400" b="1" dirty="0">
              <a:solidFill>
                <a:srgbClr val="FFFFFF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6ADA63-3665-4C42-A0A1-6236EBCAD4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347" y="5535138"/>
            <a:ext cx="3046400" cy="8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8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(short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1F1E56D-DD80-7947-9F86-D6CA399B1D36}"/>
              </a:ext>
            </a:extLst>
          </p:cNvPr>
          <p:cNvSpPr/>
          <p:nvPr userDrawn="1"/>
        </p:nvSpPr>
        <p:spPr>
          <a:xfrm>
            <a:off x="0" y="5687122"/>
            <a:ext cx="9144000" cy="1170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6A13256-5F47-4F4D-BE26-B4B73650620E}"/>
              </a:ext>
            </a:extLst>
          </p:cNvPr>
          <p:cNvSpPr/>
          <p:nvPr userDrawn="1"/>
        </p:nvSpPr>
        <p:spPr>
          <a:xfrm flipV="1">
            <a:off x="0" y="0"/>
            <a:ext cx="9144000" cy="5698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04B9B-18C1-E547-BE77-254F89B19F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30968" y="4047895"/>
            <a:ext cx="6101845" cy="925550"/>
          </a:xfrm>
        </p:spPr>
        <p:txBody>
          <a:bodyPr anchor="b">
            <a:normAutofit/>
          </a:bodyPr>
          <a:lstStyle>
            <a:lvl1pPr algn="l">
              <a:defRPr sz="5500" spc="-15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B199AB-D245-484B-892E-B0F6186F0C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5391" y="2765695"/>
            <a:ext cx="6107421" cy="1081478"/>
          </a:xfrm>
        </p:spPr>
        <p:txBody>
          <a:bodyPr anchor="t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author style</a:t>
            </a:r>
          </a:p>
          <a:p>
            <a:r>
              <a:rPr lang="en-GB" dirty="0"/>
              <a:t>Author Name Surname</a:t>
            </a:r>
          </a:p>
          <a:p>
            <a:r>
              <a:rPr lang="en-GB" dirty="0"/>
              <a:t>Author Name Surname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Author Name Surname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3503E8-76B2-7E4C-A757-B1F42F47A7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47" y="565127"/>
            <a:ext cx="1440000" cy="80296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F8C450E-36D1-2E43-91D1-9BA21E1338BC}"/>
              </a:ext>
            </a:extLst>
          </p:cNvPr>
          <p:cNvCxnSpPr>
            <a:cxnSpLocks/>
          </p:cNvCxnSpPr>
          <p:nvPr userDrawn="1"/>
        </p:nvCxnSpPr>
        <p:spPr>
          <a:xfrm>
            <a:off x="2375212" y="0"/>
            <a:ext cx="0" cy="476091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ABB31D-4AD6-A14C-AF1F-0337821861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7990" y="2810106"/>
            <a:ext cx="1784160" cy="1416364"/>
          </a:xfrm>
        </p:spPr>
        <p:txBody>
          <a:bodyPr anchor="t">
            <a:normAutofit/>
          </a:bodyPr>
          <a:lstStyle>
            <a:lvl1pPr algn="r">
              <a:spcBef>
                <a:spcPts val="450"/>
              </a:spcBef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Details of the presentation (date, venue, </a:t>
            </a:r>
            <a:r>
              <a:rPr lang="en-GB" dirty="0" err="1"/>
              <a:t>wifi</a:t>
            </a:r>
            <a:r>
              <a:rPr lang="en-GB" dirty="0"/>
              <a:t>)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CEF78B-61B5-0A43-B879-7980AD59C355}"/>
              </a:ext>
            </a:extLst>
          </p:cNvPr>
          <p:cNvSpPr txBox="1"/>
          <p:nvPr userDrawn="1"/>
        </p:nvSpPr>
        <p:spPr>
          <a:xfrm>
            <a:off x="536942" y="4520005"/>
            <a:ext cx="1615208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lvl="0" algn="r"/>
            <a:r>
              <a:rPr lang="en-US" sz="1400" b="1" dirty="0">
                <a:solidFill>
                  <a:srgbClr val="FFFFFF"/>
                </a:solidFill>
              </a:rPr>
              <a:t>@</a:t>
            </a:r>
            <a:r>
              <a:rPr lang="en-US" sz="1400" b="1" dirty="0" err="1">
                <a:solidFill>
                  <a:srgbClr val="FFFFFF"/>
                </a:solidFill>
              </a:rPr>
              <a:t>TheIFS</a:t>
            </a:r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178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99" userDrawn="1">
          <p15:clr>
            <a:srgbClr val="FBAE40"/>
          </p15:clr>
        </p15:guide>
        <p15:guide id="2" pos="1292">
          <p15:clr>
            <a:srgbClr val="FBAE40"/>
          </p15:clr>
        </p15:guide>
        <p15:guide id="3" pos="2980">
          <p15:clr>
            <a:srgbClr val="FBAE40"/>
          </p15:clr>
        </p15:guide>
        <p15:guide id="4" orient="horz" pos="188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BCFAC-67E7-B24B-971C-141727EF6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70C530F-FA8A-1D4A-B389-DC53432542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Outlook for the public finances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35196D-FC18-4945-AD4F-631A5FE8C2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© </a:t>
            </a:r>
            <a:r>
              <a:rPr lang="en-GB" dirty="0"/>
              <a:t>Institute for Fiscal Studies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98D80E6-3E42-2E4E-839C-153F128FC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975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2 lines)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BCFAC-67E7-B24B-971C-141727EF6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956" y="1692619"/>
            <a:ext cx="8002394" cy="44843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70C530F-FA8A-1D4A-B389-DC53432542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Outlook for the public finances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35196D-FC18-4945-AD4F-631A5FE8C2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© </a:t>
            </a:r>
            <a:r>
              <a:rPr lang="en-GB" dirty="0"/>
              <a:t>Institute for Fiscal Studies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98D80E6-3E42-2E4E-839C-153F128FC2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2956" y="342823"/>
            <a:ext cx="6835698" cy="1038946"/>
          </a:xfrm>
        </p:spPr>
        <p:txBody>
          <a:bodyPr/>
          <a:lstStyle/>
          <a:p>
            <a:r>
              <a:rPr lang="en-GB" dirty="0"/>
              <a:t>Click to edit Master title style </a:t>
            </a:r>
            <a:br>
              <a:rPr lang="en-GB" dirty="0"/>
            </a:br>
            <a:r>
              <a:rPr lang="en-GB" dirty="0"/>
              <a:t>in two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262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8AA792A-3C0B-4049-9A76-977F067CF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DA8A8B9-3FE0-C441-B741-FEE0B4C2BA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Outlook for the public finances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0D25423-D21E-BF41-A1B8-1C7875A430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© </a:t>
            </a:r>
            <a:r>
              <a:rPr lang="en-GB" dirty="0"/>
              <a:t>Institute for Fiscal Studies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645E6EF-80E5-DA4C-B7C8-6F606A0CCE3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2956" y="1694985"/>
            <a:ext cx="8019857" cy="4482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3B19EBF-85B8-AE46-A225-77F72C09D25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01650" y="1136918"/>
            <a:ext cx="6880458" cy="480005"/>
          </a:xfrm>
        </p:spPr>
        <p:txBody>
          <a:bodyPr anchor="t">
            <a:normAutofit/>
          </a:bodyPr>
          <a:lstStyle>
            <a:lvl1pPr marL="0" indent="0">
              <a:buNone/>
              <a:defRPr sz="25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subtitle style in one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36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+ Two column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9054F-511C-A149-AE8B-FE37A07C9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E3316-2C67-0345-98E2-19F87684E8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2956" y="1233488"/>
            <a:ext cx="3888000" cy="4943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E97CD-DF68-0A41-8D16-7F2A6D38E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233488"/>
            <a:ext cx="3886200" cy="4943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87735F-3AB3-4545-99F8-1E0738C041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Outlook for the public finances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8DF952-794D-8C46-BAAD-E7D711EC8F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© </a:t>
            </a:r>
            <a:r>
              <a:rPr lang="en-GB" dirty="0"/>
              <a:t>Institute for Fiscal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586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column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9054F-511C-A149-AE8B-FE37A07C9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E3316-2C67-0345-98E2-19F87684E8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2955" y="1233488"/>
            <a:ext cx="8019857" cy="2383200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E97CD-DF68-0A41-8D16-7F2A6D38E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2013" y="3601845"/>
            <a:ext cx="8020800" cy="2572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87735F-3AB3-4545-99F8-1E0738C041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Outlook for the public finances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8DF952-794D-8C46-BAAD-E7D711EC8F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© </a:t>
            </a:r>
            <a:r>
              <a:rPr lang="en-GB" dirty="0"/>
              <a:t>Institute for Fiscal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7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BA3731-BEE0-F54F-9648-7C636A621B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1663" y="1233488"/>
            <a:ext cx="7953375" cy="49514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7F4EC19-8E2C-B04C-8B4D-979252AD3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1162AF6-2051-CB4A-AB57-B5F2115521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Outlook for the public finances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1D8A57-B71E-2B49-847E-1B8E55E399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© </a:t>
            </a:r>
            <a:r>
              <a:rPr lang="en-GB" dirty="0"/>
              <a:t>Institute for Fiscal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04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6BD12-4C02-1C49-98E9-7D53932A5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4959D-0BD7-2843-8556-41F3269F8E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1806" y="1238013"/>
            <a:ext cx="3972622" cy="48951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2151A72-4740-D448-96FD-5A6BA89907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24969" y="1393902"/>
            <a:ext cx="3907844" cy="47497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762570-5DE2-2541-9901-949C0BE0B58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Outlook for the public finances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59970-BE81-E245-9853-9023A201EB3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© </a:t>
            </a:r>
            <a:r>
              <a:rPr lang="en-GB" dirty="0"/>
              <a:t>Institute for Fiscal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41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86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DAF1D-76FB-5146-B240-BE9A5F08FE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9928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GB"/>
              <a:t>Outlook for the public finances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916EFB-8BF9-554D-9E2D-B467B1E3A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56" y="342823"/>
            <a:ext cx="6835698" cy="5715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70385-1296-BC41-8BE7-D104D1F7B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956" y="1233488"/>
            <a:ext cx="8002394" cy="49434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37C74-BBF8-664B-8C6A-8352DE6AF3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8061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© </a:t>
            </a:r>
            <a:r>
              <a:rPr lang="en-GB"/>
              <a:t>Institute for Fiscal Studies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1E2A71-ECD6-B44A-A304-747010765351}"/>
              </a:ext>
            </a:extLst>
          </p:cNvPr>
          <p:cNvSpPr/>
          <p:nvPr userDrawn="1"/>
        </p:nvSpPr>
        <p:spPr>
          <a:xfrm>
            <a:off x="0" y="6706800"/>
            <a:ext cx="9144000" cy="151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5E8FD6-D9ED-AF41-87F7-86A5A05A0978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992813" y="466098"/>
            <a:ext cx="540000" cy="29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5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2" r:id="rId2"/>
    <p:sldLayoutId id="2147483674" r:id="rId3"/>
    <p:sldLayoutId id="2147483693" r:id="rId4"/>
    <p:sldLayoutId id="2147483675" r:id="rId5"/>
    <p:sldLayoutId id="2147483676" r:id="rId6"/>
    <p:sldLayoutId id="2147483684" r:id="rId7"/>
    <p:sldLayoutId id="2147483678" r:id="rId8"/>
    <p:sldLayoutId id="2147483685" r:id="rId9"/>
    <p:sldLayoutId id="2147483691" r:id="rId10"/>
    <p:sldLayoutId id="2147483687" r:id="rId11"/>
    <p:sldLayoutId id="2147483694" r:id="rId12"/>
    <p:sldLayoutId id="2147483688" r:id="rId13"/>
    <p:sldLayoutId id="2147483689" r:id="rId14"/>
    <p:sldLayoutId id="2147483695" r:id="rId15"/>
    <p:sldLayoutId id="2147483690" r:id="rId16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800"/>
        </a:spcBef>
        <a:spcAft>
          <a:spcPts val="45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800"/>
        </a:spcBef>
        <a:spcAft>
          <a:spcPts val="45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800"/>
        </a:spcBef>
        <a:spcAft>
          <a:spcPts val="45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800"/>
        </a:spcBef>
        <a:spcAft>
          <a:spcPts val="45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800"/>
        </a:spcBef>
        <a:spcAft>
          <a:spcPts val="45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5" userDrawn="1">
          <p15:clr>
            <a:srgbClr val="F26B43"/>
          </p15:clr>
        </p15:guide>
        <p15:guide id="2" pos="5375" userDrawn="1">
          <p15:clr>
            <a:srgbClr val="F26B43"/>
          </p15:clr>
        </p15:guide>
        <p15:guide id="3" orient="horz" pos="777" userDrawn="1">
          <p15:clr>
            <a:srgbClr val="F26B43"/>
          </p15:clr>
        </p15:guide>
        <p15:guide id="4" orient="horz" pos="48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89EB2-0931-4D73-BF94-5B5B23745E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current outlook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BC7844-853D-43F2-934C-7FDB1B04C4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21/03/2022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A48679-E48F-143C-0A72-123251197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696" y="5780580"/>
            <a:ext cx="1654608" cy="107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28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9BCE57-D08C-4DCC-BC20-5D33BA680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955" y="1434868"/>
            <a:ext cx="8453491" cy="4880823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October Spending Review planned for 3% average real growth in departmental budgets over the next 3 years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Higher inflation wipes out at least a quarter of that planned increase</a:t>
            </a:r>
          </a:p>
          <a:p>
            <a:r>
              <a:rPr lang="en-US" dirty="0">
                <a:sym typeface="Wingdings" panose="05000000000000000000" pitchFamily="2" charset="2"/>
              </a:rPr>
              <a:t>Public pay bill = £240 billion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With inflation 4% higher than expected could be £10bn extra spending</a:t>
            </a:r>
          </a:p>
          <a:p>
            <a:r>
              <a:rPr lang="en-US" dirty="0">
                <a:sym typeface="Wingdings" panose="05000000000000000000" pitchFamily="2" charset="2"/>
              </a:rPr>
              <a:t>Over last decade real public pay has fallen slightly while private sector has increased (by c 5%)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Experienced teachers down 8%, senior civil servants 11%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BC42B0-C53A-4E12-9529-9301BCEE40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GB"/>
              <a:t>Institute for Fiscal Studies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50514D-40AF-4744-956B-82976DEA8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55" y="342823"/>
            <a:ext cx="7283507" cy="571577"/>
          </a:xfrm>
        </p:spPr>
        <p:txBody>
          <a:bodyPr>
            <a:normAutofit fontScale="90000"/>
          </a:bodyPr>
          <a:lstStyle/>
          <a:p>
            <a:r>
              <a:rPr lang="en-GB" dirty="0"/>
              <a:t>Higher Inflation hits public spending</a:t>
            </a:r>
          </a:p>
        </p:txBody>
      </p:sp>
    </p:spTree>
    <p:extLst>
      <p:ext uri="{BB962C8B-B14F-4D97-AF65-F5344CB8AC3E}">
        <p14:creationId xmlns:p14="http://schemas.microsoft.com/office/powerpoint/2010/main" val="298440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9BCE57-D08C-4DCC-BC20-5D33BA680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955" y="1434868"/>
            <a:ext cx="8453491" cy="4880823"/>
          </a:xfrm>
        </p:spPr>
        <p:txBody>
          <a:bodyPr>
            <a:norm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We are worse off than expected in October and it is not right to say that the Chancellor has, in any sense, more room for </a:t>
            </a:r>
            <a:r>
              <a:rPr lang="en-US" dirty="0" err="1">
                <a:sym typeface="Wingdings" panose="05000000000000000000" pitchFamily="2" charset="2"/>
              </a:rPr>
              <a:t>manoeuvre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That’s not say he can’t spend and borrow more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But the public finances will in the long run be damaged by current crisis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BC42B0-C53A-4E12-9529-9301BCEE40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GB"/>
              <a:t>Institute for Fiscal Studies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50514D-40AF-4744-956B-82976DEA8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55" y="342823"/>
            <a:ext cx="7283507" cy="571577"/>
          </a:xfrm>
        </p:spPr>
        <p:txBody>
          <a:bodyPr>
            <a:normAutofit/>
          </a:bodyPr>
          <a:lstStyle/>
          <a:p>
            <a:r>
              <a:rPr lang="en-GB" dirty="0"/>
              <a:t>Bottom line</a:t>
            </a:r>
          </a:p>
        </p:txBody>
      </p:sp>
    </p:spTree>
    <p:extLst>
      <p:ext uri="{BB962C8B-B14F-4D97-AF65-F5344CB8AC3E}">
        <p14:creationId xmlns:p14="http://schemas.microsoft.com/office/powerpoint/2010/main" val="579123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9BCE57-D08C-4DCC-BC20-5D33BA680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955" y="1423145"/>
            <a:ext cx="8453491" cy="4880823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Public sector spends at least £3 billion a year on energy and fuel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Schools and hospitals alone spend £1 billion to £1½ billion on electricity and gas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Ministry of Defence spends about £0.6 billion on energy and fuel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 50% price rise would cost at least £1½ billion a year in total across the public sector</a:t>
            </a:r>
          </a:p>
          <a:p>
            <a:pPr lvl="1"/>
            <a:endParaRPr lang="en-GB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Day-to-day Ministry of Defence budget rising by £0.9 billion between this year and next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 October this implied a modest (£50 million) real increase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easily eliminated by higher energy and fuel prices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BC42B0-C53A-4E12-9529-9301BCEE40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GB" dirty="0"/>
              <a:t>Institute for Fiscal Studies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50514D-40AF-4744-956B-82976DEA8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Rising energy prices</a:t>
            </a:r>
          </a:p>
        </p:txBody>
      </p:sp>
    </p:spTree>
    <p:extLst>
      <p:ext uri="{BB962C8B-B14F-4D97-AF65-F5344CB8AC3E}">
        <p14:creationId xmlns:p14="http://schemas.microsoft.com/office/powerpoint/2010/main" val="187605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6AE8BC5-28BA-40ED-B81F-E4546BC1C8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2763" y="1233488"/>
          <a:ext cx="8002587" cy="494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778B7C-3F19-469D-B1FB-96F3386AC4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GB"/>
              <a:t>Institute for Fiscal Studies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66CB9F3-AF26-4157-A00A-87111EA5D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55" y="342823"/>
            <a:ext cx="7263883" cy="571577"/>
          </a:xfrm>
        </p:spPr>
        <p:txBody>
          <a:bodyPr>
            <a:noAutofit/>
          </a:bodyPr>
          <a:lstStyle/>
          <a:p>
            <a:r>
              <a:rPr lang="en-GB" sz="3000" dirty="0"/>
              <a:t>Defence spending has fallen over time, offset by rising health spending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F95818-4F7C-4F98-9337-6A787FEFDBD5}"/>
              </a:ext>
            </a:extLst>
          </p:cNvPr>
          <p:cNvSpPr txBox="1"/>
          <p:nvPr/>
        </p:nvSpPr>
        <p:spPr>
          <a:xfrm>
            <a:off x="628650" y="6097380"/>
            <a:ext cx="6327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Note: definition of defence spending here does not correspond to that used by NATO. Source: Author’s calculations using HM Treasury PESA 2021, IFS spending composition spreadsheet (available to download via IFS </a:t>
            </a:r>
            <a:r>
              <a:rPr lang="en-GB" sz="800" dirty="0" err="1"/>
              <a:t>TaxLab</a:t>
            </a:r>
            <a:r>
              <a:rPr lang="en-GB" sz="800" dirty="0"/>
              <a:t>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0E91B7-6B1C-4D07-9B64-2EACC0616A51}"/>
              </a:ext>
            </a:extLst>
          </p:cNvPr>
          <p:cNvSpPr txBox="1"/>
          <p:nvPr/>
        </p:nvSpPr>
        <p:spPr>
          <a:xfrm>
            <a:off x="4710584" y="2061134"/>
            <a:ext cx="1665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</a:rPr>
              <a:t>Health spending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D1D7B3-39C2-4510-AFDB-34EE3A9482AD}"/>
              </a:ext>
            </a:extLst>
          </p:cNvPr>
          <p:cNvSpPr txBox="1"/>
          <p:nvPr/>
        </p:nvSpPr>
        <p:spPr>
          <a:xfrm>
            <a:off x="2583442" y="2480146"/>
            <a:ext cx="1727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5"/>
                </a:solidFill>
              </a:rPr>
              <a:t>Defence spending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E92C4C-6E6B-4F6B-BCC3-72FB80E24EA3}"/>
              </a:ext>
            </a:extLst>
          </p:cNvPr>
          <p:cNvSpPr txBox="1"/>
          <p:nvPr/>
        </p:nvSpPr>
        <p:spPr>
          <a:xfrm>
            <a:off x="7416016" y="4497426"/>
            <a:ext cx="1727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5"/>
                </a:solidFill>
              </a:rPr>
              <a:t>£42 billion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B02500-312E-4DB4-8158-6E25144942F8}"/>
              </a:ext>
            </a:extLst>
          </p:cNvPr>
          <p:cNvSpPr txBox="1"/>
          <p:nvPr/>
        </p:nvSpPr>
        <p:spPr>
          <a:xfrm>
            <a:off x="7416016" y="1414319"/>
            <a:ext cx="1727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</a:rPr>
              <a:t>£164 billion</a:t>
            </a:r>
          </a:p>
        </p:txBody>
      </p:sp>
    </p:spTree>
    <p:extLst>
      <p:ext uri="{BB962C8B-B14F-4D97-AF65-F5344CB8AC3E}">
        <p14:creationId xmlns:p14="http://schemas.microsoft.com/office/powerpoint/2010/main" val="184303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 animBg="0"/>
        </p:bldSub>
      </p:bldGraphic>
      <p:bldP spid="7" grpId="0"/>
      <p:bldP spid="11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28BDBA31-3EBD-463A-818C-B274D5EBD46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2763" y="1093788"/>
          <a:ext cx="8002587" cy="508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4AE197-D9D0-6046-86E4-FF4A0969B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Pay, prices and policy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8FE42-141B-1A42-90FF-17CAD395A2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GB"/>
              <a:t>Institute for Fiscal Studies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9717376-3DFA-8D47-923C-C0EF4EDED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Real earnings now falling</a:t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8B9DBD-1EF0-4DEA-BDC1-DBC45E76A1B3}"/>
              </a:ext>
            </a:extLst>
          </p:cNvPr>
          <p:cNvSpPr txBox="1"/>
          <p:nvPr/>
        </p:nvSpPr>
        <p:spPr>
          <a:xfrm>
            <a:off x="4809345" y="2836322"/>
            <a:ext cx="1810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CPI inflation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B8E3F6-5205-472F-A970-6C66D147290E}"/>
              </a:ext>
            </a:extLst>
          </p:cNvPr>
          <p:cNvSpPr txBox="1"/>
          <p:nvPr/>
        </p:nvSpPr>
        <p:spPr>
          <a:xfrm>
            <a:off x="1702462" y="2487839"/>
            <a:ext cx="2126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6"/>
                </a:solidFill>
              </a:rPr>
              <a:t>Nominal earnings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50DA5C-6566-43FE-9CE2-5875F9FB2822}"/>
              </a:ext>
            </a:extLst>
          </p:cNvPr>
          <p:cNvSpPr txBox="1"/>
          <p:nvPr/>
        </p:nvSpPr>
        <p:spPr>
          <a:xfrm>
            <a:off x="285750" y="6058908"/>
            <a:ext cx="86296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Source: Citi forecast, March 2022. Earnings figures between 2020Q2 and 2021Q3 are heavily affected by changes in furlough &amp; the composition of the labour market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0C7F9EE-5E81-4629-A350-051AFD8F9C6A}"/>
              </a:ext>
            </a:extLst>
          </p:cNvPr>
          <p:cNvSpPr/>
          <p:nvPr/>
        </p:nvSpPr>
        <p:spPr>
          <a:xfrm>
            <a:off x="4770783" y="2361048"/>
            <a:ext cx="566530" cy="5709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B71FE70F-4123-45D7-B500-2E4BB954702F}"/>
              </a:ext>
            </a:extLst>
          </p:cNvPr>
          <p:cNvSpPr/>
          <p:nvPr/>
        </p:nvSpPr>
        <p:spPr>
          <a:xfrm rot="16200000">
            <a:off x="4015108" y="821514"/>
            <a:ext cx="277241" cy="1311233"/>
          </a:xfrm>
          <a:prstGeom prst="rightBrace">
            <a:avLst>
              <a:gd name="adj1" fmla="val 74525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667B01-1179-476A-8A01-592273F289F6}"/>
              </a:ext>
            </a:extLst>
          </p:cNvPr>
          <p:cNvSpPr txBox="1"/>
          <p:nvPr/>
        </p:nvSpPr>
        <p:spPr>
          <a:xfrm>
            <a:off x="2758272" y="995891"/>
            <a:ext cx="2855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Earnings figures distorted by pandemic</a:t>
            </a:r>
          </a:p>
        </p:txBody>
      </p:sp>
    </p:spTree>
    <p:extLst>
      <p:ext uri="{BB962C8B-B14F-4D97-AF65-F5344CB8AC3E}">
        <p14:creationId xmlns:p14="http://schemas.microsoft.com/office/powerpoint/2010/main" val="211845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28BDBA31-3EBD-463A-818C-B274D5EBD46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2763" y="1093788"/>
          <a:ext cx="8002587" cy="508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4AE197-D9D0-6046-86E4-FF4A0969B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Pay, prices and policy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8FE42-141B-1A42-90FF-17CAD395A2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GB"/>
              <a:t>Institute for Fiscal Studies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9717376-3DFA-8D47-923C-C0EF4EDED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Real earnings now falling</a:t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8B9DBD-1EF0-4DEA-BDC1-DBC45E76A1B3}"/>
              </a:ext>
            </a:extLst>
          </p:cNvPr>
          <p:cNvSpPr txBox="1"/>
          <p:nvPr/>
        </p:nvSpPr>
        <p:spPr>
          <a:xfrm>
            <a:off x="4809345" y="2836322"/>
            <a:ext cx="1810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CPI inflation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B8E3F6-5205-472F-A970-6C66D147290E}"/>
              </a:ext>
            </a:extLst>
          </p:cNvPr>
          <p:cNvSpPr txBox="1"/>
          <p:nvPr/>
        </p:nvSpPr>
        <p:spPr>
          <a:xfrm>
            <a:off x="1702462" y="2487839"/>
            <a:ext cx="2126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6"/>
                </a:solidFill>
              </a:rPr>
              <a:t>Nominal earnings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50DA5C-6566-43FE-9CE2-5875F9FB2822}"/>
              </a:ext>
            </a:extLst>
          </p:cNvPr>
          <p:cNvSpPr txBox="1"/>
          <p:nvPr/>
        </p:nvSpPr>
        <p:spPr>
          <a:xfrm>
            <a:off x="285750" y="6058908"/>
            <a:ext cx="86296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Source: Citi forecast, March 2022. Earnings figures between 2020Q2 and 2021Q3 are heavily affected by changes in furlough &amp; the composition of the labour market</a:t>
            </a:r>
          </a:p>
        </p:txBody>
      </p:sp>
    </p:spTree>
    <p:extLst>
      <p:ext uri="{BB962C8B-B14F-4D97-AF65-F5344CB8AC3E}">
        <p14:creationId xmlns:p14="http://schemas.microsoft.com/office/powerpoint/2010/main" val="4229226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28BDBA31-3EBD-463A-818C-B274D5EBD46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2763" y="1093788"/>
          <a:ext cx="8002587" cy="508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4AE197-D9D0-6046-86E4-FF4A0969B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Pay, prices and policy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8FE42-141B-1A42-90FF-17CAD395A2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GB"/>
              <a:t>Institute for Fiscal Studies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9717376-3DFA-8D47-923C-C0EF4EDED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Real earnings now falling</a:t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8B9DBD-1EF0-4DEA-BDC1-DBC45E76A1B3}"/>
              </a:ext>
            </a:extLst>
          </p:cNvPr>
          <p:cNvSpPr txBox="1"/>
          <p:nvPr/>
        </p:nvSpPr>
        <p:spPr>
          <a:xfrm>
            <a:off x="4809345" y="2836322"/>
            <a:ext cx="1810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CPI inflation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57373C-9DDE-4D0F-9C8F-6A0B60DED3AD}"/>
              </a:ext>
            </a:extLst>
          </p:cNvPr>
          <p:cNvSpPr txBox="1"/>
          <p:nvPr/>
        </p:nvSpPr>
        <p:spPr>
          <a:xfrm>
            <a:off x="2893387" y="4296006"/>
            <a:ext cx="2126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5"/>
                </a:solidFill>
              </a:rPr>
              <a:t>Real earnings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B8E3F6-5205-472F-A970-6C66D147290E}"/>
              </a:ext>
            </a:extLst>
          </p:cNvPr>
          <p:cNvSpPr txBox="1"/>
          <p:nvPr/>
        </p:nvSpPr>
        <p:spPr>
          <a:xfrm>
            <a:off x="1702462" y="2487839"/>
            <a:ext cx="2126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6"/>
                </a:solidFill>
              </a:rPr>
              <a:t>Nominal earnings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50DA5C-6566-43FE-9CE2-5875F9FB2822}"/>
              </a:ext>
            </a:extLst>
          </p:cNvPr>
          <p:cNvSpPr txBox="1"/>
          <p:nvPr/>
        </p:nvSpPr>
        <p:spPr>
          <a:xfrm>
            <a:off x="285750" y="6058908"/>
            <a:ext cx="86296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Source: Citi forecast, March 2022. Earnings figures between 2020Q2 and 2021Q3 are heavily affected by changes in furlough &amp; the composition of the labour market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47AE7B-A23D-4B85-9AEA-15B60E15329C}"/>
              </a:ext>
            </a:extLst>
          </p:cNvPr>
          <p:cNvSpPr txBox="1"/>
          <p:nvPr/>
        </p:nvSpPr>
        <p:spPr>
          <a:xfrm>
            <a:off x="6469280" y="4368050"/>
            <a:ext cx="2177357" cy="46166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Real earnings expected to fall </a:t>
            </a:r>
            <a:r>
              <a:rPr lang="en-GB" sz="1200" b="1" dirty="0"/>
              <a:t>3.4%</a:t>
            </a:r>
            <a:r>
              <a:rPr lang="en-GB" sz="1200" dirty="0"/>
              <a:t> over next two years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1A3AA6-C7E6-43B9-AB31-495F951A6FBE}"/>
              </a:ext>
            </a:extLst>
          </p:cNvPr>
          <p:cNvSpPr txBox="1"/>
          <p:nvPr/>
        </p:nvSpPr>
        <p:spPr>
          <a:xfrm>
            <a:off x="6469280" y="4855593"/>
            <a:ext cx="2177357" cy="46166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Last month, Bank of England expected </a:t>
            </a:r>
            <a:r>
              <a:rPr lang="en-GB" sz="1200" b="1" dirty="0"/>
              <a:t>1.5%</a:t>
            </a:r>
            <a:r>
              <a:rPr lang="en-GB" sz="1200" dirty="0"/>
              <a:t> fall</a:t>
            </a:r>
          </a:p>
        </p:txBody>
      </p:sp>
    </p:spTree>
    <p:extLst>
      <p:ext uri="{BB962C8B-B14F-4D97-AF65-F5344CB8AC3E}">
        <p14:creationId xmlns:p14="http://schemas.microsoft.com/office/powerpoint/2010/main" val="45619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ontent Placeholder 22">
            <a:extLst>
              <a:ext uri="{FF2B5EF4-FFF2-40B4-BE49-F238E27FC236}">
                <a16:creationId xmlns:a16="http://schemas.microsoft.com/office/drawing/2014/main" id="{72CC781C-0179-4BBD-925C-7D14D3A37AF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2763" y="1365230"/>
          <a:ext cx="8002587" cy="4811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A14F64-E868-4038-B467-42B0A7F294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Pay, prices and policy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7B77A-D7A4-4DE2-8BD8-0317C50196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GB"/>
              <a:t>Institute for Fiscal Studies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C293A5-14FF-427B-8FD7-0D1EF9BF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900" dirty="0">
                <a:solidFill>
                  <a:srgbClr val="309E75"/>
                </a:solidFill>
              </a:rPr>
              <a:t>Some examples</a:t>
            </a:r>
            <a:br>
              <a:rPr lang="en-GB" sz="2900" dirty="0">
                <a:solidFill>
                  <a:srgbClr val="309E75"/>
                </a:solidFill>
              </a:rPr>
            </a:br>
            <a:r>
              <a:rPr lang="en-GB" sz="1600" dirty="0">
                <a:solidFill>
                  <a:srgbClr val="000000"/>
                </a:solidFill>
              </a:rPr>
              <a:t>Changes in real net income 2021-22 to 2022-23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565070-2D36-48E5-847D-7167575CF44D}"/>
              </a:ext>
            </a:extLst>
          </p:cNvPr>
          <p:cNvSpPr txBox="1"/>
          <p:nvPr/>
        </p:nvSpPr>
        <p:spPr>
          <a:xfrm>
            <a:off x="519928" y="6111832"/>
            <a:ext cx="8297693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50" dirty="0"/>
              <a:t>Notes: First 3 households receive no benefits and have no working partner. UC worker is lone parent homeowner with 2 children. UC uplift expiry &amp; taper cut measures change in incomes if uplift had been in place for all of 2021-22 and taper change was implemented in 2022-23, i.e. the annualised effects.</a:t>
            </a:r>
          </a:p>
          <a:p>
            <a:endParaRPr lang="en-GB" sz="9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4939A2-040C-4537-B6FA-7CDD8D223F61}"/>
              </a:ext>
            </a:extLst>
          </p:cNvPr>
          <p:cNvSpPr txBox="1"/>
          <p:nvPr/>
        </p:nvSpPr>
        <p:spPr>
          <a:xfrm>
            <a:off x="4435335" y="3410640"/>
            <a:ext cx="1213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Change in real earnings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4026F3F-20A4-43A1-B1CD-2D50998FBC59}"/>
              </a:ext>
            </a:extLst>
          </p:cNvPr>
          <p:cNvCxnSpPr>
            <a:cxnSpLocks/>
          </p:cNvCxnSpPr>
          <p:nvPr/>
        </p:nvCxnSpPr>
        <p:spPr>
          <a:xfrm>
            <a:off x="1530626" y="2694629"/>
            <a:ext cx="686793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397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ontent Placeholder 22">
            <a:extLst>
              <a:ext uri="{FF2B5EF4-FFF2-40B4-BE49-F238E27FC236}">
                <a16:creationId xmlns:a16="http://schemas.microsoft.com/office/drawing/2014/main" id="{72CC781C-0179-4BBD-925C-7D14D3A37AF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2763" y="1365230"/>
          <a:ext cx="8002587" cy="4811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A14F64-E868-4038-B467-42B0A7F294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Pay, prices and policy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7B77A-D7A4-4DE2-8BD8-0317C50196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GB"/>
              <a:t>Institute for Fiscal Studies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C293A5-14FF-427B-8FD7-0D1EF9BF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dirty="0">
                <a:solidFill>
                  <a:srgbClr val="309E75"/>
                </a:solidFill>
              </a:rPr>
              <a:t>Some examples</a:t>
            </a:r>
            <a:br>
              <a:rPr lang="en-GB" sz="2900" dirty="0">
                <a:solidFill>
                  <a:srgbClr val="309E75"/>
                </a:solidFill>
              </a:rPr>
            </a:br>
            <a:r>
              <a:rPr lang="en-GB" sz="1600" dirty="0">
                <a:solidFill>
                  <a:srgbClr val="000000"/>
                </a:solidFill>
              </a:rPr>
              <a:t>Changes in real net income 2021-22 to 2022-23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51E526-0D64-43E6-870A-C1ED06D4D701}"/>
              </a:ext>
            </a:extLst>
          </p:cNvPr>
          <p:cNvSpPr txBox="1"/>
          <p:nvPr/>
        </p:nvSpPr>
        <p:spPr>
          <a:xfrm>
            <a:off x="4411316" y="4840545"/>
            <a:ext cx="1228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Income tax &amp; NICs rise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E72EB9-85F5-4D55-9BCE-50AB054FD40E}"/>
              </a:ext>
            </a:extLst>
          </p:cNvPr>
          <p:cNvSpPr txBox="1"/>
          <p:nvPr/>
        </p:nvSpPr>
        <p:spPr>
          <a:xfrm>
            <a:off x="4420426" y="4086045"/>
            <a:ext cx="1228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3"/>
                </a:solidFill>
              </a:rPr>
              <a:t>Uprate by less than inflation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565070-2D36-48E5-847D-7167575CF44D}"/>
              </a:ext>
            </a:extLst>
          </p:cNvPr>
          <p:cNvSpPr txBox="1"/>
          <p:nvPr/>
        </p:nvSpPr>
        <p:spPr>
          <a:xfrm>
            <a:off x="519928" y="6111832"/>
            <a:ext cx="8297693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50" dirty="0"/>
              <a:t>Notes: First 3 households receive no benefits and have no working partner. UC worker is lone parent homeowner with 2 children. UC uplift expiry &amp; taper cut measures change in incomes if uplift had been in place for all of 2021-22 and taper change was implemented in 2022-23, i.e. the annualised effects.</a:t>
            </a:r>
          </a:p>
          <a:p>
            <a:endParaRPr lang="en-GB" sz="9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4939A2-040C-4537-B6FA-7CDD8D223F61}"/>
              </a:ext>
            </a:extLst>
          </p:cNvPr>
          <p:cNvSpPr txBox="1"/>
          <p:nvPr/>
        </p:nvSpPr>
        <p:spPr>
          <a:xfrm>
            <a:off x="4435335" y="3410640"/>
            <a:ext cx="1213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Change in real earnings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4026F3F-20A4-43A1-B1CD-2D50998FBC59}"/>
              </a:ext>
            </a:extLst>
          </p:cNvPr>
          <p:cNvCxnSpPr>
            <a:cxnSpLocks/>
          </p:cNvCxnSpPr>
          <p:nvPr/>
        </p:nvCxnSpPr>
        <p:spPr>
          <a:xfrm>
            <a:off x="1530626" y="2694629"/>
            <a:ext cx="686793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912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ontent Placeholder 22">
            <a:extLst>
              <a:ext uri="{FF2B5EF4-FFF2-40B4-BE49-F238E27FC236}">
                <a16:creationId xmlns:a16="http://schemas.microsoft.com/office/drawing/2014/main" id="{72CC781C-0179-4BBD-925C-7D14D3A37AF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2763" y="1365230"/>
          <a:ext cx="8002587" cy="4811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A14F64-E868-4038-B467-42B0A7F294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Pay, prices and policy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7B77A-D7A4-4DE2-8BD8-0317C50196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GB"/>
              <a:t>Institute for Fiscal Studies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C293A5-14FF-427B-8FD7-0D1EF9BF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dirty="0">
                <a:solidFill>
                  <a:srgbClr val="309E75"/>
                </a:solidFill>
              </a:rPr>
              <a:t>Some examples</a:t>
            </a:r>
            <a:br>
              <a:rPr lang="en-GB" sz="2900" dirty="0">
                <a:solidFill>
                  <a:srgbClr val="309E75"/>
                </a:solidFill>
              </a:rPr>
            </a:br>
            <a:r>
              <a:rPr lang="en-GB" sz="1600" dirty="0">
                <a:solidFill>
                  <a:srgbClr val="000000"/>
                </a:solidFill>
              </a:rPr>
              <a:t>Changes in real net income 2021-22 to 2022-23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51E526-0D64-43E6-870A-C1ED06D4D701}"/>
              </a:ext>
            </a:extLst>
          </p:cNvPr>
          <p:cNvSpPr txBox="1"/>
          <p:nvPr/>
        </p:nvSpPr>
        <p:spPr>
          <a:xfrm>
            <a:off x="4411316" y="4840545"/>
            <a:ext cx="1228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Income tax &amp; NICs rise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E72EB9-85F5-4D55-9BCE-50AB054FD40E}"/>
              </a:ext>
            </a:extLst>
          </p:cNvPr>
          <p:cNvSpPr txBox="1"/>
          <p:nvPr/>
        </p:nvSpPr>
        <p:spPr>
          <a:xfrm>
            <a:off x="4420426" y="4086045"/>
            <a:ext cx="1228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3"/>
                </a:solidFill>
              </a:rPr>
              <a:t>Uprate by less than inflation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EE68F0-B7C8-426A-AB4C-F58E8996CCC6}"/>
              </a:ext>
            </a:extLst>
          </p:cNvPr>
          <p:cNvSpPr txBox="1"/>
          <p:nvPr/>
        </p:nvSpPr>
        <p:spPr>
          <a:xfrm>
            <a:off x="3525079" y="1602859"/>
            <a:ext cx="1692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4"/>
                </a:solidFill>
              </a:rPr>
              <a:t>Energy measures (excl. recouping)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A2CD7B-AD12-4AD2-BC30-D169AE57D13E}"/>
              </a:ext>
            </a:extLst>
          </p:cNvPr>
          <p:cNvSpPr txBox="1"/>
          <p:nvPr/>
        </p:nvSpPr>
        <p:spPr>
          <a:xfrm>
            <a:off x="1529845" y="1539826"/>
            <a:ext cx="1692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Total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565070-2D36-48E5-847D-7167575CF44D}"/>
              </a:ext>
            </a:extLst>
          </p:cNvPr>
          <p:cNvSpPr txBox="1"/>
          <p:nvPr/>
        </p:nvSpPr>
        <p:spPr>
          <a:xfrm>
            <a:off x="519928" y="6111832"/>
            <a:ext cx="8297693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50" dirty="0"/>
              <a:t>Notes: First 3 households receive no benefits and have no working partner. UC worker is lone parent homeowner with 2 children. UC uplift expiry &amp; taper cut measures change in incomes if uplift had been in place for all of 2021-22 and taper change was implemented in 2022-23, i.e. the annualised effects.</a:t>
            </a:r>
          </a:p>
          <a:p>
            <a:endParaRPr lang="en-GB" sz="9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4939A2-040C-4537-B6FA-7CDD8D223F61}"/>
              </a:ext>
            </a:extLst>
          </p:cNvPr>
          <p:cNvSpPr txBox="1"/>
          <p:nvPr/>
        </p:nvSpPr>
        <p:spPr>
          <a:xfrm>
            <a:off x="4435335" y="3410640"/>
            <a:ext cx="1213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Change in real earnings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4026F3F-20A4-43A1-B1CD-2D50998FBC59}"/>
              </a:ext>
            </a:extLst>
          </p:cNvPr>
          <p:cNvCxnSpPr>
            <a:cxnSpLocks/>
          </p:cNvCxnSpPr>
          <p:nvPr/>
        </p:nvCxnSpPr>
        <p:spPr>
          <a:xfrm>
            <a:off x="1530626" y="2694629"/>
            <a:ext cx="686793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129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F336774-76D1-40DB-8905-0D76C6B3D49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2763" y="1233488"/>
          <a:ext cx="8002587" cy="494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7BB9F7-16CD-4C32-A9BD-55B83A98DE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Tax and spend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D14B42-27BE-4C62-842F-CBB4B7D43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bigger state post pandemic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E19DBE-E847-4DB9-86B2-3B1BFE16597A}"/>
              </a:ext>
            </a:extLst>
          </p:cNvPr>
          <p:cNvSpPr txBox="1"/>
          <p:nvPr/>
        </p:nvSpPr>
        <p:spPr>
          <a:xfrm>
            <a:off x="8163719" y="3307080"/>
            <a:ext cx="935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1"/>
                </a:solidFill>
              </a:rPr>
              <a:t>Total spending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4492AE-A79D-40E1-AA44-66513424007A}"/>
              </a:ext>
            </a:extLst>
          </p:cNvPr>
          <p:cNvSpPr txBox="1"/>
          <p:nvPr/>
        </p:nvSpPr>
        <p:spPr>
          <a:xfrm>
            <a:off x="8148478" y="3648076"/>
            <a:ext cx="935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3"/>
                </a:solidFill>
              </a:rPr>
              <a:t>Total revenues</a:t>
            </a:r>
          </a:p>
        </p:txBody>
      </p:sp>
    </p:spTree>
    <p:extLst>
      <p:ext uri="{BB962C8B-B14F-4D97-AF65-F5344CB8AC3E}">
        <p14:creationId xmlns:p14="http://schemas.microsoft.com/office/powerpoint/2010/main" val="362498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 animBg="0"/>
        </p:bldSub>
      </p:bldGraphic>
      <p:bldP spid="2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8CAE04B9-1F82-48D2-B9A3-4056C2A64E5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2763" y="1362974"/>
          <a:ext cx="8002587" cy="4813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A14F64-E868-4038-B467-42B0A7F294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Pay, prices and policy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7B77A-D7A4-4DE2-8BD8-0317C50196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GB"/>
              <a:t>Institute for Fiscal Studies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C293A5-14FF-427B-8FD7-0D1EF9BF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900" dirty="0">
                <a:solidFill>
                  <a:srgbClr val="309E75"/>
                </a:solidFill>
              </a:rPr>
              <a:t>Some examples</a:t>
            </a:r>
            <a:br>
              <a:rPr lang="en-GB" sz="2900" dirty="0">
                <a:solidFill>
                  <a:srgbClr val="309E75"/>
                </a:solidFill>
              </a:rPr>
            </a:br>
            <a:r>
              <a:rPr lang="en-GB" sz="1600" dirty="0">
                <a:solidFill>
                  <a:srgbClr val="000000"/>
                </a:solidFill>
              </a:rPr>
              <a:t>Changes in real net income 2021-22 to 2022-23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A2CD7B-AD12-4AD2-BC30-D169AE57D13E}"/>
              </a:ext>
            </a:extLst>
          </p:cNvPr>
          <p:cNvSpPr txBox="1"/>
          <p:nvPr/>
        </p:nvSpPr>
        <p:spPr>
          <a:xfrm>
            <a:off x="1529845" y="1539826"/>
            <a:ext cx="2895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Total – latest inflation forecast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565070-2D36-48E5-847D-7167575CF44D}"/>
              </a:ext>
            </a:extLst>
          </p:cNvPr>
          <p:cNvSpPr txBox="1"/>
          <p:nvPr/>
        </p:nvSpPr>
        <p:spPr>
          <a:xfrm>
            <a:off x="519928" y="6111832"/>
            <a:ext cx="829769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50" dirty="0"/>
              <a:t>Notes: First 3 households receive no benefits and have no working partner. UC worker is lone parent homeowner with 2 children. “Latest inflation forecast” uses Citi’s latest forecast at the time of writing.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4026F3F-20A4-43A1-B1CD-2D50998FBC59}"/>
              </a:ext>
            </a:extLst>
          </p:cNvPr>
          <p:cNvCxnSpPr>
            <a:cxnSpLocks/>
          </p:cNvCxnSpPr>
          <p:nvPr/>
        </p:nvCxnSpPr>
        <p:spPr>
          <a:xfrm>
            <a:off x="1530626" y="2694629"/>
            <a:ext cx="686793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678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8CAE04B9-1F82-48D2-B9A3-4056C2A64E5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2763" y="1362974"/>
          <a:ext cx="8002587" cy="4813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A14F64-E868-4038-B467-42B0A7F294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Pay, prices and policy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7B77A-D7A4-4DE2-8BD8-0317C50196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GB"/>
              <a:t>Institute for Fiscal Studies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C293A5-14FF-427B-8FD7-0D1EF9BF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900" dirty="0">
                <a:solidFill>
                  <a:srgbClr val="309E75"/>
                </a:solidFill>
              </a:rPr>
              <a:t>Some examples</a:t>
            </a:r>
            <a:br>
              <a:rPr lang="en-GB" sz="2900" dirty="0">
                <a:solidFill>
                  <a:srgbClr val="309E75"/>
                </a:solidFill>
              </a:rPr>
            </a:br>
            <a:r>
              <a:rPr lang="en-GB" sz="1600" dirty="0">
                <a:solidFill>
                  <a:srgbClr val="000000"/>
                </a:solidFill>
              </a:rPr>
              <a:t>Changes in real net income 2021-22 to 2022-23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A2CD7B-AD12-4AD2-BC30-D169AE57D13E}"/>
              </a:ext>
            </a:extLst>
          </p:cNvPr>
          <p:cNvSpPr txBox="1"/>
          <p:nvPr/>
        </p:nvSpPr>
        <p:spPr>
          <a:xfrm>
            <a:off x="1529845" y="1539826"/>
            <a:ext cx="2895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Total – latest inflation forecast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565070-2D36-48E5-847D-7167575CF44D}"/>
              </a:ext>
            </a:extLst>
          </p:cNvPr>
          <p:cNvSpPr txBox="1"/>
          <p:nvPr/>
        </p:nvSpPr>
        <p:spPr>
          <a:xfrm>
            <a:off x="519928" y="6111832"/>
            <a:ext cx="8297693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50" dirty="0"/>
              <a:t>Notes: First 3 households receive no benefits and have no working partner. UC worker is lone parent homeowner with 2 children. “Latest inflation forecast” uses Citi’s latest forecast at the time of writing. “February inflation forecast” uses Bank of England February forecast.</a:t>
            </a:r>
          </a:p>
          <a:p>
            <a:endParaRPr lang="en-GB" sz="95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4026F3F-20A4-43A1-B1CD-2D50998FBC59}"/>
              </a:ext>
            </a:extLst>
          </p:cNvPr>
          <p:cNvCxnSpPr>
            <a:cxnSpLocks/>
          </p:cNvCxnSpPr>
          <p:nvPr/>
        </p:nvCxnSpPr>
        <p:spPr>
          <a:xfrm>
            <a:off x="1530626" y="2694629"/>
            <a:ext cx="686793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3D6D241-9165-4373-89CB-5D432142E0B5}"/>
              </a:ext>
            </a:extLst>
          </p:cNvPr>
          <p:cNvSpPr txBox="1"/>
          <p:nvPr/>
        </p:nvSpPr>
        <p:spPr>
          <a:xfrm>
            <a:off x="1530626" y="1840228"/>
            <a:ext cx="3291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5"/>
                </a:solidFill>
              </a:rPr>
              <a:t>Total – February inflation forecast</a:t>
            </a:r>
          </a:p>
        </p:txBody>
      </p:sp>
    </p:spTree>
    <p:extLst>
      <p:ext uri="{BB962C8B-B14F-4D97-AF65-F5344CB8AC3E}">
        <p14:creationId xmlns:p14="http://schemas.microsoft.com/office/powerpoint/2010/main" val="1614729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9BCE57-D08C-4DCC-BC20-5D33BA680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955" y="1423145"/>
            <a:ext cx="8453491" cy="4880823"/>
          </a:xfrm>
        </p:spPr>
        <p:txBody>
          <a:bodyPr>
            <a:normAutofit fontScale="62500" lnSpcReduction="2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Delay NI rise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Pretty much ruled out. Expensive, risks credibility, poorly targeted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Increase NI floor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Helps low earners, mitigates NI rise, costs c £5bn for £1k rise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Cut VAT on domestic energy from 5% to 0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 pinprick on the problem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Cut duty on petrol/diesel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Would add to £8bn giveaway from freezing over last decade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Index benefits by more than 3.1%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Need have no long term cost and helps poorest a lot when they need it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More on council tax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£150 rebate for band D and below already announced costs £3.5bn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More on energy bills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Unlikely to do another loan given bills may be higher for longer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Current £200 discount costs £5.5bn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/>
            <a:endParaRPr lang="en-GB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BC42B0-C53A-4E12-9529-9301BCEE40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GB" dirty="0"/>
              <a:t>Institute for Fiscal Studies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50514D-40AF-4744-956B-82976DEA8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Policy options</a:t>
            </a:r>
          </a:p>
        </p:txBody>
      </p:sp>
    </p:spTree>
    <p:extLst>
      <p:ext uri="{BB962C8B-B14F-4D97-AF65-F5344CB8AC3E}">
        <p14:creationId xmlns:p14="http://schemas.microsoft.com/office/powerpoint/2010/main" val="293455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7DFF67-6857-492E-A535-A12D39310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Ukraine creates yet another huge and unpredictable economic shock</a:t>
            </a:r>
          </a:p>
          <a:p>
            <a:r>
              <a:rPr lang="en-US" dirty="0"/>
              <a:t>Higher inflation than we have seen in decades and a huge hit to living standards</a:t>
            </a:r>
          </a:p>
          <a:p>
            <a:r>
              <a:rPr lang="en-US" dirty="0"/>
              <a:t>Very big choices for the Chancellor </a:t>
            </a:r>
          </a:p>
          <a:p>
            <a:pPr lvl="1"/>
            <a:r>
              <a:rPr lang="en-US" dirty="0"/>
              <a:t>Allow people to get worse off or do more to protect them?</a:t>
            </a:r>
          </a:p>
          <a:p>
            <a:pPr lvl="1"/>
            <a:r>
              <a:rPr lang="en-US" dirty="0"/>
              <a:t>Top up public spending plans or leave services and public sector workers worse off than intended?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F0ED68-8533-44E6-B9C7-CE5646D45A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Outlook for the public finances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A7EC0E-FEE7-40D5-9F94-9E8AD10A3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7290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rt Placeholder 1">
            <a:extLst>
              <a:ext uri="{FF2B5EF4-FFF2-40B4-BE49-F238E27FC236}">
                <a16:creationId xmlns:a16="http://schemas.microsoft.com/office/drawing/2014/main" id="{1B6AEA28-50FF-4057-A280-96A768941E6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DBC27F-C503-4FD2-9D31-B69A9C6E4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Announced tax rises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5C21A-3A59-4FAB-A5A2-31830C00DC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Outlook for the public finances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304B92-3D2D-4D45-AEDE-FBF2CF6F37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529C246-43B8-437E-B411-D625A460CE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8019507"/>
              </p:ext>
            </p:extLst>
          </p:nvPr>
        </p:nvGraphicFramePr>
        <p:xfrm>
          <a:off x="1135781" y="1527175"/>
          <a:ext cx="6843562" cy="4382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5720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E706A7-4F85-4251-A7BD-F350EC53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historical perspective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DEFFC0-2C3B-4D14-9770-B453A21A6F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Outlook for the public finances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599B4A-5BAF-45B2-BB1A-1BC439B781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2FE9E15B-6595-4FB6-A31A-9AD36AD3FA62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2500841167"/>
              </p:ext>
            </p:extLst>
          </p:nvPr>
        </p:nvGraphicFramePr>
        <p:xfrm>
          <a:off x="61478" y="1588168"/>
          <a:ext cx="9082522" cy="4879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3491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3F1C8E-CC85-486E-B73F-9286B7093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29" y="342823"/>
            <a:ext cx="7652085" cy="571577"/>
          </a:xfrm>
        </p:spPr>
        <p:txBody>
          <a:bodyPr>
            <a:noAutofit/>
          </a:bodyPr>
          <a:lstStyle/>
          <a:p>
            <a:pPr algn="ctr"/>
            <a:r>
              <a:rPr lang="en-GB" sz="2800" dirty="0"/>
              <a:t>Freezing of income tax personal allowance could raise 2.5 times original forecast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0A3AB4-69CA-4AFA-A6A3-D5511DE23C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Outlook for the public finances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6842DD-30E9-4FDF-92B6-2130F4DC5D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Content Placeholder 13">
            <a:extLst>
              <a:ext uri="{FF2B5EF4-FFF2-40B4-BE49-F238E27FC236}">
                <a16:creationId xmlns:a16="http://schemas.microsoft.com/office/drawing/2014/main" id="{6B74E3BF-EA0D-48DB-BE18-B6DF4EB8683C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1192960177"/>
              </p:ext>
            </p:extLst>
          </p:nvPr>
        </p:nvGraphicFramePr>
        <p:xfrm>
          <a:off x="512763" y="1233488"/>
          <a:ext cx="8020050" cy="4441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5429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CB04A4-706C-4F4F-AC6D-E07701879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55" y="342823"/>
            <a:ext cx="7098577" cy="927177"/>
          </a:xfrm>
        </p:spPr>
        <p:txBody>
          <a:bodyPr>
            <a:normAutofit fontScale="90000"/>
          </a:bodyPr>
          <a:lstStyle/>
          <a:p>
            <a:r>
              <a:rPr lang="en-US" dirty="0"/>
              <a:t>Modestly lower borrowing this year</a:t>
            </a:r>
          </a:p>
        </p:txBody>
      </p:sp>
      <p:graphicFrame>
        <p:nvGraphicFramePr>
          <p:cNvPr id="11" name="Chart Placeholder 10">
            <a:extLst>
              <a:ext uri="{FF2B5EF4-FFF2-40B4-BE49-F238E27FC236}">
                <a16:creationId xmlns:a16="http://schemas.microsoft.com/office/drawing/2014/main" id="{DE1C5365-FA2F-403B-B8D2-E57555CDC423}"/>
              </a:ext>
            </a:extLst>
          </p:cNvPr>
          <p:cNvGraphicFramePr>
            <a:graphicFrameLocks noGrp="1"/>
          </p:cNvGraphicFramePr>
          <p:nvPr>
            <p:ph type="chart" sz="quarter" idx="14"/>
          </p:nvPr>
        </p:nvGraphicFramePr>
        <p:xfrm>
          <a:off x="453978" y="1513232"/>
          <a:ext cx="8020050" cy="4472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F9EE39-161C-4165-8BFF-6BAF8C44D1B1}"/>
              </a:ext>
            </a:extLst>
          </p:cNvPr>
          <p:cNvSpPr txBox="1"/>
          <p:nvPr/>
        </p:nvSpPr>
        <p:spPr>
          <a:xfrm>
            <a:off x="1038118" y="1513232"/>
            <a:ext cx="371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Public sector net borrowing in 2021–22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25F6600-74CA-4D4E-AB7E-EBA86B449B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9928" y="6356351"/>
            <a:ext cx="3086100" cy="365125"/>
          </a:xfrm>
        </p:spPr>
        <p:txBody>
          <a:bodyPr/>
          <a:lstStyle/>
          <a:p>
            <a:r>
              <a:rPr lang="en-GB"/>
              <a:t>Outlook for the public finances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168332-3534-45F2-8E9E-32BFDD308957}"/>
              </a:ext>
            </a:extLst>
          </p:cNvPr>
          <p:cNvSpPr txBox="1"/>
          <p:nvPr/>
        </p:nvSpPr>
        <p:spPr>
          <a:xfrm>
            <a:off x="386964" y="6094741"/>
            <a:ext cx="8370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Note: receipts and spending excluding PSNB-neutral intra-public sector flows (the Asset Purchase Facility and local authority grants)</a:t>
            </a:r>
          </a:p>
        </p:txBody>
      </p:sp>
    </p:spTree>
    <p:extLst>
      <p:ext uri="{BB962C8B-B14F-4D97-AF65-F5344CB8AC3E}">
        <p14:creationId xmlns:p14="http://schemas.microsoft.com/office/powerpoint/2010/main" val="341516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Chart bld="category" animBg="0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CD72EE-CD17-B642-A58E-E8AD67775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55" y="342823"/>
            <a:ext cx="7201739" cy="571577"/>
          </a:xfrm>
        </p:spPr>
        <p:txBody>
          <a:bodyPr>
            <a:normAutofit/>
          </a:bodyPr>
          <a:lstStyle/>
          <a:p>
            <a:r>
              <a:rPr lang="en-US" dirty="0"/>
              <a:t>A gloomy outlook for real growth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43C0AF-F0F7-A744-A40F-F239E6A92D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Outlook for the public finances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D7A5FC8-FBBE-6241-88E0-65B75BBAE5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2763" y="5675313"/>
            <a:ext cx="8020050" cy="514349"/>
          </a:xfrm>
        </p:spPr>
        <p:txBody>
          <a:bodyPr>
            <a:normAutofit/>
          </a:bodyPr>
          <a:lstStyle/>
          <a:p>
            <a:r>
              <a:rPr lang="en-US" dirty="0"/>
              <a:t>Sources: Office for Budget Responsibility, Economic and Fiscal Outlook (October 2021), Bank of England, Monetary Policy Report, November 2021 and February 2022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1" name="Chart Placeholder 10">
            <a:extLst>
              <a:ext uri="{FF2B5EF4-FFF2-40B4-BE49-F238E27FC236}">
                <a16:creationId xmlns:a16="http://schemas.microsoft.com/office/drawing/2014/main" id="{48D0CF6E-D312-4462-A31F-3921A9F9A8D8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2715937681"/>
              </p:ext>
            </p:extLst>
          </p:nvPr>
        </p:nvGraphicFramePr>
        <p:xfrm>
          <a:off x="512763" y="1320800"/>
          <a:ext cx="8020050" cy="4354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>
            <a:extLst>
              <a:ext uri="{FF2B5EF4-FFF2-40B4-BE49-F238E27FC236}">
                <a16:creationId xmlns:a16="http://schemas.microsoft.com/office/drawing/2014/main" id="{B9E348CC-0882-40E6-ACD9-DD55D4805034}"/>
              </a:ext>
            </a:extLst>
          </p:cNvPr>
          <p:cNvSpPr txBox="1"/>
          <p:nvPr/>
        </p:nvSpPr>
        <p:spPr>
          <a:xfrm>
            <a:off x="6074053" y="3967316"/>
            <a:ext cx="2149636" cy="32446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accent6"/>
                </a:solidFill>
              </a:rPr>
              <a:t>Average 2011-2019</a:t>
            </a:r>
          </a:p>
        </p:txBody>
      </p:sp>
    </p:spTree>
    <p:extLst>
      <p:ext uri="{BB962C8B-B14F-4D97-AF65-F5344CB8AC3E}">
        <p14:creationId xmlns:p14="http://schemas.microsoft.com/office/powerpoint/2010/main" val="122665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CD72EE-CD17-B642-A58E-E8AD67775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55" y="342823"/>
            <a:ext cx="7201739" cy="1086483"/>
          </a:xfrm>
        </p:spPr>
        <p:txBody>
          <a:bodyPr>
            <a:normAutofit/>
          </a:bodyPr>
          <a:lstStyle/>
          <a:p>
            <a:r>
              <a:rPr lang="en-US" dirty="0"/>
              <a:t>Inflation expected to be higher (again), and for longer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43C0AF-F0F7-A744-A40F-F239E6A92D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Outlook for the public finances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D7A5FC8-FBBE-6241-88E0-65B75BBAE5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2763" y="5675315"/>
            <a:ext cx="8020050" cy="514348"/>
          </a:xfrm>
        </p:spPr>
        <p:txBody>
          <a:bodyPr>
            <a:normAutofit/>
          </a:bodyPr>
          <a:lstStyle/>
          <a:p>
            <a:r>
              <a:rPr lang="en-US" dirty="0"/>
              <a:t>Sources: Office for Budget Responsibility, Economic and Fiscal Outlook (March and October 2021), Bank of England, Monetary Policy Report, February 2022, Office for National Statistics (series D7G7).</a:t>
            </a:r>
          </a:p>
        </p:txBody>
      </p:sp>
      <p:graphicFrame>
        <p:nvGraphicFramePr>
          <p:cNvPr id="11" name="Chart Placeholder 10">
            <a:extLst>
              <a:ext uri="{FF2B5EF4-FFF2-40B4-BE49-F238E27FC236}">
                <a16:creationId xmlns:a16="http://schemas.microsoft.com/office/drawing/2014/main" id="{48D0CF6E-D312-4462-A31F-3921A9F9A8D8}"/>
              </a:ext>
            </a:extLst>
          </p:cNvPr>
          <p:cNvGraphicFramePr>
            <a:graphicFrameLocks noGrp="1"/>
          </p:cNvGraphicFramePr>
          <p:nvPr>
            <p:ph type="chart" sz="quarter" idx="14"/>
          </p:nvPr>
        </p:nvGraphicFramePr>
        <p:xfrm>
          <a:off x="512763" y="1429306"/>
          <a:ext cx="8020050" cy="4246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503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"/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 animBg="0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E573A1-DC68-48AD-B860-A71984C81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56" y="342823"/>
            <a:ext cx="6835698" cy="890667"/>
          </a:xfrm>
        </p:spPr>
        <p:txBody>
          <a:bodyPr>
            <a:normAutofit fontScale="90000"/>
          </a:bodyPr>
          <a:lstStyle/>
          <a:p>
            <a:r>
              <a:rPr lang="en-GB" dirty="0"/>
              <a:t>Impacts of higher inflation on the public finances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6B4FB-3D64-4090-8889-8EA148B084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Outlook for the public finances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7307BA-C4DA-416A-931F-838254B6B2AE}"/>
              </a:ext>
            </a:extLst>
          </p:cNvPr>
          <p:cNvSpPr txBox="1"/>
          <p:nvPr/>
        </p:nvSpPr>
        <p:spPr>
          <a:xfrm>
            <a:off x="519928" y="1403713"/>
            <a:ext cx="8118083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685800">
              <a:spcBef>
                <a:spcPts val="800"/>
              </a:spcBef>
              <a:spcAft>
                <a:spcPts val="45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2000" dirty="0"/>
              <a:t>Revenues rise: good for public finances </a:t>
            </a:r>
          </a:p>
          <a:p>
            <a:pPr marL="628650" lvl="1" indent="-171450" defTabSz="685800">
              <a:spcBef>
                <a:spcPts val="800"/>
              </a:spcBef>
              <a:spcAft>
                <a:spcPts val="45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2000" dirty="0"/>
              <a:t>especially true when thresholds are frozen</a:t>
            </a:r>
          </a:p>
          <a:p>
            <a:pPr marL="171450" indent="-171450" defTabSz="685800">
              <a:spcBef>
                <a:spcPts val="800"/>
              </a:spcBef>
              <a:spcAft>
                <a:spcPts val="45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2000" dirty="0"/>
              <a:t>But, about a quarter of the government’s debt is index-linked</a:t>
            </a:r>
          </a:p>
          <a:p>
            <a:pPr marL="628650" lvl="1" indent="-171450" defTabSz="685800">
              <a:spcBef>
                <a:spcPts val="800"/>
              </a:spcBef>
              <a:spcAft>
                <a:spcPts val="45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2000" dirty="0"/>
              <a:t>higher RPI will increase debt interest by £11 billion in 2021–22</a:t>
            </a:r>
          </a:p>
          <a:p>
            <a:pPr marL="628650" lvl="1" indent="-171450" defTabSz="685800">
              <a:spcBef>
                <a:spcPts val="800"/>
              </a:spcBef>
              <a:spcAft>
                <a:spcPts val="45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2000" dirty="0"/>
              <a:t>next year could easily add £20 billion or more</a:t>
            </a:r>
          </a:p>
          <a:p>
            <a:pPr marL="171450" indent="-171450" defTabSz="685800">
              <a:spcBef>
                <a:spcPts val="800"/>
              </a:spcBef>
              <a:spcAft>
                <a:spcPts val="45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2000" dirty="0"/>
              <a:t>And benefits will rise next year by much more</a:t>
            </a:r>
          </a:p>
          <a:p>
            <a:pPr marL="171450" indent="-171450" defTabSz="685800">
              <a:spcBef>
                <a:spcPts val="800"/>
              </a:spcBef>
              <a:spcAft>
                <a:spcPts val="45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2000" dirty="0"/>
              <a:t>And the real value of public spending falls</a:t>
            </a:r>
          </a:p>
          <a:p>
            <a:pPr defTabSz="685800">
              <a:spcBef>
                <a:spcPts val="800"/>
              </a:spcBef>
              <a:spcAft>
                <a:spcPts val="450"/>
              </a:spcAft>
              <a:buClr>
                <a:schemeClr val="tx2"/>
              </a:buClr>
            </a:pPr>
            <a:endParaRPr lang="en-GB" sz="2000" dirty="0"/>
          </a:p>
          <a:p>
            <a:pPr marL="171450" indent="-171450" defTabSz="685800">
              <a:spcBef>
                <a:spcPts val="800"/>
              </a:spcBef>
              <a:spcAft>
                <a:spcPts val="450"/>
              </a:spcAft>
              <a:buClr>
                <a:schemeClr val="tx2"/>
              </a:buClr>
              <a:buFont typeface="Wingdings" pitchFamily="2" charset="2"/>
              <a:buChar char="§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9501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IFS-Theme">
  <a:themeElements>
    <a:clrScheme name="IFS-Theme">
      <a:dk1>
        <a:srgbClr val="000000"/>
      </a:dk1>
      <a:lt1>
        <a:srgbClr val="FFFFFF"/>
      </a:lt1>
      <a:dk2>
        <a:srgbClr val="309E75"/>
      </a:dk2>
      <a:lt2>
        <a:srgbClr val="40646D"/>
      </a:lt2>
      <a:accent1>
        <a:srgbClr val="247658"/>
      </a:accent1>
      <a:accent2>
        <a:srgbClr val="334F56"/>
      </a:accent2>
      <a:accent3>
        <a:srgbClr val="F2B517"/>
      </a:accent3>
      <a:accent4>
        <a:srgbClr val="8F3363"/>
      </a:accent4>
      <a:accent5>
        <a:srgbClr val="EB5C40"/>
      </a:accent5>
      <a:accent6>
        <a:srgbClr val="2478C7"/>
      </a:accent6>
      <a:hlink>
        <a:srgbClr val="247658"/>
      </a:hlink>
      <a:folHlink>
        <a:srgbClr val="D5E3E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2AC460E-A0DC-40EC-8A6F-4A3233177713}" vid="{5893BDDC-7711-4D52-868A-B16E93BA72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FS colour scheme">
    <a:dk1>
      <a:srgbClr val="000000"/>
    </a:dk1>
    <a:lt1>
      <a:srgbClr val="FFFFFF"/>
    </a:lt1>
    <a:dk2>
      <a:srgbClr val="309E75"/>
    </a:dk2>
    <a:lt2>
      <a:srgbClr val="40646D"/>
    </a:lt2>
    <a:accent1>
      <a:srgbClr val="247658"/>
    </a:accent1>
    <a:accent2>
      <a:srgbClr val="334F56"/>
    </a:accent2>
    <a:accent3>
      <a:srgbClr val="F2B517"/>
    </a:accent3>
    <a:accent4>
      <a:srgbClr val="8F3363"/>
    </a:accent4>
    <a:accent5>
      <a:srgbClr val="EB5C40"/>
    </a:accent5>
    <a:accent6>
      <a:srgbClr val="2478C7"/>
    </a:accent6>
    <a:hlink>
      <a:srgbClr val="247658"/>
    </a:hlink>
    <a:folHlink>
      <a:srgbClr val="D5E3E6"/>
    </a:folHlink>
  </a:clrScheme>
  <a:fontScheme name="Arial-Times New Roman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Times New Roman" panose="02020603050405020304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IFS-Theme">
    <a:dk1>
      <a:srgbClr val="000000"/>
    </a:dk1>
    <a:lt1>
      <a:srgbClr val="FFFFFF"/>
    </a:lt1>
    <a:dk2>
      <a:srgbClr val="309E75"/>
    </a:dk2>
    <a:lt2>
      <a:srgbClr val="40646D"/>
    </a:lt2>
    <a:accent1>
      <a:srgbClr val="247658"/>
    </a:accent1>
    <a:accent2>
      <a:srgbClr val="334F56"/>
    </a:accent2>
    <a:accent3>
      <a:srgbClr val="F2B517"/>
    </a:accent3>
    <a:accent4>
      <a:srgbClr val="8F3363"/>
    </a:accent4>
    <a:accent5>
      <a:srgbClr val="EB5C40"/>
    </a:accent5>
    <a:accent6>
      <a:srgbClr val="2478C7"/>
    </a:accent6>
    <a:hlink>
      <a:srgbClr val="247658"/>
    </a:hlink>
    <a:folHlink>
      <a:srgbClr val="D5E3E6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IFS-Theme">
    <a:dk1>
      <a:srgbClr val="000000"/>
    </a:dk1>
    <a:lt1>
      <a:srgbClr val="FFFFFF"/>
    </a:lt1>
    <a:dk2>
      <a:srgbClr val="309E75"/>
    </a:dk2>
    <a:lt2>
      <a:srgbClr val="40646D"/>
    </a:lt2>
    <a:accent1>
      <a:srgbClr val="247658"/>
    </a:accent1>
    <a:accent2>
      <a:srgbClr val="334F56"/>
    </a:accent2>
    <a:accent3>
      <a:srgbClr val="F2B517"/>
    </a:accent3>
    <a:accent4>
      <a:srgbClr val="8F3363"/>
    </a:accent4>
    <a:accent5>
      <a:srgbClr val="EB5C40"/>
    </a:accent5>
    <a:accent6>
      <a:srgbClr val="2478C7"/>
    </a:accent6>
    <a:hlink>
      <a:srgbClr val="247658"/>
    </a:hlink>
    <a:folHlink>
      <a:srgbClr val="D5E3E6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IFS-Theme">
    <a:dk1>
      <a:srgbClr val="000000"/>
    </a:dk1>
    <a:lt1>
      <a:srgbClr val="FFFFFF"/>
    </a:lt1>
    <a:dk2>
      <a:srgbClr val="309E75"/>
    </a:dk2>
    <a:lt2>
      <a:srgbClr val="40646D"/>
    </a:lt2>
    <a:accent1>
      <a:srgbClr val="247658"/>
    </a:accent1>
    <a:accent2>
      <a:srgbClr val="334F56"/>
    </a:accent2>
    <a:accent3>
      <a:srgbClr val="F2B517"/>
    </a:accent3>
    <a:accent4>
      <a:srgbClr val="8F3363"/>
    </a:accent4>
    <a:accent5>
      <a:srgbClr val="EB5C40"/>
    </a:accent5>
    <a:accent6>
      <a:srgbClr val="2478C7"/>
    </a:accent6>
    <a:hlink>
      <a:srgbClr val="247658"/>
    </a:hlink>
    <a:folHlink>
      <a:srgbClr val="D5E3E6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IFS-Theme">
    <a:dk1>
      <a:srgbClr val="000000"/>
    </a:dk1>
    <a:lt1>
      <a:srgbClr val="FFFFFF"/>
    </a:lt1>
    <a:dk2>
      <a:srgbClr val="309E75"/>
    </a:dk2>
    <a:lt2>
      <a:srgbClr val="40646D"/>
    </a:lt2>
    <a:accent1>
      <a:srgbClr val="247658"/>
    </a:accent1>
    <a:accent2>
      <a:srgbClr val="334F56"/>
    </a:accent2>
    <a:accent3>
      <a:srgbClr val="F2B517"/>
    </a:accent3>
    <a:accent4>
      <a:srgbClr val="8F3363"/>
    </a:accent4>
    <a:accent5>
      <a:srgbClr val="EB5C40"/>
    </a:accent5>
    <a:accent6>
      <a:srgbClr val="2478C7"/>
    </a:accent6>
    <a:hlink>
      <a:srgbClr val="247658"/>
    </a:hlink>
    <a:folHlink>
      <a:srgbClr val="D5E3E6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IFS-Theme">
    <a:dk1>
      <a:srgbClr val="000000"/>
    </a:dk1>
    <a:lt1>
      <a:srgbClr val="FFFFFF"/>
    </a:lt1>
    <a:dk2>
      <a:srgbClr val="309E75"/>
    </a:dk2>
    <a:lt2>
      <a:srgbClr val="40646D"/>
    </a:lt2>
    <a:accent1>
      <a:srgbClr val="247658"/>
    </a:accent1>
    <a:accent2>
      <a:srgbClr val="334F56"/>
    </a:accent2>
    <a:accent3>
      <a:srgbClr val="F2B517"/>
    </a:accent3>
    <a:accent4>
      <a:srgbClr val="8F3363"/>
    </a:accent4>
    <a:accent5>
      <a:srgbClr val="EB5C40"/>
    </a:accent5>
    <a:accent6>
      <a:srgbClr val="2478C7"/>
    </a:accent6>
    <a:hlink>
      <a:srgbClr val="247658"/>
    </a:hlink>
    <a:folHlink>
      <a:srgbClr val="D5E3E6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IFS-Theme">
    <a:dk1>
      <a:srgbClr val="000000"/>
    </a:dk1>
    <a:lt1>
      <a:srgbClr val="FFFFFF"/>
    </a:lt1>
    <a:dk2>
      <a:srgbClr val="309E75"/>
    </a:dk2>
    <a:lt2>
      <a:srgbClr val="40646D"/>
    </a:lt2>
    <a:accent1>
      <a:srgbClr val="247658"/>
    </a:accent1>
    <a:accent2>
      <a:srgbClr val="334F56"/>
    </a:accent2>
    <a:accent3>
      <a:srgbClr val="F2B517"/>
    </a:accent3>
    <a:accent4>
      <a:srgbClr val="8F3363"/>
    </a:accent4>
    <a:accent5>
      <a:srgbClr val="EB5C40"/>
    </a:accent5>
    <a:accent6>
      <a:srgbClr val="2478C7"/>
    </a:accent6>
    <a:hlink>
      <a:srgbClr val="247658"/>
    </a:hlink>
    <a:folHlink>
      <a:srgbClr val="D5E3E6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IFS-Theme">
    <a:dk1>
      <a:srgbClr val="000000"/>
    </a:dk1>
    <a:lt1>
      <a:srgbClr val="FFFFFF"/>
    </a:lt1>
    <a:dk2>
      <a:srgbClr val="309E75"/>
    </a:dk2>
    <a:lt2>
      <a:srgbClr val="40646D"/>
    </a:lt2>
    <a:accent1>
      <a:srgbClr val="247658"/>
    </a:accent1>
    <a:accent2>
      <a:srgbClr val="334F56"/>
    </a:accent2>
    <a:accent3>
      <a:srgbClr val="F2B517"/>
    </a:accent3>
    <a:accent4>
      <a:srgbClr val="8F3363"/>
    </a:accent4>
    <a:accent5>
      <a:srgbClr val="EB5C40"/>
    </a:accent5>
    <a:accent6>
      <a:srgbClr val="2478C7"/>
    </a:accent6>
    <a:hlink>
      <a:srgbClr val="247658"/>
    </a:hlink>
    <a:folHlink>
      <a:srgbClr val="D5E3E6"/>
    </a:folHlink>
  </a:clrScheme>
  <a:fontScheme name="Arial-Times New Roman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Times New Roman" panose="02020603050405020304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Final IFS colour scheme for tweets">
    <a:dk1>
      <a:srgbClr val="243E40"/>
    </a:dk1>
    <a:lt1>
      <a:srgbClr val="FFFFFF"/>
    </a:lt1>
    <a:dk2>
      <a:srgbClr val="40646D"/>
    </a:dk2>
    <a:lt2>
      <a:srgbClr val="80AAB3"/>
    </a:lt2>
    <a:accent1>
      <a:srgbClr val="309E75"/>
    </a:accent1>
    <a:accent2>
      <a:srgbClr val="F2B517"/>
    </a:accent2>
    <a:accent3>
      <a:srgbClr val="8F3363"/>
    </a:accent3>
    <a:accent4>
      <a:srgbClr val="EB5C40"/>
    </a:accent4>
    <a:accent5>
      <a:srgbClr val="2478C7"/>
    </a:accent5>
    <a:accent6>
      <a:srgbClr val="E6E6E6"/>
    </a:accent6>
    <a:hlink>
      <a:srgbClr val="309E75"/>
    </a:hlink>
    <a:folHlink>
      <a:srgbClr val="80AAB3"/>
    </a:folHlink>
  </a:clrScheme>
  <a:fontScheme name="Custom 2">
    <a:majorFont>
      <a:latin typeface="Tablet Gothic Condensed Eb"/>
      <a:ea typeface=""/>
      <a:cs typeface=""/>
    </a:majorFont>
    <a:minorFont>
      <a:latin typeface="Tablet Gothic"/>
      <a:ea typeface=""/>
      <a:cs typeface="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Final IFS colour scheme for tweets">
    <a:dk1>
      <a:srgbClr val="243E40"/>
    </a:dk1>
    <a:lt1>
      <a:srgbClr val="FFFFFF"/>
    </a:lt1>
    <a:dk2>
      <a:srgbClr val="40646D"/>
    </a:dk2>
    <a:lt2>
      <a:srgbClr val="80AAB3"/>
    </a:lt2>
    <a:accent1>
      <a:srgbClr val="309E75"/>
    </a:accent1>
    <a:accent2>
      <a:srgbClr val="F2B517"/>
    </a:accent2>
    <a:accent3>
      <a:srgbClr val="8F3363"/>
    </a:accent3>
    <a:accent4>
      <a:srgbClr val="EB5C40"/>
    </a:accent4>
    <a:accent5>
      <a:srgbClr val="2478C7"/>
    </a:accent5>
    <a:accent6>
      <a:srgbClr val="E6E6E6"/>
    </a:accent6>
    <a:hlink>
      <a:srgbClr val="309E75"/>
    </a:hlink>
    <a:folHlink>
      <a:srgbClr val="80AAB3"/>
    </a:folHlink>
  </a:clrScheme>
  <a:fontScheme name="Custom 2">
    <a:majorFont>
      <a:latin typeface="Tablet Gothic Condensed Eb"/>
      <a:ea typeface=""/>
      <a:cs typeface=""/>
    </a:majorFont>
    <a:minorFont>
      <a:latin typeface="Tablet Gothic"/>
      <a:ea typeface=""/>
      <a:cs typeface="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IFS colour scheme">
    <a:dk1>
      <a:srgbClr val="000000"/>
    </a:dk1>
    <a:lt1>
      <a:srgbClr val="FFFFFF"/>
    </a:lt1>
    <a:dk2>
      <a:srgbClr val="309E75"/>
    </a:dk2>
    <a:lt2>
      <a:srgbClr val="40646D"/>
    </a:lt2>
    <a:accent1>
      <a:srgbClr val="247658"/>
    </a:accent1>
    <a:accent2>
      <a:srgbClr val="334F56"/>
    </a:accent2>
    <a:accent3>
      <a:srgbClr val="F2B517"/>
    </a:accent3>
    <a:accent4>
      <a:srgbClr val="8F3363"/>
    </a:accent4>
    <a:accent5>
      <a:srgbClr val="EB5C40"/>
    </a:accent5>
    <a:accent6>
      <a:srgbClr val="2478C7"/>
    </a:accent6>
    <a:hlink>
      <a:srgbClr val="247658"/>
    </a:hlink>
    <a:folHlink>
      <a:srgbClr val="D5E3E6"/>
    </a:folHlink>
  </a:clrScheme>
  <a:fontScheme name="Arial-Times New Roman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Times New Roman" panose="02020603050405020304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IFS-Theme">
    <a:dk1>
      <a:srgbClr val="000000"/>
    </a:dk1>
    <a:lt1>
      <a:srgbClr val="FFFFFF"/>
    </a:lt1>
    <a:dk2>
      <a:srgbClr val="309E75"/>
    </a:dk2>
    <a:lt2>
      <a:srgbClr val="40646D"/>
    </a:lt2>
    <a:accent1>
      <a:srgbClr val="247658"/>
    </a:accent1>
    <a:accent2>
      <a:srgbClr val="334F56"/>
    </a:accent2>
    <a:accent3>
      <a:srgbClr val="F2B517"/>
    </a:accent3>
    <a:accent4>
      <a:srgbClr val="8F3363"/>
    </a:accent4>
    <a:accent5>
      <a:srgbClr val="EB5C40"/>
    </a:accent5>
    <a:accent6>
      <a:srgbClr val="2478C7"/>
    </a:accent6>
    <a:hlink>
      <a:srgbClr val="247658"/>
    </a:hlink>
    <a:folHlink>
      <a:srgbClr val="D5E3E6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IFS-Theme">
    <a:dk1>
      <a:srgbClr val="000000"/>
    </a:dk1>
    <a:lt1>
      <a:srgbClr val="FFFFFF"/>
    </a:lt1>
    <a:dk2>
      <a:srgbClr val="309E75"/>
    </a:dk2>
    <a:lt2>
      <a:srgbClr val="40646D"/>
    </a:lt2>
    <a:accent1>
      <a:srgbClr val="247658"/>
    </a:accent1>
    <a:accent2>
      <a:srgbClr val="334F56"/>
    </a:accent2>
    <a:accent3>
      <a:srgbClr val="F2B517"/>
    </a:accent3>
    <a:accent4>
      <a:srgbClr val="8F3363"/>
    </a:accent4>
    <a:accent5>
      <a:srgbClr val="EB5C40"/>
    </a:accent5>
    <a:accent6>
      <a:srgbClr val="2478C7"/>
    </a:accent6>
    <a:hlink>
      <a:srgbClr val="247658"/>
    </a:hlink>
    <a:folHlink>
      <a:srgbClr val="D5E3E6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IFS-Theme">
    <a:dk1>
      <a:srgbClr val="000000"/>
    </a:dk1>
    <a:lt1>
      <a:srgbClr val="FFFFFF"/>
    </a:lt1>
    <a:dk2>
      <a:srgbClr val="309E75"/>
    </a:dk2>
    <a:lt2>
      <a:srgbClr val="40646D"/>
    </a:lt2>
    <a:accent1>
      <a:srgbClr val="247658"/>
    </a:accent1>
    <a:accent2>
      <a:srgbClr val="334F56"/>
    </a:accent2>
    <a:accent3>
      <a:srgbClr val="F2B517"/>
    </a:accent3>
    <a:accent4>
      <a:srgbClr val="8F3363"/>
    </a:accent4>
    <a:accent5>
      <a:srgbClr val="EB5C40"/>
    </a:accent5>
    <a:accent6>
      <a:srgbClr val="2478C7"/>
    </a:accent6>
    <a:hlink>
      <a:srgbClr val="247658"/>
    </a:hlink>
    <a:folHlink>
      <a:srgbClr val="D5E3E6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IFS Powerpoint Template</Template>
  <TotalTime>1614</TotalTime>
  <Words>1511</Words>
  <Application>Microsoft Macintosh PowerPoint</Application>
  <PresentationFormat>On-screen Show (4:3)</PresentationFormat>
  <Paragraphs>179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IFS-Theme</vt:lpstr>
      <vt:lpstr>The current outlook</vt:lpstr>
      <vt:lpstr>A bigger state post pandemic</vt:lpstr>
      <vt:lpstr>Announced tax rises</vt:lpstr>
      <vt:lpstr>In historical perspective</vt:lpstr>
      <vt:lpstr>Freezing of income tax personal allowance could raise 2.5 times original forecast</vt:lpstr>
      <vt:lpstr>Modestly lower borrowing this year</vt:lpstr>
      <vt:lpstr>A gloomy outlook for real growth</vt:lpstr>
      <vt:lpstr>Inflation expected to be higher (again), and for longer</vt:lpstr>
      <vt:lpstr>Impacts of higher inflation on the public finances</vt:lpstr>
      <vt:lpstr>Higher Inflation hits public spending</vt:lpstr>
      <vt:lpstr>Bottom line</vt:lpstr>
      <vt:lpstr>Rising energy prices</vt:lpstr>
      <vt:lpstr>Defence spending has fallen over time, offset by rising health spending</vt:lpstr>
      <vt:lpstr>Real earnings now falling </vt:lpstr>
      <vt:lpstr>Real earnings now falling </vt:lpstr>
      <vt:lpstr>Real earnings now falling </vt:lpstr>
      <vt:lpstr>Some examples Changes in real net income 2021-22 to 2022-23</vt:lpstr>
      <vt:lpstr>Some examples Changes in real net income 2021-22 to 2022-23</vt:lpstr>
      <vt:lpstr>Some examples Changes in real net income 2021-22 to 2022-23</vt:lpstr>
      <vt:lpstr>Some examples Changes in real net income 2021-22 to 2022-23</vt:lpstr>
      <vt:lpstr>Some examples Changes in real net income 2021-22 to 2022-23</vt:lpstr>
      <vt:lpstr>Policy options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chart in a line</dc:title>
  <dc:creator>Isabel</dc:creator>
  <cp:lastModifiedBy>Microsoft Office User</cp:lastModifiedBy>
  <cp:revision>373</cp:revision>
  <dcterms:created xsi:type="dcterms:W3CDTF">2022-02-25T15:21:18Z</dcterms:created>
  <dcterms:modified xsi:type="dcterms:W3CDTF">2022-06-28T11:04:53Z</dcterms:modified>
</cp:coreProperties>
</file>