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8" r:id="rId2"/>
    <p:sldId id="411" r:id="rId3"/>
    <p:sldId id="432" r:id="rId4"/>
    <p:sldId id="461" r:id="rId5"/>
    <p:sldId id="433" r:id="rId6"/>
    <p:sldId id="455" r:id="rId7"/>
    <p:sldId id="434" r:id="rId8"/>
    <p:sldId id="414" r:id="rId9"/>
    <p:sldId id="415" r:id="rId10"/>
    <p:sldId id="477" r:id="rId11"/>
    <p:sldId id="437" r:id="rId12"/>
    <p:sldId id="412" r:id="rId13"/>
    <p:sldId id="413" r:id="rId14"/>
    <p:sldId id="416" r:id="rId15"/>
    <p:sldId id="417" r:id="rId16"/>
    <p:sldId id="435" r:id="rId17"/>
    <p:sldId id="418" r:id="rId18"/>
    <p:sldId id="421" r:id="rId19"/>
    <p:sldId id="422" r:id="rId20"/>
    <p:sldId id="443" r:id="rId21"/>
    <p:sldId id="462" r:id="rId22"/>
    <p:sldId id="449" r:id="rId23"/>
    <p:sldId id="448" r:id="rId24"/>
    <p:sldId id="451" r:id="rId25"/>
    <p:sldId id="466" r:id="rId26"/>
    <p:sldId id="469" r:id="rId27"/>
    <p:sldId id="460" r:id="rId28"/>
    <p:sldId id="468" r:id="rId29"/>
    <p:sldId id="480" r:id="rId30"/>
    <p:sldId id="471" r:id="rId31"/>
    <p:sldId id="470" r:id="rId32"/>
    <p:sldId id="479" r:id="rId33"/>
    <p:sldId id="424" r:id="rId34"/>
    <p:sldId id="441" r:id="rId35"/>
  </p:sldIdLst>
  <p:sldSz cx="9144000" cy="6858000" type="screen4x3"/>
  <p:notesSz cx="6669088" cy="9926638"/>
  <p:embeddedFontLst>
    <p:embeddedFont>
      <p:font typeface="Noto Sans" pitchFamily="34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7BAA1E"/>
    <a:srgbClr val="808080"/>
    <a:srgbClr val="FFCCFF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46" autoAdjust="0"/>
  </p:normalViewPr>
  <p:slideViewPr>
    <p:cSldViewPr>
      <p:cViewPr>
        <p:scale>
          <a:sx n="75" d="100"/>
          <a:sy n="75" d="100"/>
        </p:scale>
        <p:origin x="-2016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804" y="-11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196597819017609"/>
          <c:y val="0.10259914143572502"/>
          <c:w val="0.84305413306897303"/>
          <c:h val="0.7049996294916526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Lives with parents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0.75258590000000003</c:v>
                </c:pt>
                <c:pt idx="1">
                  <c:v>0.65433140000000034</c:v>
                </c:pt>
                <c:pt idx="2">
                  <c:v>0.56627119999999997</c:v>
                </c:pt>
                <c:pt idx="3">
                  <c:v>0.47225500000000004</c:v>
                </c:pt>
                <c:pt idx="4">
                  <c:v>0.39269260000000017</c:v>
                </c:pt>
                <c:pt idx="5">
                  <c:v>0.31591930000000024</c:v>
                </c:pt>
                <c:pt idx="6">
                  <c:v>0.25797120000000001</c:v>
                </c:pt>
                <c:pt idx="7">
                  <c:v>0.21067520000000001</c:v>
                </c:pt>
                <c:pt idx="8">
                  <c:v>0.17084550000000001</c:v>
                </c:pt>
                <c:pt idx="9">
                  <c:v>0.13537349999999998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Lives with partner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0.15919630000000012</c:v>
                </c:pt>
                <c:pt idx="1">
                  <c:v>0.22322190000000006</c:v>
                </c:pt>
                <c:pt idx="2">
                  <c:v>0.29519770000000001</c:v>
                </c:pt>
                <c:pt idx="3">
                  <c:v>0.36924200000000001</c:v>
                </c:pt>
                <c:pt idx="4">
                  <c:v>0.43334430000000024</c:v>
                </c:pt>
                <c:pt idx="5">
                  <c:v>0.50493449999999962</c:v>
                </c:pt>
                <c:pt idx="6">
                  <c:v>0.55583689999999997</c:v>
                </c:pt>
                <c:pt idx="7">
                  <c:v>0.60218150000000004</c:v>
                </c:pt>
                <c:pt idx="8">
                  <c:v>0.64604540000000055</c:v>
                </c:pt>
                <c:pt idx="9">
                  <c:v>0.66852570000000033</c:v>
                </c:pt>
              </c:numCache>
            </c:numRef>
          </c:val>
        </c:ser>
        <c:marker val="1"/>
        <c:axId val="69048960"/>
        <c:axId val="69051136"/>
      </c:lineChart>
      <c:catAx>
        <c:axId val="69048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Years since left</a:t>
                </a:r>
                <a:r>
                  <a:rPr lang="en-GB" baseline="0" dirty="0" smtClean="0"/>
                  <a:t> education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69051136"/>
        <c:crosses val="autoZero"/>
        <c:auto val="1"/>
        <c:lblAlgn val="ctr"/>
        <c:lblOffset val="100"/>
      </c:catAx>
      <c:valAx>
        <c:axId val="6905113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0"/>
        <c:tickLblPos val="nextTo"/>
        <c:crossAx val="69048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607056936647971"/>
          <c:y val="1.5884149652889545E-3"/>
          <c:w val="0.88392943063352258"/>
          <c:h val="0.1000973472617402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7312074964165949"/>
          <c:y val="8.5117584321380349E-2"/>
          <c:w val="0.80135405287651063"/>
          <c:h val="0.752292501244161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-1.3636000000000008E-3</c:v>
                </c:pt>
                <c:pt idx="1">
                  <c:v>-1.5176E-2</c:v>
                </c:pt>
                <c:pt idx="2">
                  <c:v>-2.2824799999999999E-2</c:v>
                </c:pt>
                <c:pt idx="3">
                  <c:v>-1.4827999999999999E-2</c:v>
                </c:pt>
                <c:pt idx="4">
                  <c:v>-5.8139999999999997E-3</c:v>
                </c:pt>
                <c:pt idx="5">
                  <c:v>-2.88104E-2</c:v>
                </c:pt>
                <c:pt idx="6">
                  <c:v>-2.6803600000000025E-2</c:v>
                </c:pt>
                <c:pt idx="7">
                  <c:v>-6.6560000000000024E-4</c:v>
                </c:pt>
                <c:pt idx="8">
                  <c:v>-1.4302400000000003E-2</c:v>
                </c:pt>
                <c:pt idx="9">
                  <c:v>-1.1280000000000009E-2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1.9985504000000022E-2</c:v>
                </c:pt>
                <c:pt idx="1">
                  <c:v>5.3891040000000013E-3</c:v>
                </c:pt>
                <c:pt idx="2">
                  <c:v>-2.4894080000000037E-3</c:v>
                </c:pt>
                <c:pt idx="3">
                  <c:v>5.1146079999999979E-3</c:v>
                </c:pt>
                <c:pt idx="4">
                  <c:v>1.3789920000000001E-2</c:v>
                </c:pt>
                <c:pt idx="5">
                  <c:v>-9.2550880000000068E-3</c:v>
                </c:pt>
                <c:pt idx="6">
                  <c:v>-7.7594560000000057E-3</c:v>
                </c:pt>
                <c:pt idx="7">
                  <c:v>1.7892464E-2</c:v>
                </c:pt>
                <c:pt idx="8">
                  <c:v>4.0400640000000038E-3</c:v>
                </c:pt>
                <c:pt idx="9">
                  <c:v>6.7331840000000014E-3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-2.2712704E-2</c:v>
                </c:pt>
                <c:pt idx="1">
                  <c:v>-3.574110400000001E-2</c:v>
                </c:pt>
                <c:pt idx="2">
                  <c:v>-4.3160192E-2</c:v>
                </c:pt>
                <c:pt idx="3">
                  <c:v>-3.4770607999999995E-2</c:v>
                </c:pt>
                <c:pt idx="4">
                  <c:v>-2.5417920000000011E-2</c:v>
                </c:pt>
                <c:pt idx="5">
                  <c:v>-4.8365712000000012E-2</c:v>
                </c:pt>
                <c:pt idx="6">
                  <c:v>-4.5847743999999996E-2</c:v>
                </c:pt>
                <c:pt idx="7">
                  <c:v>-1.9223664000000001E-2</c:v>
                </c:pt>
                <c:pt idx="8">
                  <c:v>-3.264486400000001E-2</c:v>
                </c:pt>
                <c:pt idx="9">
                  <c:v>-2.9293184E-2</c:v>
                </c:pt>
              </c:numCache>
            </c:numRef>
          </c:val>
        </c:ser>
        <c:marker val="1"/>
        <c:axId val="80392960"/>
        <c:axId val="80394880"/>
      </c:lineChart>
      <c:catAx>
        <c:axId val="80392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21"/>
            </c:manualLayout>
          </c:layout>
        </c:title>
        <c:numFmt formatCode="General" sourceLinked="1"/>
        <c:tickLblPos val="low"/>
        <c:crossAx val="80394880"/>
        <c:crosses val="autoZero"/>
        <c:auto val="1"/>
        <c:lblAlgn val="ctr"/>
        <c:lblOffset val="100"/>
      </c:catAx>
      <c:valAx>
        <c:axId val="80394880"/>
        <c:scaling>
          <c:orientation val="minMax"/>
          <c:max val="6.0000000000000032E-2"/>
          <c:min val="-0.14000000000000001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net household</a:t>
                </a:r>
                <a:r>
                  <a:rPr lang="en-GB" b="0" baseline="0" dirty="0" smtClean="0"/>
                  <a:t> income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4386527666399383E-2"/>
              <c:y val="6.6965184222687019E-2"/>
            </c:manualLayout>
          </c:layout>
        </c:title>
        <c:numFmt formatCode="0%" sourceLinked="0"/>
        <c:tickLblPos val="nextTo"/>
        <c:crossAx val="80392960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6349765421262999"/>
          <c:y val="8.5117584321380349E-2"/>
          <c:w val="0.81097714830553969"/>
          <c:h val="0.752292501244161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-1.721E-2</c:v>
                </c:pt>
                <c:pt idx="1">
                  <c:v>-1.7382399999999999E-2</c:v>
                </c:pt>
                <c:pt idx="2">
                  <c:v>-3.18564E-2</c:v>
                </c:pt>
                <c:pt idx="3">
                  <c:v>-2.800480000000001E-2</c:v>
                </c:pt>
                <c:pt idx="4">
                  <c:v>-5.6020000000000002E-3</c:v>
                </c:pt>
                <c:pt idx="5">
                  <c:v>-2.6264800000000001E-2</c:v>
                </c:pt>
                <c:pt idx="6">
                  <c:v>-1.3712400000000001E-2</c:v>
                </c:pt>
                <c:pt idx="7">
                  <c:v>1.1247999999999999E-2</c:v>
                </c:pt>
                <c:pt idx="8">
                  <c:v>-2.2140000000000011E-3</c:v>
                </c:pt>
                <c:pt idx="9">
                  <c:v>-1.1594399999999999E-2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7.4311200000000055E-3</c:v>
                </c:pt>
                <c:pt idx="1">
                  <c:v>6.5633119999999982E-3</c:v>
                </c:pt>
                <c:pt idx="2">
                  <c:v>-8.7542720000000004E-3</c:v>
                </c:pt>
                <c:pt idx="3">
                  <c:v>-5.0257600000000024E-3</c:v>
                </c:pt>
                <c:pt idx="4">
                  <c:v>1.7112832000000001E-2</c:v>
                </c:pt>
                <c:pt idx="5">
                  <c:v>-2.9894080000000007E-3</c:v>
                </c:pt>
                <c:pt idx="6">
                  <c:v>9.8452320000000093E-3</c:v>
                </c:pt>
                <c:pt idx="7">
                  <c:v>3.5091008000000028E-2</c:v>
                </c:pt>
                <c:pt idx="8">
                  <c:v>2.2748560000000001E-2</c:v>
                </c:pt>
                <c:pt idx="9">
                  <c:v>1.3453615999999998E-2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-4.1851119999999964E-2</c:v>
                </c:pt>
                <c:pt idx="1">
                  <c:v>-4.1328111999999986E-2</c:v>
                </c:pt>
                <c:pt idx="2">
                  <c:v>-5.4958528000000013E-2</c:v>
                </c:pt>
                <c:pt idx="3">
                  <c:v>-5.0983840000000002E-2</c:v>
                </c:pt>
                <c:pt idx="4">
                  <c:v>-2.8316831999999997E-2</c:v>
                </c:pt>
                <c:pt idx="5">
                  <c:v>-4.9540191999999997E-2</c:v>
                </c:pt>
                <c:pt idx="6">
                  <c:v>-3.7270032000000029E-2</c:v>
                </c:pt>
                <c:pt idx="7">
                  <c:v>-1.2595008E-2</c:v>
                </c:pt>
                <c:pt idx="8">
                  <c:v>-2.7176560000000002E-2</c:v>
                </c:pt>
                <c:pt idx="9">
                  <c:v>-3.6642416000000011E-2</c:v>
                </c:pt>
              </c:numCache>
            </c:numRef>
          </c:val>
        </c:ser>
        <c:marker val="1"/>
        <c:axId val="80498688"/>
        <c:axId val="80500608"/>
      </c:lineChart>
      <c:catAx>
        <c:axId val="80498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1"/>
            </c:manualLayout>
          </c:layout>
        </c:title>
        <c:numFmt formatCode="General" sourceLinked="1"/>
        <c:tickLblPos val="low"/>
        <c:crossAx val="80500608"/>
        <c:crosses val="autoZero"/>
        <c:auto val="1"/>
        <c:lblAlgn val="ctr"/>
        <c:lblOffset val="100"/>
      </c:catAx>
      <c:valAx>
        <c:axId val="80500608"/>
        <c:scaling>
          <c:orientation val="minMax"/>
          <c:max val="6.0000000000000032E-2"/>
          <c:min val="-0.14000000000000001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net household</a:t>
                </a:r>
                <a:r>
                  <a:rPr lang="en-GB" b="0" baseline="0" dirty="0" smtClean="0"/>
                  <a:t> income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4386527666399383E-2"/>
              <c:y val="6.6965184222687019E-2"/>
            </c:manualLayout>
          </c:layout>
        </c:title>
        <c:numFmt formatCode="0%" sourceLinked="0"/>
        <c:tickLblPos val="nextTo"/>
        <c:crossAx val="80498688"/>
        <c:crosses val="autoZero"/>
        <c:crossBetween val="midCat"/>
        <c:majorUnit val="2.0000000000000011E-2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20840543288143767"/>
          <c:y val="8.5117584321380349E-2"/>
          <c:w val="0.76606936963673444"/>
          <c:h val="0.752292501244161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-8.4792000000000114E-3</c:v>
                </c:pt>
                <c:pt idx="1">
                  <c:v>-7.7048000000000038E-3</c:v>
                </c:pt>
                <c:pt idx="2">
                  <c:v>-6.2648000000000001E-3</c:v>
                </c:pt>
                <c:pt idx="3">
                  <c:v>3.9440000000000032E-4</c:v>
                </c:pt>
                <c:pt idx="4">
                  <c:v>-7.8644000000000006E-3</c:v>
                </c:pt>
                <c:pt idx="5">
                  <c:v>-9.1636000000000113E-3</c:v>
                </c:pt>
                <c:pt idx="6">
                  <c:v>-1.180440000000001E-2</c:v>
                </c:pt>
                <c:pt idx="7">
                  <c:v>7.6312000000000081E-3</c:v>
                </c:pt>
                <c:pt idx="8">
                  <c:v>5.8472000000000038E-3</c:v>
                </c:pt>
                <c:pt idx="9">
                  <c:v>4.873600000000004E-3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5.0730240000000058E-3</c:v>
                </c:pt>
                <c:pt idx="1">
                  <c:v>5.6671039999999975E-3</c:v>
                </c:pt>
                <c:pt idx="2">
                  <c:v>7.0232159999999997E-3</c:v>
                </c:pt>
                <c:pt idx="3">
                  <c:v>1.3479359999999999E-2</c:v>
                </c:pt>
                <c:pt idx="4">
                  <c:v>5.0269119999999997E-3</c:v>
                </c:pt>
                <c:pt idx="5">
                  <c:v>3.2612320000000015E-3</c:v>
                </c:pt>
                <c:pt idx="6">
                  <c:v>1.4140800000000096E-4</c:v>
                </c:pt>
                <c:pt idx="7">
                  <c:v>1.9264192000000003E-2</c:v>
                </c:pt>
                <c:pt idx="8">
                  <c:v>1.7050559999999999E-2</c:v>
                </c:pt>
                <c:pt idx="9">
                  <c:v>1.5659088000000002E-2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-2.2031424000000001E-2</c:v>
                </c:pt>
                <c:pt idx="1">
                  <c:v>-2.1076704000000002E-2</c:v>
                </c:pt>
                <c:pt idx="2">
                  <c:v>-1.9552816000000001E-2</c:v>
                </c:pt>
                <c:pt idx="3">
                  <c:v>-1.2690560000000005E-2</c:v>
                </c:pt>
                <c:pt idx="4">
                  <c:v>-2.0755712000000016E-2</c:v>
                </c:pt>
                <c:pt idx="5">
                  <c:v>-2.1588431999999987E-2</c:v>
                </c:pt>
                <c:pt idx="6">
                  <c:v>-2.3750207999999998E-2</c:v>
                </c:pt>
                <c:pt idx="7">
                  <c:v>-4.001792000000004E-3</c:v>
                </c:pt>
                <c:pt idx="8">
                  <c:v>-5.3561600000000022E-3</c:v>
                </c:pt>
                <c:pt idx="9">
                  <c:v>-5.9118880000000058E-3</c:v>
                </c:pt>
              </c:numCache>
            </c:numRef>
          </c:val>
        </c:ser>
        <c:marker val="1"/>
        <c:axId val="81801216"/>
        <c:axId val="81803136"/>
      </c:lineChart>
      <c:catAx>
        <c:axId val="81801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376"/>
            </c:manualLayout>
          </c:layout>
        </c:title>
        <c:numFmt formatCode="General" sourceLinked="1"/>
        <c:tickLblPos val="low"/>
        <c:crossAx val="81803136"/>
        <c:crosses val="autoZero"/>
        <c:auto val="1"/>
        <c:lblAlgn val="ctr"/>
        <c:lblOffset val="100"/>
      </c:catAx>
      <c:valAx>
        <c:axId val="81803136"/>
        <c:scaling>
          <c:orientation val="minMax"/>
          <c:max val="6.0000000000000032E-2"/>
          <c:min val="-0.14000000000000001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Probability of living with parents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4386527666399383E-2"/>
              <c:y val="6.6965184222687019E-2"/>
            </c:manualLayout>
          </c:layout>
        </c:title>
        <c:numFmt formatCode="0.0%" sourceLinked="0"/>
        <c:tickLblPos val="nextTo"/>
        <c:crossAx val="81801216"/>
        <c:crosses val="autoZero"/>
        <c:crossBetween val="midCat"/>
        <c:majorUnit val="2.0000000000000011E-2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196597819017608"/>
          <c:y val="0.10259914143572507"/>
          <c:w val="0.84305413306897359"/>
          <c:h val="0.70499962949165262"/>
        </c:manualLayout>
      </c:layout>
      <c:lineChart>
        <c:grouping val="standard"/>
        <c:ser>
          <c:idx val="2"/>
          <c:order val="0"/>
          <c:tx>
            <c:strRef>
              <c:f>Sheet1!$B$1</c:f>
              <c:strCache>
                <c:ptCount val="1"/>
                <c:pt idx="0">
                  <c:v>Low educated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0.89936549999999982</c:v>
                </c:pt>
                <c:pt idx="1">
                  <c:v>0.83220590000000005</c:v>
                </c:pt>
                <c:pt idx="2">
                  <c:v>0.74036380000000002</c:v>
                </c:pt>
                <c:pt idx="3">
                  <c:v>0.63433930000000005</c:v>
                </c:pt>
                <c:pt idx="4">
                  <c:v>0.53963240000000001</c:v>
                </c:pt>
                <c:pt idx="5">
                  <c:v>0.44008540000000002</c:v>
                </c:pt>
                <c:pt idx="6">
                  <c:v>0.36271140000000002</c:v>
                </c:pt>
                <c:pt idx="7">
                  <c:v>0.30338460000000023</c:v>
                </c:pt>
                <c:pt idx="8">
                  <c:v>0.24172340000000006</c:v>
                </c:pt>
                <c:pt idx="9">
                  <c:v>0.19608510000000001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 educated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0.86229440000000024</c:v>
                </c:pt>
                <c:pt idx="1">
                  <c:v>0.76191460000000022</c:v>
                </c:pt>
                <c:pt idx="2">
                  <c:v>0.6610942000000003</c:v>
                </c:pt>
                <c:pt idx="3">
                  <c:v>0.55757709999999983</c:v>
                </c:pt>
                <c:pt idx="4">
                  <c:v>0.45984620000000009</c:v>
                </c:pt>
                <c:pt idx="5">
                  <c:v>0.35984520000000009</c:v>
                </c:pt>
                <c:pt idx="6">
                  <c:v>0.28853760000000001</c:v>
                </c:pt>
                <c:pt idx="7">
                  <c:v>0.22664780000000001</c:v>
                </c:pt>
                <c:pt idx="8">
                  <c:v>0.18566840000000007</c:v>
                </c:pt>
                <c:pt idx="9">
                  <c:v>0.13660040000000001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High educated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0.54136749999999978</c:v>
                </c:pt>
                <c:pt idx="1">
                  <c:v>0.41895080000000012</c:v>
                </c:pt>
                <c:pt idx="2">
                  <c:v>0.32929780000000008</c:v>
                </c:pt>
                <c:pt idx="3">
                  <c:v>0.24252699999999999</c:v>
                </c:pt>
                <c:pt idx="4">
                  <c:v>0.18945610000000007</c:v>
                </c:pt>
                <c:pt idx="5">
                  <c:v>0.14127419999999999</c:v>
                </c:pt>
                <c:pt idx="6">
                  <c:v>0.11270769999999998</c:v>
                </c:pt>
                <c:pt idx="7">
                  <c:v>8.7046900000000024E-2</c:v>
                </c:pt>
                <c:pt idx="8">
                  <c:v>6.8814899999999998E-2</c:v>
                </c:pt>
                <c:pt idx="9">
                  <c:v>5.6319700000000014E-2</c:v>
                </c:pt>
              </c:numCache>
            </c:numRef>
          </c:val>
        </c:ser>
        <c:marker val="1"/>
        <c:axId val="81739136"/>
        <c:axId val="81745408"/>
      </c:lineChart>
      <c:catAx>
        <c:axId val="81739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Years since left</a:t>
                </a:r>
                <a:r>
                  <a:rPr lang="en-GB" baseline="0" dirty="0" smtClean="0"/>
                  <a:t> education</a:t>
                </a:r>
                <a:endParaRPr lang="en-GB" dirty="0"/>
              </a:p>
            </c:rich>
          </c:tx>
        </c:title>
        <c:numFmt formatCode="General" sourceLinked="1"/>
        <c:tickLblPos val="nextTo"/>
        <c:crossAx val="81745408"/>
        <c:crosses val="autoZero"/>
        <c:auto val="1"/>
        <c:lblAlgn val="ctr"/>
        <c:lblOffset val="100"/>
      </c:catAx>
      <c:valAx>
        <c:axId val="81745408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0"/>
        <c:tickLblPos val="nextTo"/>
        <c:crossAx val="81739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607056936647966"/>
          <c:y val="1.5884149652889551E-3"/>
          <c:w val="0.88392943063352225"/>
          <c:h val="0.13052288371214851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0840543288143734"/>
          <c:y val="0.11579047577644366"/>
          <c:w val="0.76606936963673444"/>
          <c:h val="0.7216194979945882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Low educated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-2.1759999999999998E-2</c:v>
                </c:pt>
                <c:pt idx="1">
                  <c:v>-7.603840000000002E-2</c:v>
                </c:pt>
                <c:pt idx="2">
                  <c:v>-5.3387200000000037E-2</c:v>
                </c:pt>
                <c:pt idx="3">
                  <c:v>-2.9605599999999999E-2</c:v>
                </c:pt>
                <c:pt idx="4">
                  <c:v>-2.187960000000002E-2</c:v>
                </c:pt>
                <c:pt idx="5">
                  <c:v>-7.535600000000006E-3</c:v>
                </c:pt>
                <c:pt idx="6">
                  <c:v>5.400400000000004E-3</c:v>
                </c:pt>
                <c:pt idx="7">
                  <c:v>9.6448000000000002E-3</c:v>
                </c:pt>
                <c:pt idx="8">
                  <c:v>2.2270000000000019E-2</c:v>
                </c:pt>
                <c:pt idx="9">
                  <c:v>4.8412800000000034E-2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 educated</c:v>
                </c:pt>
              </c:strCache>
            </c:strRef>
          </c:tx>
          <c:spPr>
            <a:ln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-9.9394800000000103E-2</c:v>
                </c:pt>
                <c:pt idx="1">
                  <c:v>-5.9994800000000036E-2</c:v>
                </c:pt>
                <c:pt idx="2">
                  <c:v>-5.5510400000000036E-2</c:v>
                </c:pt>
                <c:pt idx="3">
                  <c:v>-2.6794399999999999E-2</c:v>
                </c:pt>
                <c:pt idx="4">
                  <c:v>-4.7124399999999997E-2</c:v>
                </c:pt>
                <c:pt idx="5">
                  <c:v>-4.2610000000000023E-2</c:v>
                </c:pt>
                <c:pt idx="6">
                  <c:v>-7.1896000000000069E-3</c:v>
                </c:pt>
                <c:pt idx="7">
                  <c:v>-7.3600000000000037E-3</c:v>
                </c:pt>
                <c:pt idx="8">
                  <c:v>1.1974400000000001E-2</c:v>
                </c:pt>
                <c:pt idx="9">
                  <c:v>-1.0510400000000001E-2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educated</c:v>
                </c:pt>
              </c:strCache>
            </c:strRef>
          </c:tx>
          <c:spPr>
            <a:ln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-2.0220399999999999E-2</c:v>
                </c:pt>
                <c:pt idx="1">
                  <c:v>-3.1734400000000003E-2</c:v>
                </c:pt>
                <c:pt idx="2">
                  <c:v>-2.6781200000000019E-2</c:v>
                </c:pt>
                <c:pt idx="3">
                  <c:v>-8.5924000000000139E-3</c:v>
                </c:pt>
                <c:pt idx="4">
                  <c:v>-1.3525600000000007E-2</c:v>
                </c:pt>
                <c:pt idx="5">
                  <c:v>7.333600000000007E-3</c:v>
                </c:pt>
                <c:pt idx="6">
                  <c:v>-2.5918799999999988E-2</c:v>
                </c:pt>
                <c:pt idx="7">
                  <c:v>-1.06496E-2</c:v>
                </c:pt>
                <c:pt idx="8">
                  <c:v>-1.1628800000000009E-2</c:v>
                </c:pt>
                <c:pt idx="9">
                  <c:v>-2.3049199999999999E-2</c:v>
                </c:pt>
              </c:numCache>
            </c:numRef>
          </c:val>
        </c:ser>
        <c:marker val="1"/>
        <c:axId val="81975936"/>
        <c:axId val="81982208"/>
      </c:lineChart>
      <c:catAx>
        <c:axId val="81975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21"/>
            </c:manualLayout>
          </c:layout>
        </c:title>
        <c:numFmt formatCode="General" sourceLinked="1"/>
        <c:tickLblPos val="low"/>
        <c:crossAx val="81982208"/>
        <c:crosses val="autoZero"/>
        <c:auto val="1"/>
        <c:lblAlgn val="ctr"/>
        <c:lblOffset val="100"/>
      </c:catAx>
      <c:valAx>
        <c:axId val="81982208"/>
        <c:scaling>
          <c:orientation val="minMax"/>
          <c:max val="6.0000000000000032E-2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</a:t>
                </a:r>
                <a:r>
                  <a:rPr lang="en-GB" b="0" baseline="0" dirty="0" smtClean="0"/>
                  <a:t>family private income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7594226142742583E-2"/>
              <c:y val="0.12831102502298455"/>
            </c:manualLayout>
          </c:layout>
        </c:title>
        <c:numFmt formatCode="0.0%" sourceLinked="0"/>
        <c:tickLblPos val="nextTo"/>
        <c:crossAx val="8197593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2631903971105454"/>
          <c:y val="4.3453303900210793E-2"/>
          <c:w val="0.82595040696095834"/>
          <c:h val="7.7371837911729718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9.1801595188951174E-2"/>
          <c:y val="3.8622010748805696E-2"/>
          <c:w val="0.89039905206024095"/>
          <c:h val="0.8220002465003906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All (16+)</c:v>
                </c:pt>
              </c:strCache>
            </c:strRef>
          </c:tx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4.1000000000000002E-2</c:v>
                </c:pt>
                <c:pt idx="1">
                  <c:v>4.3000000000000003E-2</c:v>
                </c:pt>
                <c:pt idx="2">
                  <c:v>3.7000000000000165E-2</c:v>
                </c:pt>
                <c:pt idx="3">
                  <c:v>3.7000000000000165E-2</c:v>
                </c:pt>
                <c:pt idx="4">
                  <c:v>4.5000000000000033E-2</c:v>
                </c:pt>
                <c:pt idx="5">
                  <c:v>5.4000000000000194E-2</c:v>
                </c:pt>
                <c:pt idx="6">
                  <c:v>5.6000000000000022E-2</c:v>
                </c:pt>
                <c:pt idx="7">
                  <c:v>5.5000000000000118E-2</c:v>
                </c:pt>
                <c:pt idx="8">
                  <c:v>5.4000000000000194E-2</c:v>
                </c:pt>
                <c:pt idx="9">
                  <c:v>6.8000000000000033E-2</c:v>
                </c:pt>
                <c:pt idx="10">
                  <c:v>9.6000000000000196E-2</c:v>
                </c:pt>
                <c:pt idx="11">
                  <c:v>0.10700000000000012</c:v>
                </c:pt>
                <c:pt idx="12">
                  <c:v>0.11500000000000013</c:v>
                </c:pt>
                <c:pt idx="13">
                  <c:v>0.11800000000000017</c:v>
                </c:pt>
                <c:pt idx="14">
                  <c:v>0.11400000000000013</c:v>
                </c:pt>
                <c:pt idx="15">
                  <c:v>0.11300000000000011</c:v>
                </c:pt>
                <c:pt idx="16">
                  <c:v>0.10400000000000002</c:v>
                </c:pt>
                <c:pt idx="17">
                  <c:v>8.6000000000000063E-2</c:v>
                </c:pt>
                <c:pt idx="18">
                  <c:v>7.2000000000000133E-2</c:v>
                </c:pt>
                <c:pt idx="19">
                  <c:v>7.1000000000000021E-2</c:v>
                </c:pt>
                <c:pt idx="20">
                  <c:v>8.9000000000000246E-2</c:v>
                </c:pt>
                <c:pt idx="21">
                  <c:v>9.9000000000000268E-2</c:v>
                </c:pt>
                <c:pt idx="22">
                  <c:v>0.10400000000000002</c:v>
                </c:pt>
                <c:pt idx="23">
                  <c:v>9.5000000000000223E-2</c:v>
                </c:pt>
                <c:pt idx="24">
                  <c:v>8.6000000000000063E-2</c:v>
                </c:pt>
                <c:pt idx="25">
                  <c:v>8.1000000000000044E-2</c:v>
                </c:pt>
                <c:pt idx="26">
                  <c:v>6.9000000000000297E-2</c:v>
                </c:pt>
                <c:pt idx="27">
                  <c:v>6.2000000000000194E-2</c:v>
                </c:pt>
                <c:pt idx="28">
                  <c:v>6.0000000000000164E-2</c:v>
                </c:pt>
                <c:pt idx="29">
                  <c:v>5.4000000000000194E-2</c:v>
                </c:pt>
                <c:pt idx="30">
                  <c:v>5.1000000000000004E-2</c:v>
                </c:pt>
                <c:pt idx="31">
                  <c:v>5.2000000000000164E-2</c:v>
                </c:pt>
                <c:pt idx="32">
                  <c:v>5.0000000000000093E-2</c:v>
                </c:pt>
                <c:pt idx="33">
                  <c:v>4.8000000000000084E-2</c:v>
                </c:pt>
                <c:pt idx="34">
                  <c:v>4.8000000000000084E-2</c:v>
                </c:pt>
                <c:pt idx="35">
                  <c:v>5.4000000000000194E-2</c:v>
                </c:pt>
                <c:pt idx="36">
                  <c:v>5.3000000000000033E-2</c:v>
                </c:pt>
                <c:pt idx="37">
                  <c:v>5.7000000000000134E-2</c:v>
                </c:pt>
                <c:pt idx="38">
                  <c:v>7.6000000000000123E-2</c:v>
                </c:pt>
                <c:pt idx="39">
                  <c:v>7.9000000000000473E-2</c:v>
                </c:pt>
                <c:pt idx="40">
                  <c:v>8.1000000000000044E-2</c:v>
                </c:pt>
                <c:pt idx="41">
                  <c:v>8.0000000000000224E-2</c:v>
                </c:pt>
                <c:pt idx="42">
                  <c:v>7.6000000000000123E-2</c:v>
                </c:pt>
                <c:pt idx="43">
                  <c:v>6.2000000000000194E-2</c:v>
                </c:pt>
                <c:pt idx="44">
                  <c:v>5.4000000000000194E-2</c:v>
                </c:pt>
              </c:numCache>
            </c:numRef>
          </c:val>
        </c:ser>
        <c:marker val="1"/>
        <c:axId val="69498752"/>
        <c:axId val="69500288"/>
      </c:lineChart>
      <c:catAx>
        <c:axId val="69498752"/>
        <c:scaling>
          <c:orientation val="minMax"/>
        </c:scaling>
        <c:axPos val="b"/>
        <c:numFmt formatCode="General" sourceLinked="1"/>
        <c:tickLblPos val="nextTo"/>
        <c:crossAx val="69500288"/>
        <c:crosses val="autoZero"/>
        <c:auto val="1"/>
        <c:lblAlgn val="ctr"/>
        <c:lblOffset val="100"/>
      </c:catAx>
      <c:valAx>
        <c:axId val="69500288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0"/>
        <c:tickLblPos val="nextTo"/>
        <c:crossAx val="69498752"/>
        <c:crosses val="autoZero"/>
        <c:crossBetween val="midCat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2931682083428889"/>
          <c:y val="3.0840935974434356E-2"/>
          <c:w val="0.83442461075860663"/>
          <c:h val="0.7420829109265635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Year left education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0.73684210000000061</c:v>
                </c:pt>
                <c:pt idx="1">
                  <c:v>0.81656809999999957</c:v>
                </c:pt>
                <c:pt idx="2">
                  <c:v>0.63975160000000408</c:v>
                </c:pt>
                <c:pt idx="3">
                  <c:v>0.49189190000000038</c:v>
                </c:pt>
                <c:pt idx="4">
                  <c:v>0.44785280000000038</c:v>
                </c:pt>
                <c:pt idx="5">
                  <c:v>0.37640450000000175</c:v>
                </c:pt>
                <c:pt idx="6">
                  <c:v>0.49450550000000032</c:v>
                </c:pt>
                <c:pt idx="7">
                  <c:v>0.44736840000000117</c:v>
                </c:pt>
                <c:pt idx="8">
                  <c:v>0.47328250000000038</c:v>
                </c:pt>
                <c:pt idx="9">
                  <c:v>0.41780820000000152</c:v>
                </c:pt>
                <c:pt idx="10">
                  <c:v>0.47794120000000001</c:v>
                </c:pt>
                <c:pt idx="11">
                  <c:v>0.51879699999999951</c:v>
                </c:pt>
                <c:pt idx="12">
                  <c:v>0.64893619999999996</c:v>
                </c:pt>
                <c:pt idx="13">
                  <c:v>0.51948049999999957</c:v>
                </c:pt>
                <c:pt idx="14">
                  <c:v>0.53333339999999696</c:v>
                </c:pt>
                <c:pt idx="15">
                  <c:v>0.59740259999999579</c:v>
                </c:pt>
                <c:pt idx="16">
                  <c:v>0.5993265999999966</c:v>
                </c:pt>
                <c:pt idx="17">
                  <c:v>0.59891599999999956</c:v>
                </c:pt>
                <c:pt idx="18">
                  <c:v>0.70058140000000002</c:v>
                </c:pt>
                <c:pt idx="19">
                  <c:v>0.68664850000000233</c:v>
                </c:pt>
                <c:pt idx="20">
                  <c:v>0.68112240000000002</c:v>
                </c:pt>
                <c:pt idx="21">
                  <c:v>0.71195649999999999</c:v>
                </c:pt>
                <c:pt idx="22">
                  <c:v>0.68965520000000302</c:v>
                </c:pt>
                <c:pt idx="23">
                  <c:v>0.63942310000000002</c:v>
                </c:pt>
                <c:pt idx="24">
                  <c:v>0.63576160000000304</c:v>
                </c:pt>
                <c:pt idx="25">
                  <c:v>0.63815789999999994</c:v>
                </c:pt>
                <c:pt idx="26">
                  <c:v>0.62703960000000303</c:v>
                </c:pt>
                <c:pt idx="27">
                  <c:v>0.63764700000000363</c:v>
                </c:pt>
                <c:pt idx="28">
                  <c:v>0.54678360000000004</c:v>
                </c:pt>
                <c:pt idx="29">
                  <c:v>0.58333329999999695</c:v>
                </c:pt>
                <c:pt idx="30">
                  <c:v>0.58862879999999951</c:v>
                </c:pt>
                <c:pt idx="31">
                  <c:v>0.5592104999999995</c:v>
                </c:pt>
                <c:pt idx="32">
                  <c:v>0.56534949999999995</c:v>
                </c:pt>
                <c:pt idx="33">
                  <c:v>0.53289470000000005</c:v>
                </c:pt>
                <c:pt idx="34">
                  <c:v>0.58064510000000003</c:v>
                </c:pt>
                <c:pt idx="35">
                  <c:v>0.59591839999999696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year after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0.85514020000000268</c:v>
                </c:pt>
                <c:pt idx="1">
                  <c:v>0.81742740000000003</c:v>
                </c:pt>
                <c:pt idx="2">
                  <c:v>0.67142860000000304</c:v>
                </c:pt>
                <c:pt idx="3">
                  <c:v>0.64444450000000064</c:v>
                </c:pt>
                <c:pt idx="4">
                  <c:v>0.67175570000000351</c:v>
                </c:pt>
                <c:pt idx="5">
                  <c:v>0.56066950000000004</c:v>
                </c:pt>
                <c:pt idx="6">
                  <c:v>0.64591440000000233</c:v>
                </c:pt>
                <c:pt idx="7">
                  <c:v>0.59545459999999695</c:v>
                </c:pt>
                <c:pt idx="8">
                  <c:v>0.63779530000000351</c:v>
                </c:pt>
                <c:pt idx="9">
                  <c:v>0.67713000000000256</c:v>
                </c:pt>
                <c:pt idx="10">
                  <c:v>0.64655169999999995</c:v>
                </c:pt>
                <c:pt idx="11">
                  <c:v>0.84883719999999996</c:v>
                </c:pt>
                <c:pt idx="12">
                  <c:v>0.77987420000000363</c:v>
                </c:pt>
                <c:pt idx="13">
                  <c:v>0.67701860000000302</c:v>
                </c:pt>
                <c:pt idx="14">
                  <c:v>0.74358979999999997</c:v>
                </c:pt>
                <c:pt idx="15">
                  <c:v>0.66600790000000065</c:v>
                </c:pt>
                <c:pt idx="16">
                  <c:v>0.74633430000000001</c:v>
                </c:pt>
                <c:pt idx="17">
                  <c:v>0.74002950000000256</c:v>
                </c:pt>
                <c:pt idx="18">
                  <c:v>0.7720798000000042</c:v>
                </c:pt>
                <c:pt idx="19">
                  <c:v>0.78159120000000004</c:v>
                </c:pt>
                <c:pt idx="20">
                  <c:v>0.76119410000000065</c:v>
                </c:pt>
                <c:pt idx="21">
                  <c:v>0.7776119000000028</c:v>
                </c:pt>
                <c:pt idx="22">
                  <c:v>0.79594790000000004</c:v>
                </c:pt>
                <c:pt idx="23">
                  <c:v>0.79371579999999997</c:v>
                </c:pt>
                <c:pt idx="24">
                  <c:v>0.75164260000000305</c:v>
                </c:pt>
                <c:pt idx="25">
                  <c:v>0.77890720000000269</c:v>
                </c:pt>
                <c:pt idx="26">
                  <c:v>0.74162010000000256</c:v>
                </c:pt>
                <c:pt idx="27">
                  <c:v>0.7286821999999995</c:v>
                </c:pt>
                <c:pt idx="28">
                  <c:v>0.7807153999999995</c:v>
                </c:pt>
                <c:pt idx="29">
                  <c:v>0.73830160000000256</c:v>
                </c:pt>
                <c:pt idx="30">
                  <c:v>0.71452700000000002</c:v>
                </c:pt>
                <c:pt idx="31">
                  <c:v>0.69072160000000304</c:v>
                </c:pt>
                <c:pt idx="32">
                  <c:v>0.72107440000000256</c:v>
                </c:pt>
                <c:pt idx="33">
                  <c:v>0.68192770000000003</c:v>
                </c:pt>
                <c:pt idx="34">
                  <c:v>0.70547939999999998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years after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0.83397679999999996</c:v>
                </c:pt>
                <c:pt idx="1">
                  <c:v>0.75081970000000064</c:v>
                </c:pt>
                <c:pt idx="2">
                  <c:v>0.7395832999999995</c:v>
                </c:pt>
                <c:pt idx="3">
                  <c:v>0.67521370000000003</c:v>
                </c:pt>
                <c:pt idx="4">
                  <c:v>0.70517929999999995</c:v>
                </c:pt>
                <c:pt idx="5">
                  <c:v>0.74206349999999999</c:v>
                </c:pt>
                <c:pt idx="6">
                  <c:v>0.76388890000000065</c:v>
                </c:pt>
                <c:pt idx="7">
                  <c:v>0.75000000000000244</c:v>
                </c:pt>
                <c:pt idx="8">
                  <c:v>0.79017859999999951</c:v>
                </c:pt>
                <c:pt idx="9">
                  <c:v>0.81048389999999959</c:v>
                </c:pt>
                <c:pt idx="10">
                  <c:v>0.81865290000000002</c:v>
                </c:pt>
                <c:pt idx="11">
                  <c:v>0.79532159999999996</c:v>
                </c:pt>
                <c:pt idx="12">
                  <c:v>0.7654320999999995</c:v>
                </c:pt>
                <c:pt idx="13">
                  <c:v>0.66013070000000063</c:v>
                </c:pt>
                <c:pt idx="14">
                  <c:v>0.70097089999999995</c:v>
                </c:pt>
                <c:pt idx="15">
                  <c:v>0.72854909999999995</c:v>
                </c:pt>
                <c:pt idx="16">
                  <c:v>0.7758621</c:v>
                </c:pt>
                <c:pt idx="17">
                  <c:v>0.76330530000000063</c:v>
                </c:pt>
                <c:pt idx="18">
                  <c:v>0.7974504</c:v>
                </c:pt>
                <c:pt idx="19">
                  <c:v>0.81673879999999999</c:v>
                </c:pt>
                <c:pt idx="20">
                  <c:v>0.79416059999999766</c:v>
                </c:pt>
                <c:pt idx="21">
                  <c:v>0.81368269999999998</c:v>
                </c:pt>
                <c:pt idx="22">
                  <c:v>0.78654590000000002</c:v>
                </c:pt>
                <c:pt idx="23">
                  <c:v>0.76600990000000269</c:v>
                </c:pt>
                <c:pt idx="24">
                  <c:v>0.79658789999999957</c:v>
                </c:pt>
                <c:pt idx="25">
                  <c:v>0.77667490000000339</c:v>
                </c:pt>
                <c:pt idx="26">
                  <c:v>0.77308710000000003</c:v>
                </c:pt>
                <c:pt idx="27">
                  <c:v>0.7923076999999995</c:v>
                </c:pt>
                <c:pt idx="28">
                  <c:v>0.78699190000000063</c:v>
                </c:pt>
                <c:pt idx="29">
                  <c:v>0.76039930000000244</c:v>
                </c:pt>
                <c:pt idx="30">
                  <c:v>0.71296300000000001</c:v>
                </c:pt>
                <c:pt idx="31">
                  <c:v>0.73966940000000303</c:v>
                </c:pt>
                <c:pt idx="32">
                  <c:v>0.70561799999999997</c:v>
                </c:pt>
                <c:pt idx="33">
                  <c:v>0.74549100000000268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 years after</c:v>
                </c:pt>
              </c:strCache>
            </c:strRef>
          </c:tx>
          <c:spPr>
            <a:ln>
              <a:solidFill>
                <a:srgbClr val="F26649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Sheet1!$E$2:$E$37</c:f>
              <c:numCache>
                <c:formatCode>General</c:formatCode>
                <c:ptCount val="36"/>
                <c:pt idx="0">
                  <c:v>0.78596489999999997</c:v>
                </c:pt>
                <c:pt idx="1">
                  <c:v>0.74725280000000005</c:v>
                </c:pt>
                <c:pt idx="2">
                  <c:v>0.75324670000000005</c:v>
                </c:pt>
                <c:pt idx="3">
                  <c:v>0.77519380000000304</c:v>
                </c:pt>
                <c:pt idx="4">
                  <c:v>0.7149122999999995</c:v>
                </c:pt>
                <c:pt idx="5">
                  <c:v>0.74060150000000302</c:v>
                </c:pt>
                <c:pt idx="6">
                  <c:v>0.76315789999999994</c:v>
                </c:pt>
                <c:pt idx="7">
                  <c:v>0.7984791</c:v>
                </c:pt>
                <c:pt idx="8">
                  <c:v>0.83196720000000002</c:v>
                </c:pt>
                <c:pt idx="9">
                  <c:v>0.82105260000000002</c:v>
                </c:pt>
                <c:pt idx="10">
                  <c:v>0.75000000000000244</c:v>
                </c:pt>
                <c:pt idx="11">
                  <c:v>0.73913039999999997</c:v>
                </c:pt>
                <c:pt idx="12">
                  <c:v>0.77611940000000268</c:v>
                </c:pt>
                <c:pt idx="13">
                  <c:v>0.68461539999999999</c:v>
                </c:pt>
                <c:pt idx="14">
                  <c:v>0.72256100000000001</c:v>
                </c:pt>
                <c:pt idx="15">
                  <c:v>0.75149699999999997</c:v>
                </c:pt>
                <c:pt idx="16">
                  <c:v>0.75453049999999999</c:v>
                </c:pt>
                <c:pt idx="17">
                  <c:v>0.77503850000000063</c:v>
                </c:pt>
                <c:pt idx="18">
                  <c:v>0.77899040000000408</c:v>
                </c:pt>
                <c:pt idx="19">
                  <c:v>0.81061689999999997</c:v>
                </c:pt>
                <c:pt idx="20">
                  <c:v>0.79792739999999951</c:v>
                </c:pt>
                <c:pt idx="21">
                  <c:v>0.81782440000000256</c:v>
                </c:pt>
                <c:pt idx="22">
                  <c:v>0.78337869999999998</c:v>
                </c:pt>
                <c:pt idx="23">
                  <c:v>0.77833750000000002</c:v>
                </c:pt>
                <c:pt idx="24">
                  <c:v>0.76115480000000268</c:v>
                </c:pt>
                <c:pt idx="25">
                  <c:v>0.79344729999999997</c:v>
                </c:pt>
                <c:pt idx="26">
                  <c:v>0.80089820000000256</c:v>
                </c:pt>
                <c:pt idx="27">
                  <c:v>0.79407170000000005</c:v>
                </c:pt>
                <c:pt idx="28">
                  <c:v>0.73692080000000304</c:v>
                </c:pt>
                <c:pt idx="29">
                  <c:v>0.74183010000000005</c:v>
                </c:pt>
                <c:pt idx="30">
                  <c:v>0.72629699999999997</c:v>
                </c:pt>
                <c:pt idx="31">
                  <c:v>0.75052410000000003</c:v>
                </c:pt>
                <c:pt idx="32">
                  <c:v>0.79368419999999951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 years after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Sheet1!$F$2:$F$37</c:f>
              <c:numCache>
                <c:formatCode>General</c:formatCode>
                <c:ptCount val="36"/>
                <c:pt idx="0">
                  <c:v>0.74809160000000385</c:v>
                </c:pt>
                <c:pt idx="1">
                  <c:v>0.73913039999999997</c:v>
                </c:pt>
                <c:pt idx="2">
                  <c:v>0.72881359999999951</c:v>
                </c:pt>
                <c:pt idx="3">
                  <c:v>0.7750000000000028</c:v>
                </c:pt>
                <c:pt idx="4">
                  <c:v>0.75744679999999998</c:v>
                </c:pt>
                <c:pt idx="5">
                  <c:v>0.74721190000000004</c:v>
                </c:pt>
                <c:pt idx="6">
                  <c:v>0.8043477999999995</c:v>
                </c:pt>
                <c:pt idx="7">
                  <c:v>0.78102190000000005</c:v>
                </c:pt>
                <c:pt idx="8">
                  <c:v>0.7868020999999995</c:v>
                </c:pt>
                <c:pt idx="9">
                  <c:v>0.78672990000000065</c:v>
                </c:pt>
                <c:pt idx="10">
                  <c:v>0.79081629999999958</c:v>
                </c:pt>
                <c:pt idx="11">
                  <c:v>0.74566470000000062</c:v>
                </c:pt>
                <c:pt idx="12">
                  <c:v>0.71875000000000244</c:v>
                </c:pt>
                <c:pt idx="13">
                  <c:v>0.73013490000000003</c:v>
                </c:pt>
                <c:pt idx="14">
                  <c:v>0.76168930000000268</c:v>
                </c:pt>
                <c:pt idx="15">
                  <c:v>0.73021000000000003</c:v>
                </c:pt>
                <c:pt idx="16">
                  <c:v>0.77059780000000233</c:v>
                </c:pt>
                <c:pt idx="17">
                  <c:v>0.77259029999999995</c:v>
                </c:pt>
                <c:pt idx="18">
                  <c:v>0.79603400000000002</c:v>
                </c:pt>
                <c:pt idx="19">
                  <c:v>0.80612240000000002</c:v>
                </c:pt>
                <c:pt idx="20">
                  <c:v>0.7849604</c:v>
                </c:pt>
                <c:pt idx="21">
                  <c:v>0.78726109999999949</c:v>
                </c:pt>
                <c:pt idx="22">
                  <c:v>0.78920309999999949</c:v>
                </c:pt>
                <c:pt idx="23">
                  <c:v>0.76478320000000233</c:v>
                </c:pt>
                <c:pt idx="24">
                  <c:v>0.8205479</c:v>
                </c:pt>
                <c:pt idx="25">
                  <c:v>0.79262670000000002</c:v>
                </c:pt>
                <c:pt idx="26">
                  <c:v>0.78260870000000005</c:v>
                </c:pt>
                <c:pt idx="27">
                  <c:v>0.73059359999999951</c:v>
                </c:pt>
                <c:pt idx="28">
                  <c:v>0.75245899999999999</c:v>
                </c:pt>
                <c:pt idx="29">
                  <c:v>0.73853990000000003</c:v>
                </c:pt>
                <c:pt idx="30">
                  <c:v>0.72983869999999995</c:v>
                </c:pt>
                <c:pt idx="31">
                  <c:v>0.75103739999999997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 years after</c:v>
                </c:pt>
              </c:strCache>
            </c:strRef>
          </c:tx>
          <c:spPr>
            <a:ln>
              <a:solidFill>
                <a:srgbClr val="A884BC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Sheet1!$G$2:$G$37</c:f>
              <c:numCache>
                <c:formatCode>General</c:formatCode>
                <c:ptCount val="36"/>
                <c:pt idx="0">
                  <c:v>0.72033899999999951</c:v>
                </c:pt>
                <c:pt idx="1">
                  <c:v>0.7394636</c:v>
                </c:pt>
                <c:pt idx="2">
                  <c:v>0.75200000000000256</c:v>
                </c:pt>
                <c:pt idx="3">
                  <c:v>0.7426161</c:v>
                </c:pt>
                <c:pt idx="4">
                  <c:v>0.75889330000000232</c:v>
                </c:pt>
                <c:pt idx="5">
                  <c:v>0.78861789999999998</c:v>
                </c:pt>
                <c:pt idx="6">
                  <c:v>0.77952750000000004</c:v>
                </c:pt>
                <c:pt idx="7">
                  <c:v>0.83886249999999996</c:v>
                </c:pt>
                <c:pt idx="8">
                  <c:v>0.79111109999999996</c:v>
                </c:pt>
                <c:pt idx="9">
                  <c:v>0.76569040000000455</c:v>
                </c:pt>
                <c:pt idx="10">
                  <c:v>0.72988500000000256</c:v>
                </c:pt>
                <c:pt idx="11">
                  <c:v>0.70815450000000002</c:v>
                </c:pt>
                <c:pt idx="12">
                  <c:v>0.71487610000000001</c:v>
                </c:pt>
                <c:pt idx="13">
                  <c:v>0.72143979999999996</c:v>
                </c:pt>
                <c:pt idx="14">
                  <c:v>0.77488510000000232</c:v>
                </c:pt>
                <c:pt idx="15">
                  <c:v>0.76829270000000005</c:v>
                </c:pt>
                <c:pt idx="16">
                  <c:v>0.79351029999999956</c:v>
                </c:pt>
                <c:pt idx="17">
                  <c:v>0.78242679999999731</c:v>
                </c:pt>
                <c:pt idx="18">
                  <c:v>0.79974490000000065</c:v>
                </c:pt>
                <c:pt idx="19">
                  <c:v>0.79770990000000064</c:v>
                </c:pt>
                <c:pt idx="20">
                  <c:v>0.77920410000000062</c:v>
                </c:pt>
                <c:pt idx="21">
                  <c:v>0.76990050000000065</c:v>
                </c:pt>
                <c:pt idx="22">
                  <c:v>0.79602649999999997</c:v>
                </c:pt>
                <c:pt idx="23">
                  <c:v>0.75787970000000304</c:v>
                </c:pt>
                <c:pt idx="24">
                  <c:v>0.79756469999999957</c:v>
                </c:pt>
                <c:pt idx="25">
                  <c:v>0.78955219999999648</c:v>
                </c:pt>
                <c:pt idx="26">
                  <c:v>0.73259059999999998</c:v>
                </c:pt>
                <c:pt idx="27">
                  <c:v>0.77712610000000004</c:v>
                </c:pt>
                <c:pt idx="28">
                  <c:v>0.77394030000000302</c:v>
                </c:pt>
                <c:pt idx="29">
                  <c:v>0.78853049999999958</c:v>
                </c:pt>
                <c:pt idx="30">
                  <c:v>0.76059319999999997</c:v>
                </c:pt>
              </c:numCache>
            </c:numRef>
          </c:val>
        </c:ser>
        <c:marker val="1"/>
        <c:axId val="73984256"/>
        <c:axId val="73998720"/>
      </c:lineChart>
      <c:catAx>
        <c:axId val="73984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 smtClean="0"/>
                  <a:t>Year</a:t>
                </a:r>
                <a:r>
                  <a:rPr lang="en-GB" b="0" baseline="0" dirty="0" smtClean="0"/>
                  <a:t>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3059462834136031"/>
              <c:y val="0.92636520778737008"/>
            </c:manualLayout>
          </c:layout>
        </c:title>
        <c:numFmt formatCode="General" sourceLinked="1"/>
        <c:tickLblPos val="nextTo"/>
        <c:crossAx val="73998720"/>
        <c:crosses val="autoZero"/>
        <c:auto val="1"/>
        <c:lblAlgn val="ctr"/>
        <c:lblOffset val="100"/>
      </c:catAx>
      <c:valAx>
        <c:axId val="73998720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smtClean="0"/>
                  <a:t>Proportion in paid work</a:t>
                </a:r>
              </a:p>
            </c:rich>
          </c:tx>
          <c:layout>
            <c:manualLayout>
              <c:xMode val="edge"/>
              <c:yMode val="edge"/>
              <c:x val="0"/>
              <c:y val="0.16985634408676881"/>
            </c:manualLayout>
          </c:layout>
        </c:title>
        <c:numFmt formatCode="0%" sourceLinked="0"/>
        <c:tickLblPos val="nextTo"/>
        <c:crossAx val="739842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11083505338532"/>
          <c:y val="0.5429723494775085"/>
          <c:w val="0.79727352648880323"/>
          <c:h val="0.20973323225524054"/>
        </c:manualLayout>
      </c:layout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9076309126154739"/>
          <c:y val="4.7541268085290946E-2"/>
          <c:w val="0.77569246506576461"/>
          <c:h val="0.7573026615474719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Effect of 1ppt increase in unemployment rate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-6.7864400000000034</c:v>
                </c:pt>
                <c:pt idx="1">
                  <c:v>-3.0748399999999987</c:v>
                </c:pt>
                <c:pt idx="2">
                  <c:v>-2.4929599999999978</c:v>
                </c:pt>
                <c:pt idx="3">
                  <c:v>-1.6497199999999999</c:v>
                </c:pt>
                <c:pt idx="4">
                  <c:v>-1.2391999999999992</c:v>
                </c:pt>
                <c:pt idx="5">
                  <c:v>-1.7988</c:v>
                </c:pt>
                <c:pt idx="6">
                  <c:v>-2.4943999999999997</c:v>
                </c:pt>
                <c:pt idx="7">
                  <c:v>-0.72172000000000058</c:v>
                </c:pt>
                <c:pt idx="8">
                  <c:v>-1.0966399999999998</c:v>
                </c:pt>
                <c:pt idx="9">
                  <c:v>-0.85343999999999998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</c:v>
                </c:pt>
              </c:strCache>
            </c:strRef>
          </c:tx>
          <c:spPr>
            <a:ln>
              <a:solidFill>
                <a:srgbClr val="AFBC2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-5.0624239999999965</c:v>
                </c:pt>
                <c:pt idx="1">
                  <c:v>-1.5161695999999998</c:v>
                </c:pt>
                <c:pt idx="2">
                  <c:v>-1.0315839999999998</c:v>
                </c:pt>
                <c:pt idx="3">
                  <c:v>-0.23083679999999998</c:v>
                </c:pt>
                <c:pt idx="4">
                  <c:v>0.14165919999999996</c:v>
                </c:pt>
                <c:pt idx="5">
                  <c:v>-0.40853280000000008</c:v>
                </c:pt>
                <c:pt idx="6">
                  <c:v>-1.1236544000000002</c:v>
                </c:pt>
                <c:pt idx="7">
                  <c:v>0.65059359999999999</c:v>
                </c:pt>
                <c:pt idx="8">
                  <c:v>0.27214560000000004</c:v>
                </c:pt>
                <c:pt idx="9">
                  <c:v>0.50193919999999959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-8.5104560000000067</c:v>
                </c:pt>
                <c:pt idx="1">
                  <c:v>-4.6335104000000005</c:v>
                </c:pt>
                <c:pt idx="2">
                  <c:v>-3.9543360000000001</c:v>
                </c:pt>
                <c:pt idx="3">
                  <c:v>-3.0686032000000001</c:v>
                </c:pt>
                <c:pt idx="4">
                  <c:v>-2.6200592</c:v>
                </c:pt>
                <c:pt idx="5">
                  <c:v>-3.1890672000000002</c:v>
                </c:pt>
                <c:pt idx="6">
                  <c:v>-3.8651455999999982</c:v>
                </c:pt>
                <c:pt idx="7">
                  <c:v>-2.0940335999999999</c:v>
                </c:pt>
                <c:pt idx="8">
                  <c:v>-2.4654255999999997</c:v>
                </c:pt>
                <c:pt idx="9">
                  <c:v>-2.2088191999999998</c:v>
                </c:pt>
              </c:numCache>
            </c:numRef>
          </c:val>
        </c:ser>
        <c:marker val="1"/>
        <c:axId val="75342592"/>
        <c:axId val="75393664"/>
      </c:lineChart>
      <c:catAx>
        <c:axId val="75342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</c:title>
        <c:numFmt formatCode="General" sourceLinked="1"/>
        <c:tickLblPos val="low"/>
        <c:crossAx val="75393664"/>
        <c:crosses val="autoZero"/>
        <c:auto val="1"/>
        <c:lblAlgn val="ctr"/>
        <c:lblOffset val="100"/>
      </c:catAx>
      <c:valAx>
        <c:axId val="75393664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probability</a:t>
                </a:r>
                <a:r>
                  <a:rPr lang="en-GB" b="0" baseline="0" dirty="0" smtClean="0"/>
                  <a:t> of being in paid work (ppt)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3.1595829991980747E-3"/>
              <c:y val="5.2597557536712913E-2"/>
            </c:manualLayout>
          </c:layout>
        </c:title>
        <c:numFmt formatCode="#,##0" sourceLinked="0"/>
        <c:tickLblPos val="nextTo"/>
        <c:crossAx val="7534259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0840543288143687"/>
          <c:y val="8.5117584321380349E-2"/>
          <c:w val="0.76606936963673444"/>
          <c:h val="0.752292501244161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-5.4807200000000042E-2</c:v>
                </c:pt>
                <c:pt idx="1">
                  <c:v>-5.6776399999999998E-2</c:v>
                </c:pt>
                <c:pt idx="2">
                  <c:v>-4.9802400000000045E-2</c:v>
                </c:pt>
                <c:pt idx="3">
                  <c:v>-3.0580800000000002E-2</c:v>
                </c:pt>
                <c:pt idx="4">
                  <c:v>-1.8968400000000014E-2</c:v>
                </c:pt>
                <c:pt idx="5">
                  <c:v>-8.5632000000000069E-3</c:v>
                </c:pt>
                <c:pt idx="6">
                  <c:v>-5.7676000000000038E-3</c:v>
                </c:pt>
                <c:pt idx="7">
                  <c:v>3.0060000000000017E-3</c:v>
                </c:pt>
                <c:pt idx="8">
                  <c:v>1.1728000000000009E-2</c:v>
                </c:pt>
                <c:pt idx="9">
                  <c:v>-6.7068000000000058E-3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-3.0736048000000012E-2</c:v>
                </c:pt>
                <c:pt idx="1">
                  <c:v>-3.4904368000000005E-2</c:v>
                </c:pt>
                <c:pt idx="2">
                  <c:v>-2.9445056000000001E-2</c:v>
                </c:pt>
                <c:pt idx="3">
                  <c:v>-1.0414751999999999E-2</c:v>
                </c:pt>
                <c:pt idx="4">
                  <c:v>2.2003840000000036E-3</c:v>
                </c:pt>
                <c:pt idx="5">
                  <c:v>1.2299824000000001E-2</c:v>
                </c:pt>
                <c:pt idx="6">
                  <c:v>1.6491727999999997E-2</c:v>
                </c:pt>
                <c:pt idx="7">
                  <c:v>2.5382143999999999E-2</c:v>
                </c:pt>
                <c:pt idx="8">
                  <c:v>3.4783088000000004E-2</c:v>
                </c:pt>
                <c:pt idx="9">
                  <c:v>1.5814384000000001E-2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-7.8878351999999999E-2</c:v>
                </c:pt>
                <c:pt idx="1">
                  <c:v>-7.864843199999999E-2</c:v>
                </c:pt>
                <c:pt idx="2">
                  <c:v>-7.0159743999999996E-2</c:v>
                </c:pt>
                <c:pt idx="3">
                  <c:v>-5.0746847999999997E-2</c:v>
                </c:pt>
                <c:pt idx="4">
                  <c:v>-4.0137183999999999E-2</c:v>
                </c:pt>
                <c:pt idx="5">
                  <c:v>-2.9426223999999997E-2</c:v>
                </c:pt>
                <c:pt idx="6">
                  <c:v>-2.8026928E-2</c:v>
                </c:pt>
                <c:pt idx="7">
                  <c:v>-1.9370143999999999E-2</c:v>
                </c:pt>
                <c:pt idx="8">
                  <c:v>-1.1327088000000009E-2</c:v>
                </c:pt>
                <c:pt idx="9">
                  <c:v>-2.9227983999999999E-2</c:v>
                </c:pt>
              </c:numCache>
            </c:numRef>
          </c:val>
        </c:ser>
        <c:marker val="1"/>
        <c:axId val="75575296"/>
        <c:axId val="75577216"/>
      </c:lineChart>
      <c:catAx>
        <c:axId val="75575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87"/>
            </c:manualLayout>
          </c:layout>
        </c:title>
        <c:numFmt formatCode="General" sourceLinked="1"/>
        <c:tickLblPos val="low"/>
        <c:crossAx val="75577216"/>
        <c:crosses val="autoZero"/>
        <c:auto val="1"/>
        <c:lblAlgn val="ctr"/>
        <c:lblOffset val="100"/>
      </c:catAx>
      <c:valAx>
        <c:axId val="75577216"/>
        <c:scaling>
          <c:orientation val="minMax"/>
          <c:max val="0.05"/>
          <c:min val="-0.15000000000000024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gross weekly earnings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7594226142742583E-2"/>
              <c:y val="0.10019427257849225"/>
            </c:manualLayout>
          </c:layout>
        </c:title>
        <c:numFmt formatCode="0%" sourceLinked="0"/>
        <c:tickLblPos val="nextTo"/>
        <c:crossAx val="75575296"/>
        <c:crosses val="autoZero"/>
        <c:crossBetween val="midCat"/>
        <c:majorUnit val="0.0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0840543288143706"/>
          <c:y val="8.5117584321380349E-2"/>
          <c:w val="0.76606936963673444"/>
          <c:h val="0.752292501244161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-4.3942400000000013E-2</c:v>
                </c:pt>
                <c:pt idx="1">
                  <c:v>-5.5218799999999998E-2</c:v>
                </c:pt>
                <c:pt idx="2">
                  <c:v>-4.3304000000000002E-2</c:v>
                </c:pt>
                <c:pt idx="3">
                  <c:v>-2.1858800000000001E-2</c:v>
                </c:pt>
                <c:pt idx="4">
                  <c:v>-2.4868399999999999E-2</c:v>
                </c:pt>
                <c:pt idx="5">
                  <c:v>-1.4442800000000009E-2</c:v>
                </c:pt>
                <c:pt idx="6">
                  <c:v>-1.08588E-2</c:v>
                </c:pt>
                <c:pt idx="7">
                  <c:v>-7.4940000000000024E-3</c:v>
                </c:pt>
                <c:pt idx="8">
                  <c:v>2.5964E-3</c:v>
                </c:pt>
                <c:pt idx="9">
                  <c:v>1.502400000000001E-3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-2.0090768000000002E-2</c:v>
                </c:pt>
                <c:pt idx="1">
                  <c:v>-3.3327952000000001E-2</c:v>
                </c:pt>
                <c:pt idx="2">
                  <c:v>-2.2843168000000035E-2</c:v>
                </c:pt>
                <c:pt idx="3">
                  <c:v>-1.5171360000000023E-3</c:v>
                </c:pt>
                <c:pt idx="4">
                  <c:v>-4.7517440000000039E-3</c:v>
                </c:pt>
                <c:pt idx="5">
                  <c:v>5.8502559999999964E-3</c:v>
                </c:pt>
                <c:pt idx="6">
                  <c:v>9.2343360000000027E-3</c:v>
                </c:pt>
                <c:pt idx="7">
                  <c:v>1.2885295999999996E-2</c:v>
                </c:pt>
                <c:pt idx="8">
                  <c:v>2.2779696000000002E-2</c:v>
                </c:pt>
                <c:pt idx="9">
                  <c:v>2.152027200000001E-2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-6.7794032000000073E-2</c:v>
                </c:pt>
                <c:pt idx="1">
                  <c:v>-7.7109648000000003E-2</c:v>
                </c:pt>
                <c:pt idx="2">
                  <c:v>-6.3764831999999994E-2</c:v>
                </c:pt>
                <c:pt idx="3">
                  <c:v>-4.2200464000000014E-2</c:v>
                </c:pt>
                <c:pt idx="4">
                  <c:v>-4.4985055999999995E-2</c:v>
                </c:pt>
                <c:pt idx="5">
                  <c:v>-3.4735855999999996E-2</c:v>
                </c:pt>
                <c:pt idx="6">
                  <c:v>-3.0951936000000006E-2</c:v>
                </c:pt>
                <c:pt idx="7">
                  <c:v>-2.7873296000000033E-2</c:v>
                </c:pt>
                <c:pt idx="8">
                  <c:v>-1.7586896000000001E-2</c:v>
                </c:pt>
                <c:pt idx="9">
                  <c:v>-1.8515472000000005E-2</c:v>
                </c:pt>
              </c:numCache>
            </c:numRef>
          </c:val>
        </c:ser>
        <c:marker val="1"/>
        <c:axId val="75639808"/>
        <c:axId val="75662464"/>
      </c:lineChart>
      <c:catAx>
        <c:axId val="75639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65"/>
            </c:manualLayout>
          </c:layout>
        </c:title>
        <c:numFmt formatCode="General" sourceLinked="1"/>
        <c:tickLblPos val="low"/>
        <c:crossAx val="75662464"/>
        <c:crosses val="autoZero"/>
        <c:auto val="1"/>
        <c:lblAlgn val="ctr"/>
        <c:lblOffset val="100"/>
      </c:catAx>
      <c:valAx>
        <c:axId val="75662464"/>
        <c:scaling>
          <c:orientation val="minMax"/>
          <c:max val="6.0000000000000032E-2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gros</a:t>
                </a:r>
                <a:r>
                  <a:rPr lang="en-GB" b="0" baseline="0" dirty="0" smtClean="0"/>
                  <a:t>s family earnings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7594226142742583E-2"/>
              <c:y val="0.12831102502298455"/>
            </c:manualLayout>
          </c:layout>
        </c:title>
        <c:numFmt formatCode="0%" sourceLinked="0"/>
        <c:tickLblPos val="nextTo"/>
        <c:crossAx val="7563980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0840543288143715"/>
          <c:y val="8.5117584321380349E-2"/>
          <c:w val="0.76606936963673444"/>
          <c:h val="0.752292501244161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-4.3804799999999998E-2</c:v>
                </c:pt>
                <c:pt idx="1">
                  <c:v>-5.5438000000000022E-2</c:v>
                </c:pt>
                <c:pt idx="2">
                  <c:v>-4.4811600000000049E-2</c:v>
                </c:pt>
                <c:pt idx="3">
                  <c:v>-2.1081599999999999E-2</c:v>
                </c:pt>
                <c:pt idx="4">
                  <c:v>-2.5398E-2</c:v>
                </c:pt>
                <c:pt idx="5">
                  <c:v>-1.31556E-2</c:v>
                </c:pt>
                <c:pt idx="6">
                  <c:v>-1.1037199999999999E-2</c:v>
                </c:pt>
                <c:pt idx="7">
                  <c:v>-5.091600000000006E-3</c:v>
                </c:pt>
                <c:pt idx="8">
                  <c:v>3.5324000000000002E-3</c:v>
                </c:pt>
                <c:pt idx="9">
                  <c:v>5.6096000000000036E-3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-2.0297344000000012E-2</c:v>
                </c:pt>
                <c:pt idx="1">
                  <c:v>-3.3798815999999995E-2</c:v>
                </c:pt>
                <c:pt idx="2">
                  <c:v>-2.4591455999999998E-2</c:v>
                </c:pt>
                <c:pt idx="3">
                  <c:v>-9.8454400000000213E-4</c:v>
                </c:pt>
                <c:pt idx="4">
                  <c:v>-5.6247359999999939E-3</c:v>
                </c:pt>
                <c:pt idx="5">
                  <c:v>6.7666240000000075E-3</c:v>
                </c:pt>
                <c:pt idx="6">
                  <c:v>8.659232000000008E-3</c:v>
                </c:pt>
                <c:pt idx="7">
                  <c:v>1.4881584000000014E-2</c:v>
                </c:pt>
                <c:pt idx="8">
                  <c:v>2.3378575999999998E-2</c:v>
                </c:pt>
                <c:pt idx="9">
                  <c:v>2.5237824000000002E-2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-6.7312256000000056E-2</c:v>
                </c:pt>
                <c:pt idx="1">
                  <c:v>-7.7077184000000021E-2</c:v>
                </c:pt>
                <c:pt idx="2">
                  <c:v>-6.5031744000000002E-2</c:v>
                </c:pt>
                <c:pt idx="3">
                  <c:v>-4.1178655999999952E-2</c:v>
                </c:pt>
                <c:pt idx="4">
                  <c:v>-4.5171264000000003E-2</c:v>
                </c:pt>
                <c:pt idx="5">
                  <c:v>-3.3077824000000006E-2</c:v>
                </c:pt>
                <c:pt idx="6">
                  <c:v>-3.0733632000000018E-2</c:v>
                </c:pt>
                <c:pt idx="7">
                  <c:v>-2.5064783999999993E-2</c:v>
                </c:pt>
                <c:pt idx="8">
                  <c:v>-1.6313776000000009E-2</c:v>
                </c:pt>
                <c:pt idx="9">
                  <c:v>-1.4018623999999992E-2</c:v>
                </c:pt>
              </c:numCache>
            </c:numRef>
          </c:val>
        </c:ser>
        <c:marker val="1"/>
        <c:axId val="75729152"/>
        <c:axId val="75731328"/>
      </c:lineChart>
      <c:catAx>
        <c:axId val="75729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43"/>
            </c:manualLayout>
          </c:layout>
        </c:title>
        <c:numFmt formatCode="General" sourceLinked="1"/>
        <c:tickLblPos val="low"/>
        <c:crossAx val="75731328"/>
        <c:crosses val="autoZero"/>
        <c:auto val="1"/>
        <c:lblAlgn val="ctr"/>
        <c:lblOffset val="100"/>
      </c:catAx>
      <c:valAx>
        <c:axId val="75731328"/>
        <c:scaling>
          <c:orientation val="minMax"/>
          <c:max val="6.0000000000000032E-2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</a:t>
                </a:r>
                <a:r>
                  <a:rPr lang="en-GB" b="0" baseline="0" dirty="0" smtClean="0"/>
                  <a:t>family private income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7594226142742583E-2"/>
              <c:y val="0.12831102502298455"/>
            </c:manualLayout>
          </c:layout>
        </c:title>
        <c:numFmt formatCode="0%" sourceLinked="0"/>
        <c:tickLblPos val="nextTo"/>
        <c:crossAx val="7572915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660912173468275"/>
          <c:y val="3.1331059833931488E-2"/>
          <c:w val="0.84786568078348734"/>
          <c:h val="0.80852610579500739"/>
        </c:manualLayout>
      </c:layout>
      <c:lineChart>
        <c:grouping val="standard"/>
        <c:ser>
          <c:idx val="2"/>
          <c:order val="0"/>
          <c:tx>
            <c:strRef>
              <c:f>Sheet1!$B$1</c:f>
              <c:strCache>
                <c:ptCount val="1"/>
                <c:pt idx="0">
                  <c:v>Family private income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-4.3804799999999998E-2</c:v>
                </c:pt>
                <c:pt idx="1">
                  <c:v>-5.5438000000000022E-2</c:v>
                </c:pt>
                <c:pt idx="2">
                  <c:v>-4.4811600000000049E-2</c:v>
                </c:pt>
                <c:pt idx="3">
                  <c:v>-2.1081599999999999E-2</c:v>
                </c:pt>
                <c:pt idx="4">
                  <c:v>-2.5398E-2</c:v>
                </c:pt>
                <c:pt idx="5">
                  <c:v>-1.31556E-2</c:v>
                </c:pt>
                <c:pt idx="6">
                  <c:v>-1.1037199999999999E-2</c:v>
                </c:pt>
                <c:pt idx="7">
                  <c:v>-5.091600000000006E-3</c:v>
                </c:pt>
                <c:pt idx="8">
                  <c:v>3.5324000000000002E-3</c:v>
                </c:pt>
                <c:pt idx="9">
                  <c:v>5.6096000000000036E-3</c:v>
                </c:pt>
              </c:numCache>
            </c:numRef>
          </c:val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Family net income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-1.7408E-2</c:v>
                </c:pt>
                <c:pt idx="1">
                  <c:v>-2.9451600000000012E-2</c:v>
                </c:pt>
                <c:pt idx="2">
                  <c:v>-1.76388E-2</c:v>
                </c:pt>
                <c:pt idx="3">
                  <c:v>-1.07788E-2</c:v>
                </c:pt>
                <c:pt idx="4">
                  <c:v>-7.3436000000000039E-3</c:v>
                </c:pt>
                <c:pt idx="5">
                  <c:v>-6.3536000000000035E-3</c:v>
                </c:pt>
                <c:pt idx="6">
                  <c:v>-6.5580000000000039E-3</c:v>
                </c:pt>
                <c:pt idx="7">
                  <c:v>-9.0044000000000079E-3</c:v>
                </c:pt>
                <c:pt idx="8">
                  <c:v>-8.7800000000000048E-3</c:v>
                </c:pt>
                <c:pt idx="9">
                  <c:v>-6.543200000000006E-3</c:v>
                </c:pt>
              </c:numCache>
            </c:numRef>
          </c:val>
        </c:ser>
        <c:ser>
          <c:idx val="6"/>
          <c:order val="2"/>
          <c:tx>
            <c:strRef>
              <c:f>Sheet1!$D$1</c:f>
              <c:strCache>
                <c:ptCount val="1"/>
                <c:pt idx="0">
                  <c:v>Household private income</c:v>
                </c:pt>
              </c:strCache>
            </c:strRef>
          </c:tx>
          <c:spPr>
            <a:ln>
              <a:solidFill>
                <a:srgbClr val="F26649"/>
              </a:solidFill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-5.2159999999999999E-4</c:v>
                </c:pt>
                <c:pt idx="1">
                  <c:v>-2.2830800000000016E-2</c:v>
                </c:pt>
                <c:pt idx="2">
                  <c:v>-2.8939200000000012E-2</c:v>
                </c:pt>
                <c:pt idx="3">
                  <c:v>-6.5088000000000038E-3</c:v>
                </c:pt>
                <c:pt idx="4">
                  <c:v>-1.2479599999999999E-2</c:v>
                </c:pt>
                <c:pt idx="5">
                  <c:v>-1.4619599999999998E-2</c:v>
                </c:pt>
                <c:pt idx="6">
                  <c:v>-1.1327200000000001E-2</c:v>
                </c:pt>
                <c:pt idx="7">
                  <c:v>1.2522000000000005E-2</c:v>
                </c:pt>
                <c:pt idx="8">
                  <c:v>9.3308000000000089E-3</c:v>
                </c:pt>
                <c:pt idx="9">
                  <c:v>1.22656E-2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Household net income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7.1384000000000039E-3</c:v>
                </c:pt>
                <c:pt idx="1">
                  <c:v>-3.2736000000000019E-3</c:v>
                </c:pt>
                <c:pt idx="2">
                  <c:v>-1.1079199999999999E-2</c:v>
                </c:pt>
                <c:pt idx="3">
                  <c:v>6.6048000000000001E-3</c:v>
                </c:pt>
                <c:pt idx="4">
                  <c:v>3.3684000000000019E-3</c:v>
                </c:pt>
                <c:pt idx="5">
                  <c:v>-1.00412E-2</c:v>
                </c:pt>
                <c:pt idx="6">
                  <c:v>-5.6020000000000002E-3</c:v>
                </c:pt>
                <c:pt idx="7">
                  <c:v>8.2132000000000004E-3</c:v>
                </c:pt>
                <c:pt idx="8">
                  <c:v>5.4520000000000037E-3</c:v>
                </c:pt>
                <c:pt idx="9">
                  <c:v>8.4244000000000072E-3</c:v>
                </c:pt>
              </c:numCache>
            </c:numRef>
          </c:val>
        </c:ser>
        <c:marker val="1"/>
        <c:axId val="75471104"/>
        <c:axId val="75481472"/>
      </c:lineChart>
      <c:catAx>
        <c:axId val="75471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21"/>
            </c:manualLayout>
          </c:layout>
        </c:title>
        <c:numFmt formatCode="General" sourceLinked="1"/>
        <c:tickLblPos val="low"/>
        <c:crossAx val="75481472"/>
        <c:crosses val="autoZero"/>
        <c:auto val="1"/>
        <c:lblAlgn val="ctr"/>
        <c:lblOffset val="100"/>
      </c:catAx>
      <c:valAx>
        <c:axId val="75481472"/>
        <c:scaling>
          <c:orientation val="minMax"/>
          <c:max val="6.0000000000000032E-2"/>
        </c:scaling>
        <c:axPos val="l"/>
        <c:majorGridlines>
          <c:spPr>
            <a:ln>
              <a:prstDash val="sysDash"/>
            </a:ln>
          </c:spPr>
        </c:majorGridlines>
        <c:numFmt formatCode="0%" sourceLinked="0"/>
        <c:tickLblPos val="nextTo"/>
        <c:crossAx val="754711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6396946372080418"/>
          <c:y val="4.3453303900210793E-2"/>
          <c:w val="0.67687262027290762"/>
          <c:h val="0.2608208588739738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7312074964165949"/>
          <c:y val="8.5117584321380349E-2"/>
          <c:w val="0.80135405287651063"/>
          <c:h val="0.752292501244161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7.1384000000000039E-3</c:v>
                </c:pt>
                <c:pt idx="1">
                  <c:v>-3.2736000000000019E-3</c:v>
                </c:pt>
                <c:pt idx="2">
                  <c:v>-1.1079199999999999E-2</c:v>
                </c:pt>
                <c:pt idx="3">
                  <c:v>6.6048000000000001E-3</c:v>
                </c:pt>
                <c:pt idx="4">
                  <c:v>3.3684000000000019E-3</c:v>
                </c:pt>
                <c:pt idx="5">
                  <c:v>-1.00412E-2</c:v>
                </c:pt>
                <c:pt idx="6">
                  <c:v>-5.6020000000000002E-3</c:v>
                </c:pt>
                <c:pt idx="7">
                  <c:v>8.2132000000000004E-3</c:v>
                </c:pt>
                <c:pt idx="8">
                  <c:v>5.4520000000000037E-3</c:v>
                </c:pt>
                <c:pt idx="9">
                  <c:v>8.4244000000000072E-3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2.8881856000000001E-2</c:v>
                </c:pt>
                <c:pt idx="1">
                  <c:v>1.6875984E-2</c:v>
                </c:pt>
                <c:pt idx="2">
                  <c:v>8.4079040000000077E-3</c:v>
                </c:pt>
                <c:pt idx="3">
                  <c:v>2.5395712000000018E-2</c:v>
                </c:pt>
                <c:pt idx="4">
                  <c:v>2.1716352000000001E-2</c:v>
                </c:pt>
                <c:pt idx="5">
                  <c:v>8.2299200000000017E-3</c:v>
                </c:pt>
                <c:pt idx="6">
                  <c:v>1.2280256000000002E-2</c:v>
                </c:pt>
                <c:pt idx="7">
                  <c:v>2.5831248000000039E-2</c:v>
                </c:pt>
                <c:pt idx="8">
                  <c:v>2.2739984000000012E-2</c:v>
                </c:pt>
                <c:pt idx="9">
                  <c:v>2.5558719999999997E-2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-1.4605056000000002E-2</c:v>
                </c:pt>
                <c:pt idx="1">
                  <c:v>-2.3423184000000003E-2</c:v>
                </c:pt>
                <c:pt idx="2">
                  <c:v>-3.0566303999999999E-2</c:v>
                </c:pt>
                <c:pt idx="3">
                  <c:v>-1.2186111999999999E-2</c:v>
                </c:pt>
                <c:pt idx="4">
                  <c:v>-1.4979552E-2</c:v>
                </c:pt>
                <c:pt idx="5">
                  <c:v>-2.8312319999999998E-2</c:v>
                </c:pt>
                <c:pt idx="6">
                  <c:v>-2.3484255999999998E-2</c:v>
                </c:pt>
                <c:pt idx="7">
                  <c:v>-9.4048480000000004E-3</c:v>
                </c:pt>
                <c:pt idx="8">
                  <c:v>-1.1835984000000003E-2</c:v>
                </c:pt>
                <c:pt idx="9">
                  <c:v>-8.7099200000000012E-3</c:v>
                </c:pt>
              </c:numCache>
            </c:numRef>
          </c:val>
        </c:ser>
        <c:marker val="1"/>
        <c:axId val="76027392"/>
        <c:axId val="76029312"/>
      </c:lineChart>
      <c:catAx>
        <c:axId val="76027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Years since left education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40105513073897026"/>
              <c:y val="0.9310723889727941"/>
            </c:manualLayout>
          </c:layout>
        </c:title>
        <c:numFmt formatCode="General" sourceLinked="1"/>
        <c:tickLblPos val="low"/>
        <c:crossAx val="76029312"/>
        <c:crosses val="autoZero"/>
        <c:auto val="1"/>
        <c:lblAlgn val="ctr"/>
        <c:lblOffset val="100"/>
      </c:catAx>
      <c:valAx>
        <c:axId val="76029312"/>
        <c:scaling>
          <c:orientation val="minMax"/>
          <c:max val="6.0000000000000032E-2"/>
          <c:min val="-0.14000000000000001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Effect on net household</a:t>
                </a:r>
                <a:r>
                  <a:rPr lang="en-GB" b="0" baseline="0" dirty="0" smtClean="0"/>
                  <a:t> income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4386527666399383E-2"/>
              <c:y val="6.6965184222687019E-2"/>
            </c:manualLayout>
          </c:layout>
        </c:title>
        <c:numFmt formatCode="0%" sourceLinked="0"/>
        <c:tickLblPos val="nextTo"/>
        <c:crossAx val="76027392"/>
        <c:crosses val="autoZero"/>
        <c:crossBetween val="midCat"/>
        <c:majorUnit val="2.0000000000000011E-2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/>
          <a:lstStyle>
            <a:lvl1pPr algn="r">
              <a:defRPr sz="1200"/>
            </a:lvl1pPr>
          </a:lstStyle>
          <a:p>
            <a:fld id="{E2AD077B-6023-44A6-9824-0EFCC47D68BB}" type="datetimeFigureOut">
              <a:rPr lang="en-GB" smtClean="0"/>
              <a:pPr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 anchor="b"/>
          <a:lstStyle>
            <a:lvl1pPr algn="r">
              <a:defRPr sz="1200"/>
            </a:lvl1pPr>
          </a:lstStyle>
          <a:p>
            <a:fld id="{D553D420-57CC-4369-9CE6-4C68B52B48B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/>
          <a:lstStyle>
            <a:lvl1pPr algn="r">
              <a:defRPr sz="1200"/>
            </a:lvl1pPr>
          </a:lstStyle>
          <a:p>
            <a:fld id="{D8C86989-1178-47A1-BC21-AD80FDED64D9}" type="datetimeFigureOut">
              <a:rPr lang="en-GB" smtClean="0"/>
              <a:pPr/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2" tIns="45360" rIns="90722" bIns="4536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0722" tIns="45360" rIns="90722" bIns="453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2"/>
          </a:xfrm>
          <a:prstGeom prst="rect">
            <a:avLst/>
          </a:prstGeom>
        </p:spPr>
        <p:txBody>
          <a:bodyPr vert="horz" lIns="90722" tIns="45360" rIns="90722" bIns="45360" rtlCol="0" anchor="b"/>
          <a:lstStyle>
            <a:lvl1pPr algn="r">
              <a:defRPr sz="1200"/>
            </a:lvl1pPr>
          </a:lstStyle>
          <a:p>
            <a:fld id="{8B43E9A1-94F3-4C3E-A120-6E535E59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Slide Title 1</a:t>
            </a:r>
          </a:p>
          <a:p>
            <a:r>
              <a:rPr lang="en-GB" dirty="0"/>
              <a:t>Presentation template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Slide Title 1</a:t>
            </a:r>
          </a:p>
          <a:p>
            <a:r>
              <a:rPr lang="en-GB" dirty="0"/>
              <a:t>Presentation template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20000"/>
            <a:ext cx="6300192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2520000"/>
            <a:ext cx="356304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656496" y="2520000"/>
            <a:ext cx="165992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316416" y="2520000"/>
            <a:ext cx="827584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828244"/>
            <a:ext cx="6400800" cy="1251032"/>
          </a:xfrm>
        </p:spPr>
        <p:txBody>
          <a:bodyPr lIns="0"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 lIns="0" anchor="t" anchorCtr="0"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Title of presentation</a:t>
            </a:r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Multiple image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 to go here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000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to 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Source: here</a:t>
            </a:r>
          </a:p>
          <a:p>
            <a:pPr lvl="2"/>
            <a:r>
              <a:rPr lang="en-US" dirty="0" err="1"/>
              <a:t>dfgdfgdfg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to go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2</a:t>
            </a:r>
          </a:p>
          <a:p>
            <a:pPr lvl="4"/>
            <a:r>
              <a:rPr lang="en-US" dirty="0"/>
              <a:t>Bullet level 3</a:t>
            </a:r>
          </a:p>
          <a:p>
            <a:pPr lvl="5"/>
            <a:r>
              <a:rPr lang="en-US" dirty="0"/>
              <a:t>Bullet level 4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to go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6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to go here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620000"/>
            <a:ext cx="9144000" cy="4144962"/>
            <a:chOff x="0" y="707"/>
            <a:chExt cx="5760" cy="26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3717032"/>
            <a:ext cx="3889375" cy="360660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014040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619999"/>
            <a:ext cx="6804248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93363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794840" y="1619999"/>
            <a:ext cx="794024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949667" y="1619999"/>
            <a:ext cx="1194333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to go here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3252"/>
            <a:ext cx="6552288" cy="40472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584000"/>
            <a:ext cx="7920000" cy="461046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288000" marR="0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3pPr>
            <a:lvl4pPr marL="57600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4pPr>
            <a:lvl5pPr marL="86400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Subheading style. Click “Increase list level” for body and bullet styles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4"/>
            <a:endParaRPr lang="en-GB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Labour market downturns, automatic stabilisers and inequality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Image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 to go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94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Image slide with caption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Caption copy style. The caption for the picture can go here. 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7920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Labour market downturns, automatic stabilisers and inequality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016" y="639000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F9960922-E158-4485-96B5-B7B4634197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11560" y="626816"/>
            <a:ext cx="6408712" cy="785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1" r:id="rId4"/>
    <p:sldLayoutId id="2147483668" r:id="rId5"/>
    <p:sldLayoutId id="2147483699" r:id="rId6"/>
    <p:sldLayoutId id="2147483704" r:id="rId7"/>
    <p:sldLayoutId id="2147483711" r:id="rId8"/>
    <p:sldLayoutId id="2147483710" r:id="rId9"/>
    <p:sldLayoutId id="2147483685" r:id="rId10"/>
    <p:sldLayoutId id="2147483708" r:id="rId11"/>
    <p:sldLayoutId id="2147483683" r:id="rId12"/>
    <p:sldLayoutId id="2147483684" r:id="rId13"/>
    <p:sldLayoutId id="2147483709" r:id="rId14"/>
    <p:sldLayoutId id="2147483706" r:id="rId1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lang="en-GB" sz="1800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Robert Joyce</a:t>
            </a:r>
          </a:p>
          <a:p>
            <a:r>
              <a:rPr lang="en-GB" dirty="0" smtClean="0"/>
              <a:t>Institute for Fiscal Studies</a:t>
            </a:r>
          </a:p>
          <a:p>
            <a:endParaRPr lang="en-GB" dirty="0" smtClean="0"/>
          </a:p>
          <a:p>
            <a:r>
              <a:rPr lang="en-GB" dirty="0" smtClean="0"/>
              <a:t>Joint work with Jonathan </a:t>
            </a:r>
            <a:r>
              <a:rPr lang="en-GB" dirty="0" err="1" smtClean="0"/>
              <a:t>Cribb</a:t>
            </a:r>
            <a:r>
              <a:rPr lang="en-GB" dirty="0" smtClean="0"/>
              <a:t> and Andrew Hood (IFS)</a:t>
            </a:r>
          </a:p>
          <a:p>
            <a:endParaRPr lang="en-GB" dirty="0" smtClean="0"/>
          </a:p>
          <a:p>
            <a:r>
              <a:rPr lang="en-GB" dirty="0" smtClean="0"/>
              <a:t>Presentation at ESRI, Dublin</a:t>
            </a:r>
          </a:p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April 2017</a:t>
            </a:r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128792" cy="710952"/>
          </a:xfrm>
        </p:spPr>
        <p:txBody>
          <a:bodyPr>
            <a:noAutofit/>
          </a:bodyPr>
          <a:lstStyle/>
          <a:p>
            <a:r>
              <a:rPr lang="en-GB" dirty="0" smtClean="0"/>
              <a:t>Entering the labour market when the economy is weak: does it scar and is it insured against?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013176"/>
            <a:ext cx="50405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ea typeface="+mj-ea"/>
                <a:cs typeface="+mj-cs"/>
              </a:rPr>
              <a:t>This project is funded by the Nuffield Foundation, but the views expressed are those of the authors and not necessarily those of the Foundation. </a:t>
            </a:r>
          </a:p>
          <a:p>
            <a:endParaRPr lang="en-GB" dirty="0"/>
          </a:p>
        </p:txBody>
      </p:sp>
      <p:pic>
        <p:nvPicPr>
          <p:cNvPr id="6" name="Picture 5" descr="Nuffield-colour-logo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05264"/>
            <a:ext cx="1819275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idea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GB" b="0" dirty="0" smtClean="0"/>
              <a:t>Use history of fluctuations in UK economic cycle since 1970s</a:t>
            </a:r>
          </a:p>
          <a:p>
            <a:pPr lvl="2"/>
            <a:endParaRPr lang="en-GB" b="0" dirty="0" smtClean="0"/>
          </a:p>
          <a:p>
            <a:pPr lvl="2"/>
            <a:r>
              <a:rPr lang="en-GB" dirty="0" smtClean="0"/>
              <a:t>Cohorts very close together can face very different starting conditions in labour market: swings in economic cycle occur quickly</a:t>
            </a:r>
          </a:p>
          <a:p>
            <a:pPr lvl="3"/>
            <a:r>
              <a:rPr lang="en-GB" dirty="0" smtClean="0"/>
              <a:t>But other differences between such cohorts should be negligible</a:t>
            </a:r>
          </a:p>
          <a:p>
            <a:pPr lvl="3"/>
            <a:r>
              <a:rPr lang="en-GB" dirty="0" smtClean="0"/>
              <a:t>So their relative circumstances (at given levels of potential experience) can be used to estimate scarring effects of initial conditions</a:t>
            </a:r>
          </a:p>
          <a:p>
            <a:pPr lvl="3"/>
            <a:endParaRPr lang="en-GB" dirty="0" smtClean="0"/>
          </a:p>
          <a:p>
            <a:pPr lvl="2"/>
            <a:r>
              <a:rPr lang="en-GB" dirty="0" smtClean="0"/>
              <a:t>Pros of relying on aggregate cyclical variation, rather than individual-level incidence of unemployment:</a:t>
            </a:r>
          </a:p>
          <a:p>
            <a:pPr lvl="3"/>
            <a:r>
              <a:rPr lang="en-GB" dirty="0" err="1" smtClean="0"/>
              <a:t>Exogeneity</a:t>
            </a:r>
            <a:r>
              <a:rPr lang="en-GB" dirty="0" smtClean="0"/>
              <a:t> (caveat re timing of labour market entry – more later)</a:t>
            </a:r>
          </a:p>
          <a:p>
            <a:pPr lvl="3"/>
            <a:r>
              <a:rPr lang="en-GB" dirty="0" smtClean="0"/>
              <a:t>Scarring effects might stem not only from unemployment</a:t>
            </a:r>
          </a:p>
          <a:p>
            <a:pPr lvl="3"/>
            <a:r>
              <a:rPr lang="en-GB" dirty="0" smtClean="0"/>
              <a:t>But note we are still using micro data: so can examine heterogeneity</a:t>
            </a:r>
          </a:p>
          <a:p>
            <a:pPr lvl="3"/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2"/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idea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 lnSpcReduction="10000"/>
          </a:bodyPr>
          <a:lstStyle/>
          <a:p>
            <a:pPr lvl="2"/>
            <a:r>
              <a:rPr lang="en-GB" dirty="0" smtClean="0"/>
              <a:t>We track synthetic cohorts of education leavers using repeated cross-sections of micro-data containing “age” and “age left education”</a:t>
            </a:r>
          </a:p>
          <a:p>
            <a:pPr lvl="2"/>
            <a:r>
              <a:rPr lang="en-GB" dirty="0" smtClean="0"/>
              <a:t>By pooling multiple datasets we are able to track, for different cohorts:</a:t>
            </a:r>
          </a:p>
          <a:p>
            <a:pPr lvl="3">
              <a:lnSpc>
                <a:spcPct val="100000"/>
              </a:lnSpc>
            </a:pPr>
            <a:r>
              <a:rPr lang="en-GB" sz="1600" dirty="0" smtClean="0"/>
              <a:t>	(gross) earnings and employment rates</a:t>
            </a:r>
          </a:p>
          <a:p>
            <a:pPr lvl="3">
              <a:lnSpc>
                <a:spcPct val="100000"/>
              </a:lnSpc>
            </a:pPr>
            <a:r>
              <a:rPr lang="en-GB" sz="1600" dirty="0" smtClean="0"/>
              <a:t>	gross and net “family”/household earnings/income</a:t>
            </a:r>
          </a:p>
          <a:p>
            <a:pPr lvl="3">
              <a:lnSpc>
                <a:spcPct val="100000"/>
              </a:lnSpc>
            </a:pPr>
            <a:r>
              <a:rPr lang="en-GB" sz="1600" dirty="0" smtClean="0"/>
              <a:t>	household expenditures</a:t>
            </a:r>
          </a:p>
          <a:p>
            <a:pPr lvl="2"/>
            <a:r>
              <a:rPr lang="en-GB" dirty="0" smtClean="0"/>
              <a:t>Moving through these outcomes we assess role of various insurance mechanisms:</a:t>
            </a:r>
          </a:p>
          <a:p>
            <a:pPr lvl="3">
              <a:lnSpc>
                <a:spcPct val="100000"/>
              </a:lnSpc>
            </a:pPr>
            <a:r>
              <a:rPr lang="en-GB" sz="1600" dirty="0" smtClean="0"/>
              <a:t>	Partners’ income / labour supply</a:t>
            </a:r>
          </a:p>
          <a:p>
            <a:pPr lvl="3">
              <a:lnSpc>
                <a:spcPct val="100000"/>
              </a:lnSpc>
            </a:pPr>
            <a:r>
              <a:rPr lang="en-GB" sz="1600" dirty="0" smtClean="0"/>
              <a:t>	Co-residence with others (e.g. parents)</a:t>
            </a:r>
          </a:p>
          <a:p>
            <a:pPr lvl="3">
              <a:lnSpc>
                <a:spcPct val="100000"/>
              </a:lnSpc>
            </a:pPr>
            <a:r>
              <a:rPr lang="en-GB" sz="1600" dirty="0" smtClean="0"/>
              <a:t>	Tax and benefit system</a:t>
            </a:r>
          </a:p>
          <a:p>
            <a:pPr lvl="3">
              <a:lnSpc>
                <a:spcPct val="100000"/>
              </a:lnSpc>
            </a:pPr>
            <a:r>
              <a:rPr lang="en-GB" sz="1600" dirty="0" smtClean="0"/>
              <a:t>	Savings /  assets / access to credit</a:t>
            </a:r>
          </a:p>
          <a:p>
            <a:pPr lvl="2">
              <a:buNone/>
            </a:pPr>
            <a:endParaRPr lang="en-GB" dirty="0" smtClean="0"/>
          </a:p>
          <a:p>
            <a:pPr lvl="3"/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2"/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/>
          </a:bodyPr>
          <a:lstStyle/>
          <a:p>
            <a:pPr lvl="2"/>
            <a:r>
              <a:rPr lang="en-GB" b="0" dirty="0" smtClean="0"/>
              <a:t>Combine  repeated cross sections of data from:</a:t>
            </a:r>
          </a:p>
          <a:p>
            <a:pPr lvl="3"/>
            <a:r>
              <a:rPr lang="en-GB" dirty="0" smtClean="0"/>
              <a:t>Family Resources Survey (1994/95 -2015/16): employment, individual gross earnings, family gross earnings, family private income, household private income, household net income</a:t>
            </a:r>
            <a:endParaRPr lang="en-GB" b="0" dirty="0" smtClean="0"/>
          </a:p>
          <a:p>
            <a:pPr lvl="3"/>
            <a:r>
              <a:rPr lang="en-GB" b="0" dirty="0" smtClean="0"/>
              <a:t>Family Expenditure Survey and successors (1978-2014): all the above plus household expenditure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Pooling of these datasets gives us combination of multiple outcomes of interest and maximal sample sizes</a:t>
            </a:r>
          </a:p>
          <a:p>
            <a:pPr lvl="2"/>
            <a:r>
              <a:rPr lang="en-GB" dirty="0" smtClean="0"/>
              <a:t>Datasets align closely, but we control for any dataset “fixed effects” (allowed to vary by year) in all regression analysis</a:t>
            </a:r>
          </a:p>
          <a:p>
            <a:pPr lvl="2"/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GB" dirty="0" smtClean="0"/>
              <a:t>Restrict to individuals who:</a:t>
            </a:r>
          </a:p>
          <a:p>
            <a:pPr lvl="3"/>
            <a:r>
              <a:rPr lang="en-GB" dirty="0" smtClean="0"/>
              <a:t>Left education between compulsory school leaving age and age 25</a:t>
            </a:r>
          </a:p>
          <a:p>
            <a:pPr lvl="3"/>
            <a:r>
              <a:rPr lang="en-GB" dirty="0" smtClean="0"/>
              <a:t>Left education since 1971</a:t>
            </a:r>
          </a:p>
          <a:p>
            <a:pPr lvl="2"/>
            <a:r>
              <a:rPr lang="en-GB" dirty="0" smtClean="0"/>
              <a:t>Restrict to observations within 10 years of having left education (i.e. 10 years of “potential experience”)</a:t>
            </a:r>
          </a:p>
          <a:p>
            <a:pPr lvl="2"/>
            <a:r>
              <a:rPr lang="en-GB" dirty="0" smtClean="0"/>
              <a:t>Within each year of data we trim the top and bottom 1% of our financial variables of interest</a:t>
            </a:r>
          </a:p>
          <a:p>
            <a:pPr lvl="2"/>
            <a:r>
              <a:rPr lang="en-GB" dirty="0" smtClean="0"/>
              <a:t>Sample size:</a:t>
            </a:r>
          </a:p>
          <a:p>
            <a:pPr lvl="3"/>
            <a:r>
              <a:rPr lang="en-GB" dirty="0" smtClean="0"/>
              <a:t>196,876 individuals </a:t>
            </a:r>
          </a:p>
          <a:p>
            <a:pPr lvl="3"/>
            <a:r>
              <a:rPr lang="en-GB" dirty="0" smtClean="0"/>
              <a:t>Of which: 144,325 individuals have positive earnings (inc. self </a:t>
            </a:r>
            <a:r>
              <a:rPr lang="en-GB" dirty="0" err="1" smtClean="0"/>
              <a:t>emp</a:t>
            </a:r>
            <a:r>
              <a:rPr lang="en-GB" dirty="0" smtClean="0"/>
              <a:t>)</a:t>
            </a:r>
          </a:p>
          <a:p>
            <a:pPr lvl="2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288" cy="404728"/>
          </a:xfrm>
        </p:spPr>
        <p:txBody>
          <a:bodyPr/>
          <a:lstStyle/>
          <a:p>
            <a:r>
              <a:rPr lang="en-GB" dirty="0" smtClean="0"/>
              <a:t>Empirical Methodology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GB" dirty="0" smtClean="0"/>
              <a:t>We estimate the association between the unemployment rate when leaving education and subsequent outcomes using the following equation: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Where: </a:t>
            </a:r>
          </a:p>
          <a:p>
            <a:pPr lvl="3"/>
            <a:r>
              <a:rPr lang="en-GB" i="1" dirty="0" err="1" smtClean="0"/>
              <a:t>y</a:t>
            </a:r>
            <a:r>
              <a:rPr lang="en-GB" i="1" baseline="-25000" dirty="0" err="1" smtClean="0"/>
              <a:t>ict</a:t>
            </a:r>
            <a:r>
              <a:rPr lang="en-GB" dirty="0" smtClean="0"/>
              <a:t> is an outcome (e.g. earnings) of individual </a:t>
            </a:r>
            <a:r>
              <a:rPr lang="en-GB" i="1" dirty="0" err="1" smtClean="0"/>
              <a:t>i</a:t>
            </a:r>
            <a:r>
              <a:rPr lang="en-GB" dirty="0" smtClean="0"/>
              <a:t>, who left education in year </a:t>
            </a:r>
            <a:r>
              <a:rPr lang="en-GB" i="1" dirty="0" smtClean="0"/>
              <a:t>c</a:t>
            </a:r>
            <a:r>
              <a:rPr lang="en-GB" dirty="0" smtClean="0"/>
              <a:t>, observed at time </a:t>
            </a:r>
            <a:r>
              <a:rPr lang="en-GB" i="1" dirty="0" smtClean="0"/>
              <a:t>t</a:t>
            </a:r>
          </a:p>
          <a:p>
            <a:pPr lvl="3"/>
            <a:r>
              <a:rPr lang="en-GB" dirty="0" smtClean="0"/>
              <a:t>Control very flexibly for potential experience (which is necessary): single-year dummies, interacted with education level</a:t>
            </a:r>
          </a:p>
          <a:p>
            <a:pPr lvl="3"/>
            <a:r>
              <a:rPr lang="en-GB" dirty="0" smtClean="0"/>
              <a:t>Allow unemployment rate on leaving education to affect outcome differently in each subsequent year of experience</a:t>
            </a:r>
          </a:p>
          <a:p>
            <a:pPr lvl="3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212976"/>
            <a:ext cx="3400425" cy="2762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348880"/>
            <a:ext cx="3800475" cy="7239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716015" cy="8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Methodology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Where: </a:t>
            </a:r>
          </a:p>
          <a:p>
            <a:pPr lvl="3"/>
            <a:r>
              <a:rPr lang="en-GB" i="1" dirty="0" smtClean="0"/>
              <a:t>f(</a:t>
            </a:r>
            <a:r>
              <a:rPr lang="en-GB" i="1" dirty="0" err="1" smtClean="0"/>
              <a:t>yearlefted</a:t>
            </a:r>
            <a:r>
              <a:rPr lang="en-GB" i="1" baseline="-25000" dirty="0" err="1" smtClean="0"/>
              <a:t>c</a:t>
            </a:r>
            <a:r>
              <a:rPr lang="en-GB" i="1" dirty="0" smtClean="0"/>
              <a:t>) </a:t>
            </a:r>
            <a:r>
              <a:rPr lang="en-GB" dirty="0" smtClean="0"/>
              <a:t>is a set of five-year “cohort” dummy variables</a:t>
            </a:r>
          </a:p>
          <a:p>
            <a:pPr lvl="4"/>
            <a:r>
              <a:rPr lang="en-GB" dirty="0" smtClean="0"/>
              <a:t>Means that we are effectively comparing outcomes of people born only a few years apart</a:t>
            </a:r>
          </a:p>
          <a:p>
            <a:pPr lvl="3"/>
            <a:r>
              <a:rPr lang="en-GB" dirty="0" err="1" smtClean="0">
                <a:latin typeface="+mj-lt"/>
              </a:rPr>
              <a:t>μ</a:t>
            </a:r>
            <a:r>
              <a:rPr lang="en-GB" baseline="-25000" dirty="0" err="1" smtClean="0">
                <a:latin typeface="+mj-lt"/>
              </a:rPr>
              <a:t>t</a:t>
            </a:r>
            <a:r>
              <a:rPr lang="en-GB" dirty="0" smtClean="0">
                <a:latin typeface="+mj-lt"/>
              </a:rPr>
              <a:t> are dummy variables for year the individual is observed</a:t>
            </a:r>
          </a:p>
          <a:p>
            <a:pPr lvl="4"/>
            <a:r>
              <a:rPr lang="en-GB" dirty="0" smtClean="0">
                <a:latin typeface="+mj-lt"/>
              </a:rPr>
              <a:t>This is interacted with “dataset” dummy variable</a:t>
            </a:r>
          </a:p>
          <a:p>
            <a:pPr lvl="3"/>
            <a:r>
              <a:rPr lang="en-GB" dirty="0" err="1" smtClean="0">
                <a:latin typeface="+mj-lt"/>
              </a:rPr>
              <a:t>X</a:t>
            </a:r>
            <a:r>
              <a:rPr lang="en-GB" baseline="-25000" dirty="0" err="1" smtClean="0">
                <a:latin typeface="+mj-lt"/>
              </a:rPr>
              <a:t>ict</a:t>
            </a:r>
            <a:r>
              <a:rPr lang="en-GB" baseline="-25000" dirty="0" smtClean="0">
                <a:latin typeface="+mj-lt"/>
              </a:rPr>
              <a:t> </a:t>
            </a:r>
            <a:r>
              <a:rPr lang="en-GB" dirty="0" smtClean="0"/>
              <a:t>are individual-level controls</a:t>
            </a:r>
          </a:p>
          <a:p>
            <a:pPr lvl="4"/>
            <a:r>
              <a:rPr lang="en-GB" dirty="0" smtClean="0">
                <a:latin typeface="+mj-lt"/>
              </a:rPr>
              <a:t>Sex, Dataset</a:t>
            </a:r>
          </a:p>
          <a:p>
            <a:pPr lvl="3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492896"/>
            <a:ext cx="3400425" cy="2762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628800"/>
            <a:ext cx="3800475" cy="7239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4716015" cy="8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/ timing of labour market entry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11560" y="1412776"/>
            <a:ext cx="7920000" cy="461046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marL="288000" marR="0" lvl="2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/>
              <a:t>People may change (delay) timing of LM entry in response to LM shocks, staying longer in education instead</a:t>
            </a:r>
          </a:p>
          <a:p>
            <a:pPr marL="288000" marR="0" lvl="2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issues:</a:t>
            </a:r>
          </a:p>
          <a:p>
            <a:pPr marL="342900" marR="0" lvl="2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+mj-lt"/>
              <a:buAutoNum type="arabicPeriod"/>
              <a:tabLst/>
              <a:defRPr/>
            </a:pPr>
            <a:r>
              <a:rPr lang="en-GB" baseline="0" noProof="0" dirty="0" smtClean="0"/>
              <a:t>This</a:t>
            </a:r>
            <a:r>
              <a:rPr lang="en-GB" noProof="0" dirty="0" smtClean="0"/>
              <a:t> could affect the composition, in terms of educational attainment, of education leavers at different stages of </a:t>
            </a:r>
            <a:r>
              <a:rPr lang="en-GB" noProof="0" dirty="0" err="1" smtClean="0"/>
              <a:t>th</a:t>
            </a:r>
            <a:r>
              <a:rPr lang="en-GB" dirty="0" smtClean="0"/>
              <a:t>e economic cycle</a:t>
            </a:r>
          </a:p>
          <a:p>
            <a:pPr marL="800100" lvl="3" indent="-342900">
              <a:lnSpc>
                <a:spcPct val="110000"/>
              </a:lnSpc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for education level: makes little difference to results, but affects interpretation of estimates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+mj-lt"/>
              <a:buAutoNum type="arabicPeriod"/>
              <a:tabLst/>
              <a:defRPr/>
            </a:pPr>
            <a:r>
              <a:rPr lang="en-GB" noProof="0" dirty="0" smtClean="0"/>
              <a:t>Could make initial state of the economy endogenous, e.g. If those who change timing of LM entry in response to LM shocks have different unobserved ability </a:t>
            </a:r>
          </a:p>
          <a:p>
            <a:pPr marL="745200" lvl="3" indent="-288000">
              <a:lnSpc>
                <a:spcPct val="110000"/>
              </a:lnSpc>
              <a:spcAft>
                <a:spcPts val="1200"/>
              </a:spcAft>
              <a:buClr>
                <a:srgbClr val="7BAA1E"/>
              </a:buClr>
              <a:buFont typeface="Arial" panose="020B0604020202020204" pitchFamily="34" charset="0"/>
              <a:buChar char="•"/>
              <a:defRPr/>
            </a:pPr>
            <a:r>
              <a:rPr lang="en-GB" noProof="0" dirty="0" smtClean="0"/>
              <a:t>Plan to use Instrumental Variables to check / address this: state of the economy at a fixed age (e.g. 16) can not be manipulated and is highly correlated with state of economy at LM entry</a:t>
            </a:r>
          </a:p>
          <a:p>
            <a:pPr marL="745200" lvl="3" indent="-288000">
              <a:lnSpc>
                <a:spcPct val="110000"/>
              </a:lnSpc>
              <a:spcAft>
                <a:spcPts val="1200"/>
              </a:spcAft>
              <a:buClr>
                <a:srgbClr val="7BAA1E"/>
              </a:buClr>
              <a:buFont typeface="Arial" panose="020B0604020202020204" pitchFamily="34" charset="0"/>
              <a:buChar char="•"/>
              <a:defRPr/>
            </a:pPr>
            <a:r>
              <a:rPr lang="en-GB" noProof="0" dirty="0" smtClean="0"/>
              <a:t>Khan (2010) took this approach and found it made little difference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2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000" marR="0" lvl="3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2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2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3252"/>
            <a:ext cx="6696304" cy="404728"/>
          </a:xfrm>
        </p:spPr>
        <p:txBody>
          <a:bodyPr/>
          <a:lstStyle/>
          <a:p>
            <a:r>
              <a:rPr lang="en-GB" dirty="0" smtClean="0"/>
              <a:t>Effect of 4 ppt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probability of being in paid work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2775" y="1584325"/>
          <a:ext cx="791845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4ppt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weekly earnings among workers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4 ppt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gross “family” earnings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We study the long term economic impacts (“scarring”) on individuals of leaving education during a recession </a:t>
            </a:r>
          </a:p>
          <a:p>
            <a:pPr lvl="2"/>
            <a:r>
              <a:rPr lang="en-GB" dirty="0" smtClean="0"/>
              <a:t>A hot topic given recent events, the cyclicality of the youth labour market and potential for early career disruption to have lasting effects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Focus is on building a richer picture of the impacts on material wellbeing than you get by just looking at employment and earnings impacts</a:t>
            </a:r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23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288" cy="404728"/>
          </a:xfrm>
        </p:spPr>
        <p:txBody>
          <a:bodyPr/>
          <a:lstStyle/>
          <a:p>
            <a:r>
              <a:rPr lang="en-GB" dirty="0" smtClean="0"/>
              <a:t>Effect of 4 ppt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family private income for working families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288" cy="404728"/>
          </a:xfrm>
        </p:spPr>
        <p:txBody>
          <a:bodyPr/>
          <a:lstStyle/>
          <a:p>
            <a:r>
              <a:rPr lang="en-GB" dirty="0" smtClean="0"/>
              <a:t>Effect of 4 ppt rise in unemployment on leaving education (working families)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288" cy="404728"/>
          </a:xfrm>
        </p:spPr>
        <p:txBody>
          <a:bodyPr/>
          <a:lstStyle/>
          <a:p>
            <a:r>
              <a:rPr lang="en-GB" dirty="0" smtClean="0"/>
              <a:t>Effect of 4 ppt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net household income for working families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288" cy="404728"/>
          </a:xfrm>
        </p:spPr>
        <p:txBody>
          <a:bodyPr/>
          <a:lstStyle/>
          <a:p>
            <a:r>
              <a:rPr lang="en-GB" dirty="0" smtClean="0"/>
              <a:t>Effect of 4 ppt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net household income for all families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288" cy="404728"/>
          </a:xfrm>
        </p:spPr>
        <p:txBody>
          <a:bodyPr/>
          <a:lstStyle/>
          <a:p>
            <a:r>
              <a:rPr lang="en-GB" dirty="0" smtClean="0"/>
              <a:t>Effect of 4 ppt rise in unemployment on leaving education on </a:t>
            </a:r>
            <a:r>
              <a:rPr lang="en-GB" dirty="0" err="1" smtClean="0">
                <a:solidFill>
                  <a:srgbClr val="FF0000"/>
                </a:solidFill>
              </a:rPr>
              <a:t>equivalised</a:t>
            </a:r>
            <a:r>
              <a:rPr lang="en-GB" dirty="0" smtClean="0">
                <a:solidFill>
                  <a:srgbClr val="FF0000"/>
                </a:solidFill>
              </a:rPr>
              <a:t> household expenditure (all families)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000" cy="4610461"/>
          </a:xfrm>
        </p:spPr>
        <p:txBody>
          <a:bodyPr>
            <a:normAutofit/>
          </a:bodyPr>
          <a:lstStyle/>
          <a:p>
            <a:pPr lvl="2"/>
            <a:r>
              <a:rPr lang="en-GB" dirty="0" smtClean="0"/>
              <a:t>Impacts on earned income are significant and quite persistent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But 2 forms of insurance seem to mitigate pretty much all the effects on young adults (at cost to others, of course)</a:t>
            </a:r>
          </a:p>
          <a:p>
            <a:pPr lvl="3"/>
            <a:r>
              <a:rPr lang="en-GB" dirty="0" smtClean="0"/>
              <a:t>Other private income sources in the household (but not partners’)</a:t>
            </a:r>
          </a:p>
          <a:p>
            <a:pPr lvl="3"/>
            <a:r>
              <a:rPr lang="en-GB" dirty="0" smtClean="0"/>
              <a:t>Tax-transfer system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2"/>
            <a:endParaRPr lang="en-GB" sz="1600" dirty="0" smtClean="0"/>
          </a:p>
          <a:p>
            <a:pPr lvl="2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rest of the household: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000" cy="4610461"/>
          </a:xfrm>
        </p:spPr>
        <p:txBody>
          <a:bodyPr>
            <a:normAutofit/>
          </a:bodyPr>
          <a:lstStyle/>
          <a:p>
            <a:pPr lvl="2"/>
            <a:endParaRPr lang="en-GB" dirty="0" smtClean="0"/>
          </a:p>
          <a:p>
            <a:pPr marL="630900" lvl="3" indent="-342900">
              <a:buFont typeface="+mj-lt"/>
              <a:buAutoNum type="arabicPeriod"/>
            </a:pPr>
            <a:r>
              <a:rPr lang="en-GB" dirty="0" smtClean="0"/>
              <a:t>Are parents important because the economic cycle itself affects young adults’ probability of living with their parents?</a:t>
            </a:r>
          </a:p>
          <a:p>
            <a:pPr marL="630900" lvl="3" indent="-342900">
              <a:buFont typeface="+mj-lt"/>
              <a:buAutoNum type="arabicPeriod"/>
            </a:pPr>
            <a:endParaRPr lang="en-GB" dirty="0" smtClean="0"/>
          </a:p>
          <a:p>
            <a:pPr marL="630900" lvl="3" indent="-342900">
              <a:buFont typeface="+mj-lt"/>
              <a:buAutoNum type="arabicPeriod"/>
            </a:pPr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2"/>
            <a:endParaRPr lang="en-GB" sz="1600" dirty="0" smtClean="0"/>
          </a:p>
          <a:p>
            <a:pPr lvl="2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288" cy="404728"/>
          </a:xfrm>
        </p:spPr>
        <p:txBody>
          <a:bodyPr/>
          <a:lstStyle/>
          <a:p>
            <a:r>
              <a:rPr lang="en-GB" dirty="0" smtClean="0"/>
              <a:t>Effect of 4 </a:t>
            </a:r>
            <a:r>
              <a:rPr lang="en-GB" dirty="0" err="1" smtClean="0"/>
              <a:t>ppt</a:t>
            </a:r>
            <a:r>
              <a:rPr lang="en-GB" dirty="0" smtClean="0"/>
              <a:t>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probability of living with parents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rest of the household: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000" cy="4610461"/>
          </a:xfrm>
        </p:spPr>
        <p:txBody>
          <a:bodyPr>
            <a:normAutofit/>
          </a:bodyPr>
          <a:lstStyle/>
          <a:p>
            <a:pPr lvl="2"/>
            <a:endParaRPr lang="en-GB" dirty="0" smtClean="0"/>
          </a:p>
          <a:p>
            <a:pPr marL="630900" lvl="3" indent="-342900">
              <a:buFont typeface="+mj-lt"/>
              <a:buAutoNum type="arabicPeriod"/>
            </a:pPr>
            <a:r>
              <a:rPr lang="en-GB" dirty="0" smtClean="0"/>
              <a:t>Are parents important because the economic cycle itself affects young adults’ probability of living with their parents?</a:t>
            </a:r>
          </a:p>
          <a:p>
            <a:pPr marL="918900" lvl="4" indent="-342900"/>
            <a:r>
              <a:rPr lang="en-GB" i="1" dirty="0" smtClean="0"/>
              <a:t>No, that is not a key driver of these results</a:t>
            </a:r>
          </a:p>
          <a:p>
            <a:pPr marL="630900" lvl="3" indent="-342900">
              <a:buFont typeface="+mj-lt"/>
              <a:buAutoNum type="arabicPeriod"/>
            </a:pPr>
            <a:endParaRPr lang="en-GB" dirty="0" smtClean="0"/>
          </a:p>
          <a:p>
            <a:pPr marL="630900" lvl="3" indent="-342900">
              <a:buFont typeface="+mj-lt"/>
              <a:buAutoNum type="arabicPeriod"/>
            </a:pPr>
            <a:r>
              <a:rPr lang="en-GB" dirty="0" smtClean="0"/>
              <a:t>How is the insurance provided by the rest of household so close to complete </a:t>
            </a:r>
            <a:r>
              <a:rPr lang="en-GB" i="1" dirty="0" smtClean="0"/>
              <a:t>on average</a:t>
            </a:r>
            <a:r>
              <a:rPr lang="en-GB" dirty="0" smtClean="0"/>
              <a:t>? After all, not everyone has this kind of insurance... </a:t>
            </a:r>
          </a:p>
          <a:p>
            <a:pPr marL="630900" lvl="3" indent="-342900">
              <a:buFont typeface="+mj-lt"/>
              <a:buAutoNum type="arabicPeriod"/>
            </a:pPr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2"/>
            <a:endParaRPr lang="en-GB" sz="1600" dirty="0" smtClean="0"/>
          </a:p>
          <a:p>
            <a:pPr lvl="2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840320" cy="404728"/>
          </a:xfrm>
        </p:spPr>
        <p:txBody>
          <a:bodyPr/>
          <a:lstStyle/>
          <a:p>
            <a:r>
              <a:rPr lang="en-GB" dirty="0" smtClean="0"/>
              <a:t>Probability of living with parents by education level and time since education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2775" y="1268760"/>
          <a:ext cx="7918450" cy="492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rgbClr val="666666"/>
                </a:solidFill>
              </a:rPr>
              <a:t>Scarring and insurance</a:t>
            </a:r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96304" cy="404728"/>
          </a:xfrm>
        </p:spPr>
        <p:txBody>
          <a:bodyPr/>
          <a:lstStyle/>
          <a:p>
            <a:r>
              <a:rPr lang="en-US" dirty="0" smtClean="0"/>
              <a:t>Our contribution to the literature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b="0" dirty="0" smtClean="0"/>
              <a:t>Scarring </a:t>
            </a:r>
            <a:r>
              <a:rPr lang="en-US" dirty="0" smtClean="0"/>
              <a:t>research </a:t>
            </a:r>
            <a:r>
              <a:rPr lang="en-US" b="0" dirty="0" smtClean="0"/>
              <a:t>looks at “raw” </a:t>
            </a:r>
            <a:r>
              <a:rPr lang="en-US" b="0" dirty="0" err="1" smtClean="0"/>
              <a:t>labour</a:t>
            </a:r>
            <a:r>
              <a:rPr lang="en-US" b="0" dirty="0" smtClean="0"/>
              <a:t> market outcomes</a:t>
            </a:r>
          </a:p>
          <a:p>
            <a:pPr lvl="3"/>
            <a:r>
              <a:rPr lang="en-US" dirty="0" smtClean="0"/>
              <a:t>Using aggregate economic swings (e.g. Kahn, 2010; </a:t>
            </a:r>
            <a:r>
              <a:rPr lang="en-US" dirty="0" err="1" smtClean="0"/>
              <a:t>Oreopoulos</a:t>
            </a:r>
            <a:r>
              <a:rPr lang="en-US" dirty="0" smtClean="0"/>
              <a:t> et al, 2012; </a:t>
            </a:r>
            <a:r>
              <a:rPr lang="en-US" dirty="0" err="1" smtClean="0"/>
              <a:t>Altonji</a:t>
            </a:r>
            <a:r>
              <a:rPr lang="en-US" dirty="0" smtClean="0"/>
              <a:t> et al 2016) or individual-level employment shocks (e.g. </a:t>
            </a:r>
            <a:r>
              <a:rPr lang="en-US" dirty="0" err="1" smtClean="0"/>
              <a:t>Arulampulam</a:t>
            </a:r>
            <a:r>
              <a:rPr lang="en-US" dirty="0" smtClean="0"/>
              <a:t> et al, 2001; Gregg and </a:t>
            </a:r>
            <a:r>
              <a:rPr lang="en-US" dirty="0" err="1" smtClean="0"/>
              <a:t>Tominey</a:t>
            </a:r>
            <a:r>
              <a:rPr lang="en-US" dirty="0" smtClean="0"/>
              <a:t>, 2005) </a:t>
            </a:r>
          </a:p>
          <a:p>
            <a:pPr lvl="3"/>
            <a:r>
              <a:rPr lang="en-US" dirty="0" smtClean="0"/>
              <a:t>“Aggregate swings” literature tends to find persistent earnings scars for affected cohorts that fade after a few years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Separate literature looks at degree of insurance that households have against earnings / income shocks of different kinds (e.g. different persistence)</a:t>
            </a:r>
          </a:p>
          <a:p>
            <a:pPr lvl="3"/>
            <a:r>
              <a:rPr lang="en-US" dirty="0" smtClean="0"/>
              <a:t>Various insurance mechanisms found to be significant, even for very persistent shocks, though varies across groups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Main aim: understand better the welfare impacts of scarring by bridging the gap between these literatures</a:t>
            </a:r>
          </a:p>
          <a:p>
            <a:pPr lvl="3"/>
            <a:r>
              <a:rPr lang="en-US" dirty="0" smtClean="0"/>
              <a:t>Presumably it is the welfare impacts we ultimately care about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23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288" cy="404728"/>
          </a:xfrm>
        </p:spPr>
        <p:txBody>
          <a:bodyPr/>
          <a:lstStyle/>
          <a:p>
            <a:r>
              <a:rPr lang="en-GB" dirty="0" smtClean="0"/>
              <a:t>Effect of 4 ppt rise in unemployment on leaving education on </a:t>
            </a:r>
            <a:r>
              <a:rPr lang="en-GB" dirty="0" smtClean="0">
                <a:solidFill>
                  <a:srgbClr val="FF0000"/>
                </a:solidFill>
              </a:rPr>
              <a:t>family private income for working families, by education level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79184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rest of the household: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000" cy="4610461"/>
          </a:xfrm>
        </p:spPr>
        <p:txBody>
          <a:bodyPr>
            <a:normAutofit fontScale="92500" lnSpcReduction="10000"/>
          </a:bodyPr>
          <a:lstStyle/>
          <a:p>
            <a:pPr lvl="2"/>
            <a:endParaRPr lang="en-GB" dirty="0" smtClean="0"/>
          </a:p>
          <a:p>
            <a:pPr marL="630900" lvl="3" indent="-342900">
              <a:buFont typeface="+mj-lt"/>
              <a:buAutoNum type="arabicPeriod"/>
            </a:pPr>
            <a:r>
              <a:rPr lang="en-GB" dirty="0" smtClean="0"/>
              <a:t>Are parents important because the economic cycle itself affects young adults’ probability of living with their parents?</a:t>
            </a:r>
          </a:p>
          <a:p>
            <a:pPr marL="918900" lvl="4" indent="-342900"/>
            <a:r>
              <a:rPr lang="en-GB" i="1" dirty="0" smtClean="0"/>
              <a:t>No, that is not a key driver of these results</a:t>
            </a:r>
          </a:p>
          <a:p>
            <a:pPr marL="630900" lvl="3" indent="-342900">
              <a:buFont typeface="+mj-lt"/>
              <a:buAutoNum type="arabicPeriod"/>
            </a:pPr>
            <a:endParaRPr lang="en-GB" dirty="0" smtClean="0"/>
          </a:p>
          <a:p>
            <a:pPr marL="630900" lvl="3" indent="-342900">
              <a:buFont typeface="+mj-lt"/>
              <a:buAutoNum type="arabicPeriod"/>
            </a:pPr>
            <a:r>
              <a:rPr lang="en-GB" dirty="0" smtClean="0"/>
              <a:t>How is the insurance provided by the rest of household so close to complete </a:t>
            </a:r>
            <a:r>
              <a:rPr lang="en-GB" i="1" dirty="0" smtClean="0"/>
              <a:t>on average</a:t>
            </a:r>
            <a:r>
              <a:rPr lang="en-GB" dirty="0" smtClean="0"/>
              <a:t>? After all, not everyone has this kind of insurance... </a:t>
            </a:r>
          </a:p>
          <a:p>
            <a:pPr marL="918900" lvl="4" indent="-342900"/>
            <a:r>
              <a:rPr lang="en-GB" i="1" dirty="0" smtClean="0"/>
              <a:t>Interaction between heterogeneity of labour market impacts and availability of insurance seems to be key</a:t>
            </a:r>
          </a:p>
          <a:p>
            <a:pPr marL="918900" lvl="4" indent="-342900"/>
            <a:r>
              <a:rPr lang="en-GB" i="1" dirty="0" smtClean="0"/>
              <a:t>Biggest labour market effects are among the lower educated</a:t>
            </a:r>
          </a:p>
          <a:p>
            <a:pPr marL="918900" lvl="4" indent="-342900"/>
            <a:r>
              <a:rPr lang="en-GB" i="1" dirty="0" smtClean="0"/>
              <a:t>They are precisely the group who do overwhelmingly live with parents soon after leaving education</a:t>
            </a:r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2"/>
            <a:endParaRPr lang="en-GB" sz="1600" dirty="0" smtClean="0"/>
          </a:p>
          <a:p>
            <a:pPr lvl="2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000" cy="4610461"/>
          </a:xfrm>
        </p:spPr>
        <p:txBody>
          <a:bodyPr>
            <a:normAutofit/>
          </a:bodyPr>
          <a:lstStyle/>
          <a:p>
            <a:pPr lvl="2"/>
            <a:r>
              <a:rPr lang="en-GB" dirty="0" smtClean="0"/>
              <a:t>Education leavers are hit particularly hard in labour market by downturns, but the real distributional impacts are more complex:</a:t>
            </a:r>
          </a:p>
          <a:p>
            <a:pPr lvl="3"/>
            <a:r>
              <a:rPr lang="en-GB" i="1" dirty="0" smtClean="0"/>
              <a:t>A sizeable chunk of the effects are insured by the state</a:t>
            </a:r>
          </a:p>
          <a:p>
            <a:pPr lvl="3"/>
            <a:r>
              <a:rPr lang="en-GB" i="1" dirty="0" smtClean="0"/>
              <a:t>An equally large chunk is insured by parents: they effectively seem to incur much of the cost</a:t>
            </a:r>
          </a:p>
          <a:p>
            <a:pPr lvl="4"/>
            <a:r>
              <a:rPr lang="en-GB" i="1" dirty="0" smtClean="0"/>
              <a:t>the most scarred groups are the most likely to live with parents when young</a:t>
            </a:r>
          </a:p>
          <a:p>
            <a:pPr lvl="4"/>
            <a:r>
              <a:rPr lang="en-GB" i="1" dirty="0" smtClean="0"/>
              <a:t>scarring does not appear to be so persistent that it significantly outlasts the period of co-residence</a:t>
            </a:r>
          </a:p>
          <a:p>
            <a:pPr lvl="2"/>
            <a:r>
              <a:rPr lang="en-GB" dirty="0" smtClean="0"/>
              <a:t> Caveat re within-household allocation</a:t>
            </a:r>
          </a:p>
          <a:p>
            <a:pPr marL="630900" lvl="3" indent="-342900">
              <a:buFont typeface="+mj-lt"/>
              <a:buAutoNum type="arabicPeriod"/>
            </a:pPr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2"/>
            <a:endParaRPr lang="en-GB" sz="1600" dirty="0" smtClean="0"/>
          </a:p>
          <a:p>
            <a:pPr lvl="2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issues /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 smtClean="0"/>
              <a:t>Unpicking the role of, and costs to, parents: via simple income pooling, and possibly via labour supply responses of their own</a:t>
            </a:r>
          </a:p>
          <a:p>
            <a:pPr lvl="2"/>
            <a:r>
              <a:rPr lang="en-GB" dirty="0" smtClean="0"/>
              <a:t>Look more at heterogeneity, e.g. by gender</a:t>
            </a:r>
          </a:p>
          <a:p>
            <a:pPr lvl="2"/>
            <a:r>
              <a:rPr lang="en-GB" dirty="0" smtClean="0"/>
              <a:t>Examine whether impacts are non-linear in the state of the initial economy faced (e.g. are recessions just different?)</a:t>
            </a:r>
          </a:p>
          <a:p>
            <a:pPr lvl="2"/>
            <a:r>
              <a:rPr lang="en-GB" dirty="0" smtClean="0"/>
              <a:t>Impacts of economic swings characterised by measures other than unemployment (e.g. output gap)</a:t>
            </a:r>
          </a:p>
          <a:p>
            <a:pPr lvl="3"/>
            <a:r>
              <a:rPr lang="en-GB" dirty="0" smtClean="0"/>
              <a:t>Motivation: recent recession was relatively employment-rich</a:t>
            </a:r>
          </a:p>
          <a:p>
            <a:pPr lvl="2"/>
            <a:r>
              <a:rPr lang="en-GB" dirty="0" smtClean="0"/>
              <a:t>Check robustness to </a:t>
            </a:r>
            <a:r>
              <a:rPr lang="en-GB" dirty="0" err="1" smtClean="0"/>
              <a:t>endogeneity</a:t>
            </a:r>
            <a:r>
              <a:rPr lang="en-GB" dirty="0" smtClean="0"/>
              <a:t> of timing of labour market entry</a:t>
            </a:r>
          </a:p>
          <a:p>
            <a:pPr lvl="3"/>
            <a:endParaRPr lang="en-GB" dirty="0" smtClean="0"/>
          </a:p>
          <a:p>
            <a:pPr lvl="2"/>
            <a:endParaRPr lang="en-GB" sz="1600" dirty="0" smtClean="0"/>
          </a:p>
          <a:p>
            <a:pPr lvl="2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Robert Joyce</a:t>
            </a:r>
          </a:p>
          <a:p>
            <a:r>
              <a:rPr lang="en-GB" dirty="0" smtClean="0"/>
              <a:t>Institute for Fiscal Studies</a:t>
            </a:r>
          </a:p>
          <a:p>
            <a:endParaRPr lang="en-GB" dirty="0" smtClean="0"/>
          </a:p>
          <a:p>
            <a:r>
              <a:rPr lang="en-GB" dirty="0" smtClean="0"/>
              <a:t>Joint work with Jonathan </a:t>
            </a:r>
            <a:r>
              <a:rPr lang="en-GB" dirty="0" err="1" smtClean="0"/>
              <a:t>Cribb</a:t>
            </a:r>
            <a:r>
              <a:rPr lang="en-GB" dirty="0" smtClean="0"/>
              <a:t> and Andrew Hood (IFS)</a:t>
            </a:r>
          </a:p>
          <a:p>
            <a:endParaRPr lang="en-GB" dirty="0" smtClean="0"/>
          </a:p>
          <a:p>
            <a:r>
              <a:rPr lang="en-GB" dirty="0" smtClean="0"/>
              <a:t>Presentation at ESRI, Dublin</a:t>
            </a:r>
          </a:p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April 2017</a:t>
            </a:r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128792" cy="710952"/>
          </a:xfrm>
        </p:spPr>
        <p:txBody>
          <a:bodyPr>
            <a:noAutofit/>
          </a:bodyPr>
          <a:lstStyle/>
          <a:p>
            <a:r>
              <a:rPr lang="en-GB" dirty="0" smtClean="0"/>
              <a:t>Entering the labour market when the economy is weak: does it scar and is it insured against?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013176"/>
            <a:ext cx="50405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ea typeface="+mj-ea"/>
                <a:cs typeface="+mj-cs"/>
              </a:rPr>
              <a:t>This project is funded by the Nuffield Foundation, but the views expressed are those of the authors and not necessarily those of the Foundation. </a:t>
            </a:r>
          </a:p>
          <a:p>
            <a:endParaRPr lang="en-GB" dirty="0"/>
          </a:p>
        </p:txBody>
      </p:sp>
      <p:pic>
        <p:nvPicPr>
          <p:cNvPr id="6" name="Picture 5" descr="Nuffield-colour-logo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05264"/>
            <a:ext cx="1819275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96304" cy="404728"/>
          </a:xfrm>
        </p:spPr>
        <p:txBody>
          <a:bodyPr/>
          <a:lstStyle/>
          <a:p>
            <a:r>
              <a:rPr lang="en-US" dirty="0" smtClean="0"/>
              <a:t>Insurance against earnings shocks in general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Many insurance mechanisms may stand between earnings shocks and actual material wellbeing: spouses, households, tax-benefit system, credit/assets</a:t>
            </a:r>
          </a:p>
          <a:p>
            <a:pPr lvl="3"/>
            <a:r>
              <a:rPr lang="en-US" dirty="0" smtClean="0"/>
              <a:t>Insurability of shocks likely to depend on their persistence, and individual circumstances will determine which insurance is available (see </a:t>
            </a:r>
            <a:r>
              <a:rPr lang="en-US" dirty="0" err="1" smtClean="0"/>
              <a:t>Meghir</a:t>
            </a:r>
            <a:r>
              <a:rPr lang="en-US" dirty="0" smtClean="0"/>
              <a:t> and </a:t>
            </a:r>
            <a:r>
              <a:rPr lang="en-US" dirty="0" err="1" smtClean="0"/>
              <a:t>Pistaferri</a:t>
            </a:r>
            <a:r>
              <a:rPr lang="en-US" dirty="0" smtClean="0"/>
              <a:t>, 2011, for review)</a:t>
            </a:r>
          </a:p>
          <a:p>
            <a:pPr lvl="3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Taxes/transfers, assets and spousal </a:t>
            </a:r>
            <a:r>
              <a:rPr lang="en-US" dirty="0" err="1" smtClean="0"/>
              <a:t>labour</a:t>
            </a:r>
            <a:r>
              <a:rPr lang="en-US" dirty="0" smtClean="0"/>
              <a:t> supply are typically thought to be the major insurance mechanisms (Blundell et al, 2016)</a:t>
            </a:r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23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96304" cy="404728"/>
          </a:xfrm>
        </p:spPr>
        <p:txBody>
          <a:bodyPr/>
          <a:lstStyle/>
          <a:p>
            <a:r>
              <a:rPr lang="en-US" dirty="0" smtClean="0"/>
              <a:t>Scarring and insurance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Scarring resulting from entering </a:t>
            </a:r>
            <a:r>
              <a:rPr lang="en-US" dirty="0" err="1" smtClean="0"/>
              <a:t>labour</a:t>
            </a:r>
            <a:r>
              <a:rPr lang="en-US" dirty="0" smtClean="0"/>
              <a:t> market at a bad time is really a case study of an earnings shock…</a:t>
            </a:r>
          </a:p>
          <a:p>
            <a:pPr lvl="3"/>
            <a:r>
              <a:rPr lang="en-US" dirty="0" smtClean="0"/>
              <a:t>…with a particular degree of persistence (key topic of previous scarring work), occurring at particular stage in lifecycle, etc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Insurance mechanisms available likely to be quite specific to this case, e.g.:</a:t>
            </a:r>
          </a:p>
          <a:p>
            <a:pPr lvl="2"/>
            <a:r>
              <a:rPr lang="en-US" dirty="0" smtClean="0"/>
              <a:t>Partners less relevant?</a:t>
            </a:r>
          </a:p>
          <a:p>
            <a:pPr lvl="2"/>
            <a:r>
              <a:rPr lang="en-US" dirty="0" smtClean="0"/>
              <a:t>Cohabitation with others (e.g. parents) more relevant (Kaplan, 2012)?</a:t>
            </a:r>
          </a:p>
          <a:p>
            <a:pPr lvl="2"/>
            <a:r>
              <a:rPr lang="en-US" dirty="0" smtClean="0"/>
              <a:t>Assets less relevant?</a:t>
            </a:r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23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840320" cy="404728"/>
          </a:xfrm>
        </p:spPr>
        <p:txBody>
          <a:bodyPr/>
          <a:lstStyle/>
          <a:p>
            <a:r>
              <a:rPr lang="en-GB" dirty="0" smtClean="0"/>
              <a:t>Household composition by time since education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2775" y="1268760"/>
          <a:ext cx="7918450" cy="492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idea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610461"/>
          </a:xfrm>
        </p:spPr>
        <p:txBody>
          <a:bodyPr>
            <a:normAutofit/>
          </a:bodyPr>
          <a:lstStyle/>
          <a:p>
            <a:pPr lvl="2"/>
            <a:r>
              <a:rPr lang="en-GB" b="0" dirty="0" smtClean="0"/>
              <a:t>Use history of fluctuations in UK economic cycle since 1970s</a:t>
            </a:r>
          </a:p>
          <a:p>
            <a:pPr lvl="2"/>
            <a:endParaRPr lang="en-GB" b="0" dirty="0" smtClean="0"/>
          </a:p>
          <a:p>
            <a:pPr lvl="2"/>
            <a:r>
              <a:rPr lang="en-GB" dirty="0" smtClean="0"/>
              <a:t>Cohorts very close together can face very different starting conditions in labour market: swings in economic cycle occur quickly</a:t>
            </a:r>
          </a:p>
          <a:p>
            <a:pPr lvl="3"/>
            <a:r>
              <a:rPr lang="en-GB" dirty="0" smtClean="0"/>
              <a:t>But other differences between such cohorts should be negligible</a:t>
            </a:r>
          </a:p>
          <a:p>
            <a:pPr lvl="3"/>
            <a:r>
              <a:rPr lang="en-GB" dirty="0" smtClean="0"/>
              <a:t>So their relative circumstances (at given levels of potential experience) can be used to estimate scarring effects of initial conditions</a:t>
            </a:r>
          </a:p>
          <a:p>
            <a:pPr lvl="3"/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2"/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variation: economic cycle</a:t>
            </a:r>
            <a:br>
              <a:rPr lang="en-US" dirty="0" smtClean="0"/>
            </a:br>
            <a:r>
              <a:rPr lang="en-US" sz="1600" dirty="0" smtClean="0"/>
              <a:t>UK 16+ unemployment rate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340768"/>
          <a:ext cx="7848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9872" y="6381328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Source: ONS Labour Market Statistics </a:t>
            </a:r>
            <a:endParaRPr lang="en-GB" sz="9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23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rate by year left education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340768"/>
          <a:ext cx="7848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</p:spPr>
        <p:txBody>
          <a:bodyPr/>
          <a:lstStyle/>
          <a:p>
            <a:r>
              <a:rPr lang="en-GB" dirty="0" smtClean="0"/>
              <a:t>Scarring and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23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IFS Powerpoint Template">
  <a:themeElements>
    <a:clrScheme name="IFS">
      <a:dk1>
        <a:srgbClr val="333333"/>
      </a:dk1>
      <a:lt1>
        <a:sysClr val="window" lastClr="FFFFFF"/>
      </a:lt1>
      <a:dk2>
        <a:srgbClr val="666666"/>
      </a:dk2>
      <a:lt2>
        <a:srgbClr val="F2F2F2"/>
      </a:lt2>
      <a:accent1>
        <a:srgbClr val="AFBC21"/>
      </a:accent1>
      <a:accent2>
        <a:srgbClr val="93A445"/>
      </a:accent2>
      <a:accent3>
        <a:srgbClr val="D4D00E"/>
      </a:accent3>
      <a:accent4>
        <a:srgbClr val="336750"/>
      </a:accent4>
      <a:accent5>
        <a:srgbClr val="666666"/>
      </a:accent5>
      <a:accent6>
        <a:srgbClr val="808080"/>
      </a:accent6>
      <a:hlink>
        <a:srgbClr val="317B52"/>
      </a:hlink>
      <a:folHlink>
        <a:srgbClr val="317B52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Chart 1">
      <a:srgbClr val="F26649"/>
    </a:custClr>
    <a:custClr name="Chart 2">
      <a:srgbClr val="82CEC1"/>
    </a:custClr>
    <a:custClr name="Chart 3">
      <a:srgbClr val="A884BC"/>
    </a:custClr>
    <a:custClr name="Chart 4">
      <a:srgbClr val="FFDD55"/>
    </a:custClr>
  </a:custClrLst>
  <a:extLst>
    <a:ext uri="{05A4C25C-085E-4340-85A3-A5531E510DB2}">
      <thm15:themeFamily xmlns:thm15="http://schemas.microsoft.com/office/thememl/2012/main" xmlns="" name="IFS PowerPoint Template.potx" id="{42C390B4-99F5-48EA-BAA2-78D63104BE2A}" vid="{D100B7F6-EF2E-4536-8EAF-BCE804C0CF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 Powerpoint Template</Template>
  <TotalTime>6946</TotalTime>
  <Words>2207</Words>
  <Application>Microsoft Office PowerPoint</Application>
  <PresentationFormat>On-screen Show (4:3)</PresentationFormat>
  <Paragraphs>303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Noto Sans</vt:lpstr>
      <vt:lpstr>Calibri</vt:lpstr>
      <vt:lpstr>IFS Powerpoint Template</vt:lpstr>
      <vt:lpstr>Entering the labour market when the economy is weak: does it scar and is it insured against?</vt:lpstr>
      <vt:lpstr>Introduction</vt:lpstr>
      <vt:lpstr>Our contribution to the literature</vt:lpstr>
      <vt:lpstr>Insurance against earnings shocks in general</vt:lpstr>
      <vt:lpstr>Scarring and insurance</vt:lpstr>
      <vt:lpstr>Household composition by time since education</vt:lpstr>
      <vt:lpstr>Basic idea (1)</vt:lpstr>
      <vt:lpstr>Identifying variation: economic cycle UK 16+ unemployment rate</vt:lpstr>
      <vt:lpstr>Employment rate by year left education</vt:lpstr>
      <vt:lpstr>Basic idea (1)</vt:lpstr>
      <vt:lpstr>Basic idea (2)</vt:lpstr>
      <vt:lpstr>Data</vt:lpstr>
      <vt:lpstr>Sample selection</vt:lpstr>
      <vt:lpstr>Empirical Methodology (1)</vt:lpstr>
      <vt:lpstr>Empirical Methodology (2)</vt:lpstr>
      <vt:lpstr>Education / timing of labour market entry</vt:lpstr>
      <vt:lpstr>Effect of 4 ppt rise in unemployment on leaving education on probability of being in paid work</vt:lpstr>
      <vt:lpstr>Effect of 4ppt rise in unemployment on leaving education on weekly earnings among workers</vt:lpstr>
      <vt:lpstr>Effect of 4 ppt rise in unemployment on leaving education on gross “family” earnings</vt:lpstr>
      <vt:lpstr>Effect of 4 ppt rise in unemployment on leaving education on family private income for working families</vt:lpstr>
      <vt:lpstr>Effect of 4 ppt rise in unemployment on leaving education (working families)</vt:lpstr>
      <vt:lpstr>Effect of 4 ppt rise in unemployment on leaving education on net household income for working families</vt:lpstr>
      <vt:lpstr>Effect of 4 ppt rise in unemployment on leaving education on net household income for all families</vt:lpstr>
      <vt:lpstr>Effect of 4 ppt rise in unemployment on leaving education on equivalised household expenditure (all families)</vt:lpstr>
      <vt:lpstr>Recap so far</vt:lpstr>
      <vt:lpstr>The rest of the household: questions</vt:lpstr>
      <vt:lpstr>Effect of 4 ppt rise in unemployment on leaving education on probability of living with parents</vt:lpstr>
      <vt:lpstr>The rest of the household: questions</vt:lpstr>
      <vt:lpstr>Probability of living with parents by education level and time since education</vt:lpstr>
      <vt:lpstr>Effect of 4 ppt rise in unemployment on leaving education on family private income for working families, by education level</vt:lpstr>
      <vt:lpstr>The rest of the household: questions</vt:lpstr>
      <vt:lpstr>Preliminary conclusions</vt:lpstr>
      <vt:lpstr>Further issues / next steps</vt:lpstr>
      <vt:lpstr>Entering the labour market when the economy is weak: does it scar and is it insured against?</vt:lpstr>
    </vt:vector>
  </TitlesOfParts>
  <Company>Institute for Fiscal Studies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market downturns, automatic stabilisers and inequality</dc:title>
  <dc:creator>andrew_h</dc:creator>
  <cp:lastModifiedBy>robert_massam</cp:lastModifiedBy>
  <cp:revision>691</cp:revision>
  <dcterms:created xsi:type="dcterms:W3CDTF">2016-11-30T11:16:00Z</dcterms:created>
  <dcterms:modified xsi:type="dcterms:W3CDTF">2017-05-04T07:52:57Z</dcterms:modified>
</cp:coreProperties>
</file>