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93" r:id="rId3"/>
    <p:sldId id="296" r:id="rId4"/>
    <p:sldId id="297" r:id="rId5"/>
    <p:sldId id="298" r:id="rId6"/>
    <p:sldId id="306" r:id="rId7"/>
    <p:sldId id="299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486475-5F16-3941-BDF1-D9E82237200A}">
          <p14:sldIdLst>
            <p14:sldId id="256"/>
            <p14:sldId id="293"/>
            <p14:sldId id="296"/>
            <p14:sldId id="297"/>
            <p14:sldId id="298"/>
            <p14:sldId id="306"/>
            <p14:sldId id="299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iet Olorenshaw" initials="HO" lastIdx="1" clrIdx="0">
    <p:extLst>
      <p:ext uri="{19B8F6BF-5375-455C-9EA6-DF929625EA0E}">
        <p15:presenceInfo xmlns:p15="http://schemas.microsoft.com/office/powerpoint/2012/main" userId="718e050bf9fe5872" providerId="Windows Live"/>
      </p:ext>
    </p:extLst>
  </p:cmAuthor>
  <p:cmAuthor id="2" name="Britta Augsburg" initials="BA" lastIdx="16" clrIdx="1">
    <p:extLst>
      <p:ext uri="{19B8F6BF-5375-455C-9EA6-DF929625EA0E}">
        <p15:presenceInfo xmlns:p15="http://schemas.microsoft.com/office/powerpoint/2012/main" userId="S-1-5-21-3671095085-460924295-1234235442-1120" providerId="AD"/>
      </p:ext>
    </p:extLst>
  </p:cmAuthor>
  <p:cmAuthor id="3" name="Harriet Olorenshaw" initials="HO [2]" lastIdx="6" clrIdx="2">
    <p:extLst>
      <p:ext uri="{19B8F6BF-5375-455C-9EA6-DF929625EA0E}">
        <p15:presenceInfo xmlns:p15="http://schemas.microsoft.com/office/powerpoint/2012/main" userId="S-1-5-21-3671095085-460924295-1234235442-21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9" autoAdjust="0"/>
    <p:restoredTop sz="88993" autoAdjust="0"/>
  </p:normalViewPr>
  <p:slideViewPr>
    <p:cSldViewPr snapToGrid="0">
      <p:cViewPr varScale="1">
        <p:scale>
          <a:sx n="100" d="100"/>
          <a:sy n="100" d="100"/>
        </p:scale>
        <p:origin x="184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Impact of CLTS on </a:t>
            </a:r>
          </a:p>
          <a:p>
            <a:pPr>
              <a:defRPr/>
            </a:pPr>
            <a:r>
              <a:rPr lang="en-US" dirty="0"/>
              <a:t>OD and Toilet Ownership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Poor Rural Communities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 communities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OD</c:v>
                </c:pt>
                <c:pt idx="1">
                  <c:v>Functioning Toilet Ownership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0.62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F5-7B4E-837B-32ECBF915A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CLTS communities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OD</c:v>
                </c:pt>
                <c:pt idx="1">
                  <c:v>Functioning Toilet Ownership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0.53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F5-7B4E-837B-32ECBF915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742136"/>
        <c:axId val="276744096"/>
      </c:barChart>
      <c:catAx>
        <c:axId val="27674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744096"/>
        <c:crosses val="autoZero"/>
        <c:auto val="1"/>
        <c:lblAlgn val="ctr"/>
        <c:lblOffset val="100"/>
        <c:noMultiLvlLbl val="0"/>
      </c:catAx>
      <c:valAx>
        <c:axId val="27674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 of HHs in a community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742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0.41522</cdr:x>
      <cdr:y>0.37023</cdr:y>
    </cdr:from>
    <cdr:to>
      <cdr:x>0.54489</cdr:x>
      <cdr:y>0.426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2F64E91-CB44-BC4D-8BC8-179B1313BFE7}"/>
            </a:ext>
          </a:extLst>
        </cdr:cNvPr>
        <cdr:cNvSpPr txBox="1"/>
      </cdr:nvSpPr>
      <cdr:spPr>
        <a:xfrm xmlns:a="http://schemas.openxmlformats.org/drawingml/2006/main">
          <a:off x="2065873" y="1770392"/>
          <a:ext cx="645161" cy="266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0.35261</cdr:x>
      <cdr:y>0.42622</cdr:y>
    </cdr:from>
    <cdr:to>
      <cdr:x>0.48183</cdr:x>
      <cdr:y>0.47403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5C819A8-9CD2-A14F-B2BC-4CFCF0C7BC55}"/>
            </a:ext>
          </a:extLst>
        </cdr:cNvPr>
        <cdr:cNvSpPr txBox="1"/>
      </cdr:nvSpPr>
      <cdr:spPr>
        <a:xfrm xmlns:a="http://schemas.openxmlformats.org/drawingml/2006/main">
          <a:off x="1754366" y="2038161"/>
          <a:ext cx="642923" cy="228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100" dirty="0"/>
            <a:t>   9pp</a:t>
          </a:r>
        </a:p>
      </cdr:txBody>
    </cdr:sp>
  </cdr:relSizeAnchor>
  <cdr:relSizeAnchor xmlns:cdr="http://schemas.openxmlformats.org/drawingml/2006/chartDrawing">
    <cdr:from>
      <cdr:x>0.65777</cdr:x>
      <cdr:y>0.65566</cdr:y>
    </cdr:from>
    <cdr:to>
      <cdr:x>0.74392</cdr:x>
      <cdr:y>0.70944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241DE778-80B5-9440-8BDD-28EF271C9CFD}"/>
            </a:ext>
          </a:extLst>
        </cdr:cNvPr>
        <cdr:cNvSpPr txBox="1"/>
      </cdr:nvSpPr>
      <cdr:spPr>
        <a:xfrm xmlns:a="http://schemas.openxmlformats.org/drawingml/2006/main">
          <a:off x="3272674" y="3135334"/>
          <a:ext cx="428631" cy="257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/>
            <a:t>10</a:t>
          </a:r>
          <a:r>
            <a:rPr lang="en-US" sz="1100" dirty="0"/>
            <a:t>pp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7C5F3-DB93-434F-A704-138B4FB43230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8D265-88D1-4029-91C9-B5C361D3E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54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8D265-88D1-4029-91C9-B5C361D3E1D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7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i="1" dirty="0"/>
              <a:t>Poor communities</a:t>
            </a:r>
            <a:r>
              <a:rPr lang="en-GB" sz="1600" dirty="0"/>
              <a:t>: those whose community wealth is below Nigerian median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i="1" dirty="0"/>
              <a:t>Wealth measure</a:t>
            </a:r>
            <a:r>
              <a:rPr lang="en-GB" sz="1600" dirty="0"/>
              <a:t>:</a:t>
            </a:r>
          </a:p>
          <a:p>
            <a:pPr lvl="1"/>
            <a:r>
              <a:rPr lang="en-GB" sz="1600" dirty="0"/>
              <a:t>Based on asset ownership information of households (owning a motorcycle, furniture, satellite dish, etc)</a:t>
            </a:r>
          </a:p>
          <a:p>
            <a:pPr lvl="1"/>
            <a:r>
              <a:rPr lang="en-GB" sz="1600" dirty="0"/>
              <a:t>Index created at HH level, averaged for 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8D265-88D1-4029-91C9-B5C361D3E1D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96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8D265-88D1-4029-91C9-B5C361D3E1D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5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(long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1F1E56D-DD80-7947-9F86-D6CA399B1D36}"/>
              </a:ext>
            </a:extLst>
          </p:cNvPr>
          <p:cNvSpPr/>
          <p:nvPr/>
        </p:nvSpPr>
        <p:spPr>
          <a:xfrm>
            <a:off x="0" y="5687122"/>
            <a:ext cx="12192000" cy="1170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A13256-5F47-4F4D-BE26-B4B73650620E}"/>
              </a:ext>
            </a:extLst>
          </p:cNvPr>
          <p:cNvSpPr/>
          <p:nvPr/>
        </p:nvSpPr>
        <p:spPr>
          <a:xfrm flipV="1">
            <a:off x="0" y="0"/>
            <a:ext cx="12192000" cy="5698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04B9B-18C1-E547-BE77-254F89B19F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1292" y="3066584"/>
            <a:ext cx="8135793" cy="2375210"/>
          </a:xfrm>
        </p:spPr>
        <p:txBody>
          <a:bodyPr anchor="b">
            <a:normAutofit/>
          </a:bodyPr>
          <a:lstStyle>
            <a:lvl1pPr algn="l">
              <a:defRPr sz="550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max three lines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199AB-D245-484B-892E-B0F6186F0C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3855" y="1739781"/>
            <a:ext cx="8143228" cy="1081478"/>
          </a:xfrm>
        </p:spPr>
        <p:txBody>
          <a:bodyPr anchor="t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author style</a:t>
            </a:r>
          </a:p>
          <a:p>
            <a:r>
              <a:rPr lang="en-GB" dirty="0"/>
              <a:t>Author Name Surname</a:t>
            </a:r>
          </a:p>
          <a:p>
            <a:r>
              <a:rPr lang="en-GB" dirty="0"/>
              <a:t>Author Name Surname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Author Name Surname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3503E8-76B2-7E4C-A757-B1F42F47A7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96" y="565128"/>
            <a:ext cx="1920000" cy="80296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8C450E-36D1-2E43-91D1-9BA21E1338BC}"/>
              </a:ext>
            </a:extLst>
          </p:cNvPr>
          <p:cNvCxnSpPr>
            <a:cxnSpLocks/>
          </p:cNvCxnSpPr>
          <p:nvPr/>
        </p:nvCxnSpPr>
        <p:spPr>
          <a:xfrm>
            <a:off x="3166949" y="1"/>
            <a:ext cx="0" cy="52292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BB31D-4AD6-A14C-AF1F-0337821861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653" y="3055434"/>
            <a:ext cx="2378880" cy="1583630"/>
          </a:xfrm>
        </p:spPr>
        <p:txBody>
          <a:bodyPr anchor="b">
            <a:normAutofit/>
          </a:bodyPr>
          <a:lstStyle>
            <a:lvl1pPr algn="r">
              <a:spcBef>
                <a:spcPts val="45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Details of the presentation (date, venue, </a:t>
            </a:r>
            <a:r>
              <a:rPr lang="en-GB" dirty="0" err="1"/>
              <a:t>wifi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CEF78B-61B5-0A43-B879-7980AD59C355}"/>
              </a:ext>
            </a:extLst>
          </p:cNvPr>
          <p:cNvSpPr txBox="1"/>
          <p:nvPr/>
        </p:nvSpPr>
        <p:spPr>
          <a:xfrm>
            <a:off x="715923" y="4988355"/>
            <a:ext cx="215361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 algn="r"/>
            <a:r>
              <a:rPr lang="en-US" sz="1400" b="1" dirty="0">
                <a:solidFill>
                  <a:srgbClr val="FFFFFF"/>
                </a:solidFill>
              </a:rPr>
              <a:t>@</a:t>
            </a:r>
            <a:r>
              <a:rPr lang="en-US" sz="1400" b="1" dirty="0" err="1">
                <a:solidFill>
                  <a:srgbClr val="FFFFFF"/>
                </a:solidFill>
              </a:rPr>
              <a:t>TheIFS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96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4">
          <p15:clr>
            <a:srgbClr val="FBAE40"/>
          </p15:clr>
        </p15:guide>
        <p15:guide id="2" pos="1723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BA3731-BEE0-F54F-9648-7C636A621B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218" y="1233489"/>
            <a:ext cx="10604500" cy="444248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F4EC19-8E2C-B04C-8B4D-979252AD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162AF6-2051-CB4A-AB57-B5F2115521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1D8A57-B71E-2B49-847E-1B8E55E399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573091D5-DA6B-4FDE-86C4-A9324DAEC8B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72946E9-25ED-C14E-80CB-BEA1E66836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3684" y="5910146"/>
            <a:ext cx="10693400" cy="279517"/>
          </a:xfrm>
        </p:spPr>
        <p:txBody>
          <a:bodyPr anchor="b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371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8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C7556F71-460E-494E-B38D-195C5A758BD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83684" y="1233490"/>
            <a:ext cx="10693400" cy="44424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F4EC19-8E2C-B04C-8B4D-979252AD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162AF6-2051-CB4A-AB57-B5F2115521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1D8A57-B71E-2B49-847E-1B8E55E399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573091D5-DA6B-4FDE-86C4-A9324DAEC8B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50D70-5176-0D40-8DA9-D8DD956FC1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3684" y="5910146"/>
            <a:ext cx="10693400" cy="279517"/>
          </a:xfrm>
        </p:spPr>
        <p:txBody>
          <a:bodyPr anchor="b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502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8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C7556F71-460E-494E-B38D-195C5A758BD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83684" y="1694984"/>
            <a:ext cx="10693400" cy="39809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F4EC19-8E2C-B04C-8B4D-979252AD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162AF6-2051-CB4A-AB57-B5F2115521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1D8A57-B71E-2B49-847E-1B8E55E399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573091D5-DA6B-4FDE-86C4-A9324DAEC8B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50D70-5176-0D40-8DA9-D8DD956FC1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3684" y="5910146"/>
            <a:ext cx="10693400" cy="279517"/>
          </a:xfrm>
        </p:spPr>
        <p:txBody>
          <a:bodyPr anchor="b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5A86368F-6E45-E642-8A7E-A07DE1FA8F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3684" y="1136919"/>
            <a:ext cx="9114265" cy="480005"/>
          </a:xfrm>
        </p:spPr>
        <p:txBody>
          <a:bodyPr anchor="t">
            <a:normAutofit/>
          </a:bodyPr>
          <a:lstStyle>
            <a:lvl1pPr marL="0" indent="0">
              <a:buNone/>
              <a:defRPr sz="25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subtitle style in one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95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8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B3852D-47F9-0241-98E4-0BAAB742F8D1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735611" y="2912834"/>
            <a:ext cx="81600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/>
        </p:nvCxnSpPr>
        <p:spPr>
          <a:xfrm>
            <a:off x="736187" y="4633950"/>
            <a:ext cx="81600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1ECB472-C7BF-C348-9C6F-09C43BEE74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96" y="565128"/>
            <a:ext cx="1920000" cy="8029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2BA015-7E5A-B043-A462-E5531861A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941" y="3086026"/>
            <a:ext cx="8147824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dirty="0"/>
              <a:t>Click to edit Master divider style in two lines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4C2E8EA-534F-8749-9926-4BC88B23CB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371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Medium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71C01C-5E80-1F49-8755-D9DB9363BE55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95362-CCC0-0945-A7E1-D83DB561CC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96" y="565128"/>
            <a:ext cx="1920000" cy="80296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35613" y="2595778"/>
            <a:ext cx="717173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35038" y="2722538"/>
            <a:ext cx="7172309" cy="1785103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baseline="0">
                <a:solidFill>
                  <a:srgbClr val="F4F4F4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Click to edit medium quote of about 6 lines Click to edit medium quote of about 6 lines Click to edit medium quote of about 6 lines Click to edit medium quote of about 6 lines Click to edit medium quote of about 6 lines Click to edit medium quote of about 6 lines Click to edit medium quote of about 6 lines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36187" y="5049107"/>
            <a:ext cx="717116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36188" y="4570897"/>
            <a:ext cx="3977217" cy="252957"/>
          </a:xfrm>
        </p:spPr>
        <p:txBody>
          <a:bodyPr anchor="ctr">
            <a:noAutofit/>
          </a:bodyPr>
          <a:lstStyle>
            <a:lvl1pPr marL="0" indent="0">
              <a:buNone/>
              <a:defRPr sz="1400" baseline="0">
                <a:solidFill>
                  <a:srgbClr val="F4F4F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− Click to insert source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DA3CB-E26D-2D40-94FA-8DBAE46A625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701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Small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71C01C-5E80-1F49-8755-D9DB9363BE55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95362-CCC0-0945-A7E1-D83DB561CC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96" y="565128"/>
            <a:ext cx="1920000" cy="80296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35613" y="2982878"/>
            <a:ext cx="717173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35038" y="3133002"/>
            <a:ext cx="7172309" cy="945770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baseline="0">
                <a:solidFill>
                  <a:srgbClr val="F4F4F4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Click to edit small quote of about 3 lines Click to edit small quote of about 3 lines Click to edit small quote of about 3 lines Click to edit small quote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36187" y="4642707"/>
            <a:ext cx="717116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36188" y="4164497"/>
            <a:ext cx="3977217" cy="252957"/>
          </a:xfrm>
        </p:spPr>
        <p:txBody>
          <a:bodyPr anchor="ctr">
            <a:noAutofit/>
          </a:bodyPr>
          <a:lstStyle>
            <a:lvl1pPr marL="0" indent="0">
              <a:buNone/>
              <a:defRPr sz="1400" baseline="0">
                <a:solidFill>
                  <a:srgbClr val="F4F4F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− Click to insert source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DA3CB-E26D-2D40-94FA-8DBAE46A625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492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D134D9-F12F-EF44-843F-D4FEB4EB5E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B888AA-D217-494B-976C-4BBDBA116DC9}"/>
              </a:ext>
            </a:extLst>
          </p:cNvPr>
          <p:cNvSpPr/>
          <p:nvPr/>
        </p:nvSpPr>
        <p:spPr>
          <a:xfrm flipV="1">
            <a:off x="0" y="0"/>
            <a:ext cx="12192000" cy="50972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686233" y="3368349"/>
            <a:ext cx="3709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FFFFFF"/>
                </a:solidFill>
              </a:rPr>
              <a:t>The Institute for Fiscal Studies</a:t>
            </a:r>
          </a:p>
          <a:p>
            <a:pPr lvl="0"/>
            <a:r>
              <a:rPr lang="en-US" sz="1400" dirty="0">
                <a:solidFill>
                  <a:srgbClr val="FFFFFF"/>
                </a:solidFill>
              </a:rPr>
              <a:t>7 </a:t>
            </a:r>
            <a:r>
              <a:rPr lang="en-US" sz="1400" dirty="0" err="1">
                <a:solidFill>
                  <a:srgbClr val="FFFFFF"/>
                </a:solidFill>
              </a:rPr>
              <a:t>Ridgmount</a:t>
            </a:r>
            <a:r>
              <a:rPr lang="en-US" sz="1400" dirty="0">
                <a:solidFill>
                  <a:srgbClr val="FFFFFF"/>
                </a:solidFill>
              </a:rPr>
              <a:t> Street</a:t>
            </a:r>
          </a:p>
          <a:p>
            <a:pPr lvl="0"/>
            <a:r>
              <a:rPr lang="en-US" sz="1400" dirty="0">
                <a:solidFill>
                  <a:srgbClr val="FFFFFF"/>
                </a:solidFill>
              </a:rPr>
              <a:t>London</a:t>
            </a:r>
          </a:p>
          <a:p>
            <a:pPr lvl="0"/>
            <a:r>
              <a:rPr lang="en-US" sz="1400" dirty="0">
                <a:solidFill>
                  <a:srgbClr val="FFFFFF"/>
                </a:solidFill>
              </a:rPr>
              <a:t>WC1E 7AE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233" y="4451052"/>
            <a:ext cx="3416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err="1">
                <a:solidFill>
                  <a:srgbClr val="FFFFFF"/>
                </a:solidFill>
              </a:rPr>
              <a:t>www.ifs.org.uk</a:t>
            </a: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6ADA63-3665-4C42-A0A1-6236EBCAD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96" y="5535138"/>
            <a:ext cx="4061867" cy="8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68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110D9-52F3-423F-9799-B007BDCE9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48DC3-C875-4E95-B0CE-878F832BC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B1EC2-71FD-4B98-9B6B-280A883E2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F051-A944-4867-824F-9D0BF74F055E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DAAFB-80D8-478D-A087-5B3722D67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23A9F-8149-402F-80B6-D07D4D021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91D5-DA6B-4FDE-86C4-A9324DAEC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8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(short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1F1E56D-DD80-7947-9F86-D6CA399B1D36}"/>
              </a:ext>
            </a:extLst>
          </p:cNvPr>
          <p:cNvSpPr/>
          <p:nvPr/>
        </p:nvSpPr>
        <p:spPr>
          <a:xfrm>
            <a:off x="0" y="5687122"/>
            <a:ext cx="12192000" cy="1170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A13256-5F47-4F4D-BE26-B4B73650620E}"/>
              </a:ext>
            </a:extLst>
          </p:cNvPr>
          <p:cNvSpPr/>
          <p:nvPr/>
        </p:nvSpPr>
        <p:spPr>
          <a:xfrm flipV="1">
            <a:off x="0" y="0"/>
            <a:ext cx="12192000" cy="5698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04B9B-18C1-E547-BE77-254F89B19F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1292" y="4047895"/>
            <a:ext cx="8135793" cy="925550"/>
          </a:xfrm>
        </p:spPr>
        <p:txBody>
          <a:bodyPr anchor="b">
            <a:normAutofit/>
          </a:bodyPr>
          <a:lstStyle>
            <a:lvl1pPr algn="l">
              <a:defRPr sz="550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199AB-D245-484B-892E-B0F6186F0C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3855" y="2765695"/>
            <a:ext cx="8143228" cy="1081478"/>
          </a:xfrm>
        </p:spPr>
        <p:txBody>
          <a:bodyPr anchor="t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author style</a:t>
            </a:r>
          </a:p>
          <a:p>
            <a:r>
              <a:rPr lang="en-GB" dirty="0"/>
              <a:t>Author Name Surname</a:t>
            </a:r>
          </a:p>
          <a:p>
            <a:r>
              <a:rPr lang="en-GB" dirty="0"/>
              <a:t>Author Name Surname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Author Name Surname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3503E8-76B2-7E4C-A757-B1F42F47A7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96" y="565128"/>
            <a:ext cx="1920000" cy="80296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8C450E-36D1-2E43-91D1-9BA21E1338BC}"/>
              </a:ext>
            </a:extLst>
          </p:cNvPr>
          <p:cNvCxnSpPr>
            <a:cxnSpLocks/>
          </p:cNvCxnSpPr>
          <p:nvPr/>
        </p:nvCxnSpPr>
        <p:spPr>
          <a:xfrm>
            <a:off x="3166949" y="1"/>
            <a:ext cx="0" cy="47609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BB31D-4AD6-A14C-AF1F-0337821861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653" y="2810106"/>
            <a:ext cx="2378880" cy="1416364"/>
          </a:xfrm>
        </p:spPr>
        <p:txBody>
          <a:bodyPr anchor="t">
            <a:normAutofit/>
          </a:bodyPr>
          <a:lstStyle>
            <a:lvl1pPr algn="r">
              <a:spcBef>
                <a:spcPts val="45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Details of the presentation (date, venue, </a:t>
            </a:r>
            <a:r>
              <a:rPr lang="en-GB" dirty="0" err="1"/>
              <a:t>wifi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CEF78B-61B5-0A43-B879-7980AD59C355}"/>
              </a:ext>
            </a:extLst>
          </p:cNvPr>
          <p:cNvSpPr txBox="1"/>
          <p:nvPr/>
        </p:nvSpPr>
        <p:spPr>
          <a:xfrm>
            <a:off x="715923" y="4520006"/>
            <a:ext cx="215361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 algn="r"/>
            <a:r>
              <a:rPr lang="en-US" sz="1400" b="1" dirty="0">
                <a:solidFill>
                  <a:srgbClr val="FFFFFF"/>
                </a:solidFill>
              </a:rPr>
              <a:t>@</a:t>
            </a:r>
            <a:r>
              <a:rPr lang="en-US" sz="1400" b="1" dirty="0" err="1">
                <a:solidFill>
                  <a:srgbClr val="FFFFFF"/>
                </a:solidFill>
              </a:rPr>
              <a:t>TheIFS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98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99">
          <p15:clr>
            <a:srgbClr val="FBAE40"/>
          </p15:clr>
        </p15:guide>
        <p15:guide id="2" pos="1723">
          <p15:clr>
            <a:srgbClr val="FBAE40"/>
          </p15:clr>
        </p15:guide>
        <p15:guide id="3" pos="3973">
          <p15:clr>
            <a:srgbClr val="FBAE40"/>
          </p15:clr>
        </p15:guide>
        <p15:guide id="4" orient="horz" pos="18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BCFAC-67E7-B24B-971C-141727EF628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200"/>
              </a:spcBef>
              <a:defRPr sz="1500"/>
            </a:lvl1pPr>
            <a:lvl2pPr>
              <a:spcBef>
                <a:spcPts val="200"/>
              </a:spcBef>
              <a:defRPr sz="1500"/>
            </a:lvl2pPr>
            <a:lvl3pPr>
              <a:spcBef>
                <a:spcPts val="200"/>
              </a:spcBef>
              <a:defRPr sz="1500"/>
            </a:lvl3pPr>
            <a:lvl4pPr>
              <a:spcBef>
                <a:spcPts val="200"/>
              </a:spcBef>
              <a:defRPr sz="1500"/>
            </a:lvl4pPr>
            <a:lvl5pPr>
              <a:spcBef>
                <a:spcPts val="200"/>
              </a:spcBef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0C530F-FA8A-1D4A-B389-DC5343254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5196D-FC18-4945-AD4F-631A5FE8C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573091D5-DA6B-4FDE-86C4-A9324DAEC8B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98D80E6-3E42-2E4E-839C-153F128F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26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2 lines)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BCFAC-67E7-B24B-971C-141727EF6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41" y="1692619"/>
            <a:ext cx="10669859" cy="44843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0C530F-FA8A-1D4A-B389-DC5343254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5196D-FC18-4945-AD4F-631A5FE8C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573091D5-DA6B-4FDE-86C4-A9324DAEC8B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98D80E6-3E42-2E4E-839C-153F128FC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941" y="342823"/>
            <a:ext cx="9114264" cy="1038946"/>
          </a:xfrm>
        </p:spPr>
        <p:txBody>
          <a:bodyPr/>
          <a:lstStyle/>
          <a:p>
            <a:r>
              <a:rPr lang="en-GB" dirty="0"/>
              <a:t>Click to edit Master title style </a:t>
            </a:r>
            <a:br>
              <a:rPr lang="en-GB" dirty="0"/>
            </a:br>
            <a:r>
              <a:rPr lang="en-GB" dirty="0"/>
              <a:t>in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59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AA792A-3C0B-4049-9A76-977F067CF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DA8A8B9-3FE0-C441-B741-FEE0B4C2BA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D25423-D21E-BF41-A1B8-1C7875A430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573091D5-DA6B-4FDE-86C4-A9324DAEC8B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645E6EF-80E5-DA4C-B7C8-6F606A0CCE3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3942" y="1694986"/>
            <a:ext cx="10693143" cy="44827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3B19EBF-85B8-AE46-A225-77F72C09D25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8867" y="1136919"/>
            <a:ext cx="9173944" cy="480005"/>
          </a:xfrm>
        </p:spPr>
        <p:txBody>
          <a:bodyPr anchor="t">
            <a:normAutofit/>
          </a:bodyPr>
          <a:lstStyle>
            <a:lvl1pPr marL="0" indent="0">
              <a:buNone/>
              <a:defRPr sz="25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subtitle style in one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2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+ Two column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054F-511C-A149-AE8B-FE37A07C9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E3316-2C67-0345-98E2-19F87684E84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3941" y="1233488"/>
            <a:ext cx="5184000" cy="4943475"/>
          </a:xfrm>
        </p:spPr>
        <p:txBody>
          <a:bodyPr>
            <a:normAutofit/>
          </a:bodyPr>
          <a:lstStyle>
            <a:lvl1pPr>
              <a:spcBef>
                <a:spcPts val="200"/>
              </a:spcBef>
              <a:defRPr sz="1500"/>
            </a:lvl1pPr>
            <a:lvl2pPr>
              <a:spcBef>
                <a:spcPts val="200"/>
              </a:spcBef>
              <a:defRPr sz="1500"/>
            </a:lvl2pPr>
            <a:lvl3pPr>
              <a:spcBef>
                <a:spcPts val="200"/>
              </a:spcBef>
              <a:defRPr sz="1500"/>
            </a:lvl3pPr>
            <a:lvl4pPr>
              <a:spcBef>
                <a:spcPts val="200"/>
              </a:spcBef>
              <a:defRPr sz="1500"/>
            </a:lvl4pPr>
            <a:lvl5pPr>
              <a:spcBef>
                <a:spcPts val="200"/>
              </a:spcBef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E97CD-DF68-0A41-8D16-7F2A6D38E5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33488"/>
            <a:ext cx="5181600" cy="4943475"/>
          </a:xfrm>
        </p:spPr>
        <p:txBody>
          <a:bodyPr>
            <a:normAutofit/>
          </a:bodyPr>
          <a:lstStyle>
            <a:lvl1pPr>
              <a:spcBef>
                <a:spcPts val="200"/>
              </a:spcBef>
              <a:defRPr sz="1500"/>
            </a:lvl1pPr>
            <a:lvl2pPr>
              <a:spcBef>
                <a:spcPts val="200"/>
              </a:spcBef>
              <a:defRPr sz="1500"/>
            </a:lvl2pPr>
            <a:lvl3pPr>
              <a:spcBef>
                <a:spcPts val="200"/>
              </a:spcBef>
              <a:defRPr sz="1500"/>
            </a:lvl3pPr>
            <a:lvl4pPr>
              <a:spcBef>
                <a:spcPts val="200"/>
              </a:spcBef>
              <a:defRPr sz="1500"/>
            </a:lvl4pPr>
            <a:lvl5pPr>
              <a:spcBef>
                <a:spcPts val="200"/>
              </a:spcBef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87735F-3AB3-4545-99F8-1E0738C041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8DF952-794D-8C46-BAAD-E7D711EC8F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573091D5-DA6B-4FDE-86C4-A9324DAEC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5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wo column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054F-511C-A149-AE8B-FE37A07C9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E3316-2C67-0345-98E2-19F87684E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941" y="1233488"/>
            <a:ext cx="10693143" cy="23832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E97CD-DF68-0A41-8D16-7F2A6D38E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84" y="3601845"/>
            <a:ext cx="10694400" cy="2572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87735F-3AB3-4545-99F8-1E0738C041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8DF952-794D-8C46-BAAD-E7D711EC8F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573091D5-DA6B-4FDE-86C4-A9324DAEC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56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BA3731-BEE0-F54F-9648-7C636A621B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218" y="1233488"/>
            <a:ext cx="10604500" cy="49514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F4EC19-8E2C-B04C-8B4D-979252AD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162AF6-2051-CB4A-AB57-B5F2115521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1D8A57-B71E-2B49-847E-1B8E55E399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573091D5-DA6B-4FDE-86C4-A9324DAEC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96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6BD12-4C02-1C49-98E9-7D53932A5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4959D-0BD7-2843-8556-41F3269F8E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9075" y="1238013"/>
            <a:ext cx="5296829" cy="48951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2151A72-4740-D448-96FD-5A6BA89907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6625" y="1393903"/>
            <a:ext cx="5210459" cy="47497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62570-5DE2-2541-9901-949C0BE0B5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59970-BE81-E245-9853-9023A201EB3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/>
            </a:lvl1pPr>
          </a:lstStyle>
          <a:p>
            <a:fld id="{573091D5-DA6B-4FDE-86C4-A9324DAEC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2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DAF1D-76FB-5146-B240-BE9A5F08F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3237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Market-Based Sanitation Nigeria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916EFB-8BF9-554D-9E2D-B467B1E3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41" y="342824"/>
            <a:ext cx="9114264" cy="5715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70385-1296-BC41-8BE7-D104D1F7B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941" y="1233488"/>
            <a:ext cx="10669859" cy="4943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37C74-BBF8-664B-8C6A-8352DE6AF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4148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2"/>
                </a:solidFill>
              </a:defRPr>
            </a:lvl1pPr>
          </a:lstStyle>
          <a:p>
            <a:fld id="{573091D5-DA6B-4FDE-86C4-A9324DAEC8B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1E2A71-ECD6-B44A-A304-747010765351}"/>
              </a:ext>
            </a:extLst>
          </p:cNvPr>
          <p:cNvSpPr/>
          <p:nvPr/>
        </p:nvSpPr>
        <p:spPr>
          <a:xfrm>
            <a:off x="0" y="6706800"/>
            <a:ext cx="12192000" cy="15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E8FD6-D9ED-AF41-87F7-86A5A05A0978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084" y="466099"/>
            <a:ext cx="720000" cy="29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6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200"/>
        </a:spcBef>
        <a:spcAft>
          <a:spcPts val="450"/>
        </a:spcAft>
        <a:buClr>
          <a:schemeClr val="tx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200"/>
        </a:spcBef>
        <a:spcAft>
          <a:spcPts val="450"/>
        </a:spcAft>
        <a:buClr>
          <a:schemeClr val="tx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200"/>
        </a:spcBef>
        <a:spcAft>
          <a:spcPts val="450"/>
        </a:spcAft>
        <a:buClr>
          <a:schemeClr val="tx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200"/>
        </a:spcBef>
        <a:spcAft>
          <a:spcPts val="450"/>
        </a:spcAft>
        <a:buClr>
          <a:schemeClr val="tx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200"/>
        </a:spcBef>
        <a:spcAft>
          <a:spcPts val="450"/>
        </a:spcAft>
        <a:buClr>
          <a:schemeClr val="tx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3">
          <p15:clr>
            <a:srgbClr val="F26B43"/>
          </p15:clr>
        </p15:guide>
        <p15:guide id="2" pos="7167">
          <p15:clr>
            <a:srgbClr val="F26B43"/>
          </p15:clr>
        </p15:guide>
        <p15:guide id="3" orient="horz" pos="777">
          <p15:clr>
            <a:srgbClr val="F26B43"/>
          </p15:clr>
        </p15:guide>
        <p15:guide id="4" orient="horz" pos="4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fs.org.uk/events/1872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5AEB49-9C70-43BA-AAC3-144A793293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Evidence for Policy Design</a:t>
            </a:r>
            <a:br>
              <a:rPr lang="en-GB" sz="4000" dirty="0"/>
            </a:br>
            <a:r>
              <a:rPr lang="en-GB" sz="4000" dirty="0"/>
              <a:t>Community Led Total Sanitation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3678E6-B190-4A24-A2A4-D33A9BF9B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Laura Abramovsky</a:t>
            </a:r>
          </a:p>
          <a:p>
            <a:r>
              <a:rPr lang="en-GB" sz="1400" dirty="0"/>
              <a:t>Joint work with </a:t>
            </a:r>
            <a:r>
              <a:rPr lang="en-GB" sz="1400" b="1" dirty="0"/>
              <a:t>Britta Augsburg</a:t>
            </a:r>
            <a:r>
              <a:rPr lang="en-GB" sz="1400" dirty="0"/>
              <a:t>, </a:t>
            </a:r>
            <a:r>
              <a:rPr lang="en-GB" sz="1400" b="1" dirty="0"/>
              <a:t>Melanie Lührmann</a:t>
            </a:r>
            <a:r>
              <a:rPr lang="en-GB" sz="1400" dirty="0"/>
              <a:t>, F. Oteiza and J.P. Rud</a:t>
            </a:r>
          </a:p>
          <a:p>
            <a:endParaRPr lang="en-GB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406ACB-CDDB-4B49-B39D-345EB6801B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Nigeria Inclusive Sanitation Webinar Series</a:t>
            </a:r>
          </a:p>
          <a:p>
            <a:r>
              <a:rPr lang="en-GB" dirty="0"/>
              <a:t>Webinar 2: Awareness Creation and Market-based Sanitation</a:t>
            </a:r>
          </a:p>
          <a:p>
            <a:r>
              <a:rPr lang="en-GB" dirty="0"/>
              <a:t>1st December 2020</a:t>
            </a:r>
          </a:p>
          <a:p>
            <a:endParaRPr lang="en-GB" dirty="0"/>
          </a:p>
        </p:txBody>
      </p:sp>
      <p:pic>
        <p:nvPicPr>
          <p:cNvPr id="7" name="Picture 2" descr="Clean Water, Decent Toilets and Good Hygiene | WaterAid Nigeria">
            <a:extLst>
              <a:ext uri="{FF2B5EF4-FFF2-40B4-BE49-F238E27FC236}">
                <a16:creationId xmlns:a16="http://schemas.microsoft.com/office/drawing/2014/main" id="{B7065A92-61C6-194E-9A3A-2B7C3DB6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31" y="439219"/>
            <a:ext cx="1779662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ustainable Total Sanitation in Nigeria - Institute For Fiscal Studies - IFS">
            <a:extLst>
              <a:ext uri="{FF2B5EF4-FFF2-40B4-BE49-F238E27FC236}">
                <a16:creationId xmlns:a16="http://schemas.microsoft.com/office/drawing/2014/main" id="{F465D41A-C990-8142-A722-322D462D8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356" y="5078952"/>
            <a:ext cx="2815037" cy="158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92CEDA-7034-6E4D-9323-1E2CAF1AF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266" y="2178767"/>
            <a:ext cx="1185333" cy="603991"/>
          </a:xfrm>
          <a:prstGeom prst="rect">
            <a:avLst/>
          </a:prstGeom>
        </p:spPr>
      </p:pic>
      <p:pic>
        <p:nvPicPr>
          <p:cNvPr id="1026" name="Picture 2" descr="Clean Water, Decent Toilets and Good Hygiene | WaterAid UK">
            <a:extLst>
              <a:ext uri="{FF2B5EF4-FFF2-40B4-BE49-F238E27FC236}">
                <a16:creationId xmlns:a16="http://schemas.microsoft.com/office/drawing/2014/main" id="{AE6E1A88-97D3-F447-A8BF-DCEB70ACF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11" y="1475335"/>
            <a:ext cx="1185333" cy="62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0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65F20F-E8F5-9646-A4ED-25975873A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41" y="914401"/>
            <a:ext cx="10669859" cy="59435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3300" dirty="0"/>
              <a:t>WaterAid Nigeria implemented CLTS in Enugu, Ekiti and Jigawa and </a:t>
            </a:r>
            <a:r>
              <a:rPr lang="en-GB" sz="3300" dirty="0" err="1"/>
              <a:t>SanMark</a:t>
            </a:r>
            <a:r>
              <a:rPr lang="en-GB" sz="3300" dirty="0"/>
              <a:t> in Ekiti and Enugu</a:t>
            </a:r>
          </a:p>
          <a:p>
            <a:pPr lvl="1">
              <a:lnSpc>
                <a:spcPct val="120000"/>
              </a:lnSpc>
            </a:pPr>
            <a:r>
              <a:rPr lang="en-GB" sz="2500" dirty="0"/>
              <a:t>This presentation focuses on the 2014-2018 impact evaluation of CLTS, as implemented in 2015 in rural Ekiti and Enugu</a:t>
            </a:r>
          </a:p>
          <a:p>
            <a:pPr lvl="1">
              <a:lnSpc>
                <a:spcPct val="120000"/>
              </a:lnSpc>
            </a:pPr>
            <a:r>
              <a:rPr lang="en-GB" sz="2500" dirty="0"/>
              <a:t>CLTS was implemented at scale in close collaboration with local LGAs, NGOs and communities’ leaders</a:t>
            </a:r>
          </a:p>
          <a:p>
            <a:pPr lvl="1">
              <a:lnSpc>
                <a:spcPct val="110000"/>
              </a:lnSpc>
            </a:pPr>
            <a:endParaRPr lang="en-GB" sz="2500" dirty="0"/>
          </a:p>
          <a:p>
            <a:pPr lvl="1">
              <a:lnSpc>
                <a:spcPct val="110000"/>
              </a:lnSpc>
            </a:pPr>
            <a:endParaRPr lang="en-GB" sz="2100" dirty="0"/>
          </a:p>
          <a:p>
            <a:pPr lvl="1"/>
            <a:endParaRPr lang="en-GB" sz="2100" dirty="0"/>
          </a:p>
          <a:p>
            <a:pPr lvl="1"/>
            <a:endParaRPr lang="en-GB" sz="1900" dirty="0"/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>
              <a:buFont typeface="Wingdings" pitchFamily="2" charset="2"/>
              <a:buChar char="Ø"/>
            </a:pPr>
            <a:r>
              <a:rPr lang="en-US" sz="2300" dirty="0"/>
              <a:t> CLTS was implemented in 80% of targeted communities, mostly using Defecation Mapping activities</a:t>
            </a:r>
            <a:endParaRPr lang="en-GB" sz="2300" dirty="0"/>
          </a:p>
          <a:p>
            <a:pPr lvl="1"/>
            <a:endParaRPr lang="en-GB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ECEA11-9623-A34A-8CE3-242B7A4C7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182D1E-3C5D-0044-B1EE-4D8FC307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369" t="11984" r="2482"/>
          <a:stretch/>
        </p:blipFill>
        <p:spPr bwMode="auto">
          <a:xfrm>
            <a:off x="2432498" y="3452725"/>
            <a:ext cx="7365707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2AD584-7AD9-3040-BAB4-DF59CF21E5D5}"/>
              </a:ext>
            </a:extLst>
          </p:cNvPr>
          <p:cNvSpPr txBox="1"/>
          <p:nvPr/>
        </p:nvSpPr>
        <p:spPr>
          <a:xfrm>
            <a:off x="9798205" y="3905056"/>
            <a:ext cx="2405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Enugu</a:t>
            </a:r>
          </a:p>
          <a:p>
            <a:pPr algn="ctr"/>
            <a:r>
              <a:rPr lang="en-US" sz="1400" dirty="0"/>
              <a:t>CLTS targeted to </a:t>
            </a:r>
          </a:p>
          <a:p>
            <a:pPr algn="ctr"/>
            <a:r>
              <a:rPr lang="en-US" sz="1400" dirty="0"/>
              <a:t>63 rural communities </a:t>
            </a:r>
            <a:r>
              <a:rPr lang="en-US" sz="1200" dirty="0"/>
              <a:t>(randomly chosen among a group of 118)</a:t>
            </a:r>
            <a:endParaRPr lang="en-US" sz="1600" dirty="0"/>
          </a:p>
          <a:p>
            <a:pPr algn="ctr"/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65681F-1874-1A48-ADA8-ECCB26991E96}"/>
              </a:ext>
            </a:extLst>
          </p:cNvPr>
          <p:cNvSpPr txBox="1"/>
          <p:nvPr/>
        </p:nvSpPr>
        <p:spPr>
          <a:xfrm>
            <a:off x="-117206" y="3905056"/>
            <a:ext cx="24054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Ekiti</a:t>
            </a:r>
          </a:p>
          <a:p>
            <a:pPr algn="ctr"/>
            <a:r>
              <a:rPr lang="en-US" sz="1400" dirty="0"/>
              <a:t>CLTS targeted to </a:t>
            </a:r>
          </a:p>
          <a:p>
            <a:pPr algn="ctr"/>
            <a:r>
              <a:rPr lang="en-US" sz="1400" dirty="0"/>
              <a:t>66 rural communities</a:t>
            </a:r>
          </a:p>
          <a:p>
            <a:pPr algn="ctr"/>
            <a:r>
              <a:rPr lang="en-US" sz="1200" dirty="0"/>
              <a:t>(randomly chosen among a group of 129)</a:t>
            </a:r>
          </a:p>
        </p:txBody>
      </p:sp>
    </p:spTree>
    <p:extLst>
      <p:ext uri="{BB962C8B-B14F-4D97-AF65-F5344CB8AC3E}">
        <p14:creationId xmlns:p14="http://schemas.microsoft.com/office/powerpoint/2010/main" val="297957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973CF7-0BF6-A449-BC2F-E3421BC1F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41" y="1233488"/>
            <a:ext cx="10669859" cy="5281688"/>
          </a:xfrm>
        </p:spPr>
        <p:txBody>
          <a:bodyPr>
            <a:normAutofit lnSpcReduction="10000"/>
          </a:bodyPr>
          <a:lstStyle/>
          <a:p>
            <a:pPr>
              <a:spcAft>
                <a:spcPts val="800"/>
              </a:spcAft>
            </a:pPr>
            <a:r>
              <a:rPr lang="en-US" sz="2300" dirty="0"/>
              <a:t>Long-term evaluation over the period 2014-2018, data collection timeline      :</a:t>
            </a:r>
          </a:p>
          <a:p>
            <a:pPr lvl="1">
              <a:spcAft>
                <a:spcPts val="800"/>
              </a:spcAft>
            </a:pPr>
            <a:endParaRPr lang="en-US" sz="1900" dirty="0"/>
          </a:p>
          <a:p>
            <a:pPr>
              <a:spcAft>
                <a:spcPts val="800"/>
              </a:spcAft>
            </a:pPr>
            <a:endParaRPr lang="en-US" sz="1800" i="1" dirty="0"/>
          </a:p>
          <a:p>
            <a:pPr>
              <a:spcAft>
                <a:spcPts val="800"/>
              </a:spcAft>
            </a:pPr>
            <a:endParaRPr lang="en-US" sz="2300" dirty="0"/>
          </a:p>
          <a:p>
            <a:pPr>
              <a:spcAft>
                <a:spcPts val="800"/>
              </a:spcAft>
            </a:pPr>
            <a:endParaRPr lang="en-US" sz="2300" dirty="0"/>
          </a:p>
          <a:p>
            <a:pPr>
              <a:spcAft>
                <a:spcPts val="800"/>
              </a:spcAft>
            </a:pPr>
            <a:r>
              <a:rPr lang="en-US" sz="2300" dirty="0"/>
              <a:t>Cluster Randomized Control Trial: </a:t>
            </a:r>
          </a:p>
          <a:p>
            <a:pPr lvl="1">
              <a:spcAft>
                <a:spcPts val="800"/>
              </a:spcAft>
            </a:pPr>
            <a:r>
              <a:rPr lang="en-US" sz="1900" dirty="0"/>
              <a:t>247 rural community clusters randomly allocated to CLTS and Control</a:t>
            </a:r>
          </a:p>
          <a:p>
            <a:pPr lvl="1">
              <a:spcAft>
                <a:spcPts val="800"/>
              </a:spcAft>
            </a:pPr>
            <a:r>
              <a:rPr lang="en-US" sz="1900" dirty="0"/>
              <a:t>Sampling over 4,600 households</a:t>
            </a:r>
          </a:p>
          <a:p>
            <a:pPr lvl="1">
              <a:spcAft>
                <a:spcPts val="800"/>
              </a:spcAft>
            </a:pPr>
            <a:endParaRPr lang="en-US" sz="1800" dirty="0"/>
          </a:p>
          <a:p>
            <a:pPr>
              <a:spcAft>
                <a:spcPts val="800"/>
              </a:spcAft>
            </a:pPr>
            <a:r>
              <a:rPr lang="en-US" sz="2300" dirty="0"/>
              <a:t>Primary outcomes: </a:t>
            </a:r>
          </a:p>
          <a:p>
            <a:pPr lvl="1">
              <a:spcAft>
                <a:spcPts val="800"/>
              </a:spcAft>
            </a:pPr>
            <a:r>
              <a:rPr lang="en-US" sz="1900" dirty="0"/>
              <a:t>Open Defecation (OD) </a:t>
            </a:r>
          </a:p>
          <a:p>
            <a:pPr lvl="1">
              <a:spcAft>
                <a:spcPts val="800"/>
              </a:spcAft>
            </a:pPr>
            <a:r>
              <a:rPr lang="en-US" sz="1900" dirty="0"/>
              <a:t>Toilet ownership and usage</a:t>
            </a:r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38127A-5A7F-6042-804A-21AE8748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CLTS evaluation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D45B8C-FB16-A145-9190-14D21A567FD1}"/>
              </a:ext>
            </a:extLst>
          </p:cNvPr>
          <p:cNvCxnSpPr>
            <a:cxnSpLocks/>
          </p:cNvCxnSpPr>
          <p:nvPr/>
        </p:nvCxnSpPr>
        <p:spPr>
          <a:xfrm flipV="1">
            <a:off x="1346200" y="2489199"/>
            <a:ext cx="8981140" cy="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1D63F4-E0CC-F542-A82B-9AE7832FC320}"/>
              </a:ext>
            </a:extLst>
          </p:cNvPr>
          <p:cNvCxnSpPr/>
          <p:nvPr/>
        </p:nvCxnSpPr>
        <p:spPr>
          <a:xfrm>
            <a:off x="3039033" y="2407024"/>
            <a:ext cx="0" cy="20170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CB57F7-D22A-6B4A-975F-4312DC0253D3}"/>
              </a:ext>
            </a:extLst>
          </p:cNvPr>
          <p:cNvCxnSpPr/>
          <p:nvPr/>
        </p:nvCxnSpPr>
        <p:spPr>
          <a:xfrm>
            <a:off x="4881272" y="2407024"/>
            <a:ext cx="0" cy="20170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B04B36-257A-0942-968D-D9455976F36F}"/>
              </a:ext>
            </a:extLst>
          </p:cNvPr>
          <p:cNvCxnSpPr/>
          <p:nvPr/>
        </p:nvCxnSpPr>
        <p:spPr>
          <a:xfrm>
            <a:off x="8785391" y="2398060"/>
            <a:ext cx="0" cy="2017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4B5248-3468-524C-9903-F8B130B26322}"/>
              </a:ext>
            </a:extLst>
          </p:cNvPr>
          <p:cNvCxnSpPr>
            <a:cxnSpLocks/>
          </p:cNvCxnSpPr>
          <p:nvPr/>
        </p:nvCxnSpPr>
        <p:spPr>
          <a:xfrm>
            <a:off x="1341707" y="2388347"/>
            <a:ext cx="4493" cy="22038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AF674C-4D68-204C-8E4C-7F0CBB97E2B9}"/>
              </a:ext>
            </a:extLst>
          </p:cNvPr>
          <p:cNvCxnSpPr/>
          <p:nvPr/>
        </p:nvCxnSpPr>
        <p:spPr>
          <a:xfrm>
            <a:off x="6745930" y="2388347"/>
            <a:ext cx="0" cy="2017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44635B7-1F80-B640-ABC6-725702EDCCC4}"/>
              </a:ext>
            </a:extLst>
          </p:cNvPr>
          <p:cNvSpPr txBox="1"/>
          <p:nvPr/>
        </p:nvSpPr>
        <p:spPr>
          <a:xfrm>
            <a:off x="9653277" y="2608729"/>
            <a:ext cx="85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34290E-A47A-9E41-9C2A-5A1E2D13A368}"/>
              </a:ext>
            </a:extLst>
          </p:cNvPr>
          <p:cNvSpPr txBox="1"/>
          <p:nvPr/>
        </p:nvSpPr>
        <p:spPr>
          <a:xfrm>
            <a:off x="1752470" y="2019015"/>
            <a:ext cx="85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64A5BD-FF6B-DA4D-A4BB-55E3022B8A24}"/>
              </a:ext>
            </a:extLst>
          </p:cNvPr>
          <p:cNvSpPr txBox="1"/>
          <p:nvPr/>
        </p:nvSpPr>
        <p:spPr>
          <a:xfrm>
            <a:off x="3585747" y="2010051"/>
            <a:ext cx="85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A83563-8770-3B47-80FE-C4F05950E28D}"/>
              </a:ext>
            </a:extLst>
          </p:cNvPr>
          <p:cNvSpPr txBox="1"/>
          <p:nvPr/>
        </p:nvSpPr>
        <p:spPr>
          <a:xfrm>
            <a:off x="5486260" y="2014533"/>
            <a:ext cx="85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BCCB78-3129-C747-8CDB-636F955C4C2A}"/>
              </a:ext>
            </a:extLst>
          </p:cNvPr>
          <p:cNvSpPr txBox="1"/>
          <p:nvPr/>
        </p:nvSpPr>
        <p:spPr>
          <a:xfrm>
            <a:off x="7392748" y="1978675"/>
            <a:ext cx="85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51D55F-48B6-8A4E-BDE9-5764E9074D42}"/>
              </a:ext>
            </a:extLst>
          </p:cNvPr>
          <p:cNvSpPr txBox="1"/>
          <p:nvPr/>
        </p:nvSpPr>
        <p:spPr>
          <a:xfrm>
            <a:off x="2077365" y="2538214"/>
            <a:ext cx="92117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Baseline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survey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204301-2B88-8B42-8326-85ECD857AEB4}"/>
              </a:ext>
            </a:extLst>
          </p:cNvPr>
          <p:cNvSpPr txBox="1"/>
          <p:nvPr/>
        </p:nvSpPr>
        <p:spPr>
          <a:xfrm>
            <a:off x="3103826" y="2543108"/>
            <a:ext cx="997591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3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CLTS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A75FCD-2F38-294C-BD25-DE63EB5BEFBD}"/>
              </a:ext>
            </a:extLst>
          </p:cNvPr>
          <p:cNvSpPr txBox="1"/>
          <p:nvPr/>
        </p:nvSpPr>
        <p:spPr>
          <a:xfrm>
            <a:off x="4930585" y="2536419"/>
            <a:ext cx="921173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FU 1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8 months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0F98F5-B6F1-7A45-943A-7016AFE0951A}"/>
              </a:ext>
            </a:extLst>
          </p:cNvPr>
          <p:cNvSpPr txBox="1"/>
          <p:nvPr/>
        </p:nvSpPr>
        <p:spPr>
          <a:xfrm>
            <a:off x="6795102" y="2543107"/>
            <a:ext cx="963829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FU 2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24 months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87D1C0-D695-9240-9736-DF8CB9A042B4}"/>
              </a:ext>
            </a:extLst>
          </p:cNvPr>
          <p:cNvSpPr txBox="1"/>
          <p:nvPr/>
        </p:nvSpPr>
        <p:spPr>
          <a:xfrm>
            <a:off x="7796245" y="2543107"/>
            <a:ext cx="962247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FU 3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32 months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55EE36E-8CD2-6740-9D89-D87662D8485B}"/>
              </a:ext>
            </a:extLst>
          </p:cNvPr>
          <p:cNvSpPr/>
          <p:nvPr/>
        </p:nvSpPr>
        <p:spPr>
          <a:xfrm>
            <a:off x="10365172" y="1233488"/>
            <a:ext cx="381219" cy="3880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9D95A7-435A-0048-B7DF-D81752254B5C}"/>
              </a:ext>
            </a:extLst>
          </p:cNvPr>
          <p:cNvSpPr txBox="1"/>
          <p:nvPr/>
        </p:nvSpPr>
        <p:spPr>
          <a:xfrm>
            <a:off x="9074342" y="1958812"/>
            <a:ext cx="85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66453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973CF7-0BF6-A449-BC2F-E3421BC1F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42" y="1233488"/>
            <a:ext cx="6039588" cy="5281688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300" dirty="0"/>
              <a:t>CLTS successfully improved sanitation behavior in poor rural communities </a:t>
            </a:r>
          </a:p>
          <a:p>
            <a:pPr lvl="2">
              <a:spcAft>
                <a:spcPts val="800"/>
              </a:spcAft>
            </a:pPr>
            <a:r>
              <a:rPr lang="en-US" sz="1900" dirty="0"/>
              <a:t>It generated a decrease in OD of 9pp</a:t>
            </a:r>
          </a:p>
          <a:p>
            <a:pPr lvl="2">
              <a:spcAft>
                <a:spcPts val="800"/>
              </a:spcAft>
            </a:pPr>
            <a:r>
              <a:rPr lang="en-US" sz="1900" dirty="0"/>
              <a:t>Though OD is still high after CLTS at 53%</a:t>
            </a:r>
          </a:p>
          <a:p>
            <a:pPr lvl="2">
              <a:spcAft>
                <a:spcPts val="800"/>
              </a:spcAft>
            </a:pPr>
            <a:r>
              <a:rPr lang="en-US" sz="1900" dirty="0"/>
              <a:t>OD decreased through increased ownership of functioning toilets by 10pp, reaching 34%</a:t>
            </a:r>
          </a:p>
          <a:p>
            <a:pPr lvl="2">
              <a:spcAft>
                <a:spcPts val="800"/>
              </a:spcAft>
            </a:pPr>
            <a:r>
              <a:rPr lang="en-US" sz="1900" dirty="0"/>
              <a:t>Impact is sustained in the medium- to long-term (2.5 years after intervention)</a:t>
            </a:r>
          </a:p>
          <a:p>
            <a:pPr marL="685800" lvl="2" indent="0">
              <a:spcAft>
                <a:spcPts val="800"/>
              </a:spcAft>
              <a:buNone/>
            </a:pPr>
            <a:endParaRPr lang="en-US" sz="1800" dirty="0"/>
          </a:p>
          <a:p>
            <a:pPr>
              <a:spcAft>
                <a:spcPts val="800"/>
              </a:spcAft>
            </a:pPr>
            <a:r>
              <a:rPr lang="en-US" sz="2300" dirty="0"/>
              <a:t>CLTS did not work in richer communities</a:t>
            </a:r>
          </a:p>
          <a:p>
            <a:pPr lvl="1">
              <a:spcAft>
                <a:spcPts val="800"/>
              </a:spcAft>
            </a:pPr>
            <a:r>
              <a:rPr lang="en-US" sz="1900" dirty="0"/>
              <a:t>No impact on OD (still at 36%) or functioning toilet ownership (still at 46%), and more difficult to trigger</a:t>
            </a:r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38127A-5A7F-6042-804A-21AE8748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41AD96-03DA-DC40-BF47-F3923D831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4023170"/>
              </p:ext>
            </p:extLst>
          </p:nvPr>
        </p:nvGraphicFramePr>
        <p:xfrm>
          <a:off x="6883804" y="763715"/>
          <a:ext cx="4975412" cy="4781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9346ED-61FD-1140-AFCF-988D8678CF5C}"/>
              </a:ext>
            </a:extLst>
          </p:cNvPr>
          <p:cNvCxnSpPr/>
          <p:nvPr/>
        </p:nvCxnSpPr>
        <p:spPr>
          <a:xfrm flipV="1">
            <a:off x="10585109" y="3899046"/>
            <a:ext cx="0" cy="25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412457-2850-C44C-B6AC-BF7DE72EE464}"/>
              </a:ext>
            </a:extLst>
          </p:cNvPr>
          <p:cNvCxnSpPr/>
          <p:nvPr/>
        </p:nvCxnSpPr>
        <p:spPr>
          <a:xfrm>
            <a:off x="8830456" y="284669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00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973CF7-0BF6-A449-BC2F-E3421BC1F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41" y="1560870"/>
            <a:ext cx="10669859" cy="4580290"/>
          </a:xfrm>
        </p:spPr>
        <p:txBody>
          <a:bodyPr>
            <a:normAutofit/>
          </a:bodyPr>
          <a:lstStyle/>
          <a:p>
            <a:pPr marL="630900" lvl="3" indent="-342900">
              <a:spcBef>
                <a:spcPct val="0"/>
              </a:spcBef>
            </a:pPr>
            <a:r>
              <a:rPr lang="en-GB" sz="2300" dirty="0">
                <a:cs typeface="Arial" panose="020B0604020202020204" pitchFamily="34" charset="0"/>
              </a:rPr>
              <a:t>CLTS alone won’t eradicate OD in rural Nigeria</a:t>
            </a:r>
          </a:p>
          <a:p>
            <a:pPr marL="973800" lvl="4" indent="-342900">
              <a:spcBef>
                <a:spcPct val="0"/>
              </a:spcBef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Consistent with findings from other countries</a:t>
            </a:r>
          </a:p>
          <a:p>
            <a:pPr marL="973800" lvl="4" indent="-342900">
              <a:spcBef>
                <a:spcPct val="0"/>
              </a:spcBef>
            </a:pP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900" lvl="3" indent="-342900">
              <a:spcBef>
                <a:spcPct val="0"/>
              </a:spcBef>
            </a:pPr>
            <a:r>
              <a:rPr lang="en-GB" sz="2300" dirty="0">
                <a:cs typeface="Arial" panose="020B0604020202020204" pitchFamily="34" charset="0"/>
              </a:rPr>
              <a:t>Target CLTS to improve its effectiveness</a:t>
            </a:r>
          </a:p>
          <a:p>
            <a:pPr marL="918900" lvl="4" indent="-342900">
              <a:spcBef>
                <a:spcPct val="0"/>
              </a:spcBef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Target CLTS towards poor communities, to ensure more efficient use of funds</a:t>
            </a:r>
          </a:p>
          <a:p>
            <a:pPr marL="918900" lvl="4" indent="-342900">
              <a:spcBef>
                <a:spcPct val="0"/>
              </a:spcBef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Explore improving intensity: follow-up activities have been effective in other contexts</a:t>
            </a:r>
          </a:p>
          <a:p>
            <a:pPr marL="918900" lvl="4" indent="-342900">
              <a:spcBef>
                <a:spcPct val="0"/>
              </a:spcBef>
            </a:pP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900" lvl="3" indent="-342900">
              <a:spcBef>
                <a:spcPct val="0"/>
              </a:spcBef>
            </a:pPr>
            <a:r>
              <a:rPr lang="en-GB" sz="2300" dirty="0">
                <a:cs typeface="Arial" panose="020B0604020202020204" pitchFamily="34" charset="0"/>
              </a:rPr>
              <a:t>Complement CLTS in poor communities with other interventions </a:t>
            </a:r>
          </a:p>
          <a:p>
            <a:pPr marL="918900" lvl="4" indent="-342900">
              <a:spcBef>
                <a:spcPct val="0"/>
              </a:spcBef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To tackle other households’ constraints, e.g. regarding </a:t>
            </a:r>
            <a:r>
              <a:rPr lang="en-GB" sz="1750" dirty="0">
                <a:latin typeface="Arial" panose="020B0604020202020204" pitchFamily="34" charset="0"/>
                <a:cs typeface="Arial" panose="020B0604020202020204" pitchFamily="34" charset="0"/>
              </a:rPr>
              <a:t>affordability and liquidity constraints</a:t>
            </a:r>
          </a:p>
          <a:p>
            <a:pPr marL="918900" lvl="4" indent="-342900">
              <a:spcBef>
                <a:spcPct val="0"/>
              </a:spcBef>
            </a:pP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38127A-5A7F-6042-804A-21AE8748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Main policy takeaways to inform national sanitation strategy in rural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3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503D1-6047-4503-8CA7-09E4B1089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41" y="1233488"/>
            <a:ext cx="5554123" cy="5281688"/>
          </a:xfrm>
        </p:spPr>
        <p:txBody>
          <a:bodyPr>
            <a:normAutofit/>
          </a:bodyPr>
          <a:lstStyle/>
          <a:p>
            <a:endParaRPr lang="en-GB" sz="1900" dirty="0"/>
          </a:p>
          <a:p>
            <a:endParaRPr lang="en-GB" sz="1900" dirty="0"/>
          </a:p>
          <a:p>
            <a:endParaRPr lang="en-GB" sz="1900" dirty="0"/>
          </a:p>
          <a:p>
            <a:r>
              <a:rPr lang="en-GB" sz="1900" dirty="0"/>
              <a:t>Darker red: higher proportion of poor rural communities &amp; higher OD proportion</a:t>
            </a:r>
          </a:p>
          <a:p>
            <a:pPr lvl="1"/>
            <a:endParaRPr lang="en-GB" sz="1900" dirty="0"/>
          </a:p>
          <a:p>
            <a:r>
              <a:rPr lang="en-GB" sz="1900" dirty="0"/>
              <a:t>Definition: states in which 1 in 2 rural communities are poor &amp; 1 in 2 rural households engage in OD</a:t>
            </a:r>
          </a:p>
          <a:p>
            <a:endParaRPr lang="en-GB" sz="1900" dirty="0">
              <a:highlight>
                <a:srgbClr val="FFFF00"/>
              </a:highlight>
            </a:endParaRPr>
          </a:p>
          <a:p>
            <a:r>
              <a:rPr lang="en-GB" sz="1900" dirty="0"/>
              <a:t>This can be replicated using available data from the Demographic and Health Survey 2018</a:t>
            </a:r>
          </a:p>
          <a:p>
            <a:r>
              <a:rPr lang="en-GB" sz="1900" dirty="0"/>
              <a:t>Combined with information from the field on previous CLTS exposure</a:t>
            </a:r>
            <a:endParaRPr lang="en-US" sz="1900" dirty="0"/>
          </a:p>
          <a:p>
            <a:pPr lvl="2"/>
            <a:endParaRPr lang="en-GB" sz="19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5F787B-7BA2-439C-9AF1-60DE3BE17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40" y="342824"/>
            <a:ext cx="9450659" cy="1386369"/>
          </a:xfrm>
        </p:spPr>
        <p:txBody>
          <a:bodyPr>
            <a:normAutofit fontScale="90000"/>
          </a:bodyPr>
          <a:lstStyle/>
          <a:p>
            <a:r>
              <a:rPr lang="en-GB" dirty="0"/>
              <a:t>Strategic targeting of CLTS: poor communities with high OD rates and no previous exposure to CLTS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3A06EDB9-BD7F-0A49-AD2B-0DD2910C72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1300" y="1729193"/>
            <a:ext cx="5554124" cy="44477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133247-98CC-B148-9A31-AA9EC28B5C48}"/>
              </a:ext>
            </a:extLst>
          </p:cNvPr>
          <p:cNvSpPr txBox="1"/>
          <p:nvPr/>
        </p:nvSpPr>
        <p:spPr>
          <a:xfrm>
            <a:off x="8928101" y="6176963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source: DHS 2013</a:t>
            </a:r>
          </a:p>
        </p:txBody>
      </p:sp>
    </p:spTree>
    <p:extLst>
      <p:ext uri="{BB962C8B-B14F-4D97-AF65-F5344CB8AC3E}">
        <p14:creationId xmlns:p14="http://schemas.microsoft.com/office/powerpoint/2010/main" val="72090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973CF7-0BF6-A449-BC2F-E3421BC1F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41" y="1679511"/>
            <a:ext cx="10669859" cy="4506783"/>
          </a:xfrm>
        </p:spPr>
        <p:txBody>
          <a:bodyPr>
            <a:normAutofit/>
          </a:bodyPr>
          <a:lstStyle/>
          <a:p>
            <a:pPr marL="288000" lvl="3" indent="0" algn="ctr">
              <a:spcBef>
                <a:spcPct val="0"/>
              </a:spcBef>
              <a:buNone/>
            </a:pPr>
            <a:r>
              <a:rPr lang="en-GB" sz="2100" dirty="0">
                <a:cs typeface="Arial" panose="020B0604020202020204" pitchFamily="34" charset="0"/>
              </a:rPr>
              <a:t>If you would like to know more about our work on WASH themes in Nigeria, join us on </a:t>
            </a:r>
            <a:r>
              <a:rPr lang="en-GB" sz="2100" b="1" dirty="0">
                <a:cs typeface="Arial" panose="020B0604020202020204" pitchFamily="34" charset="0"/>
              </a:rPr>
              <a:t>January 25</a:t>
            </a:r>
            <a:r>
              <a:rPr lang="en-GB" sz="2100" b="1" baseline="30000" dirty="0">
                <a:cs typeface="Arial" panose="020B0604020202020204" pitchFamily="34" charset="0"/>
              </a:rPr>
              <a:t>th</a:t>
            </a:r>
            <a:r>
              <a:rPr lang="en-GB" sz="2100" b="1" dirty="0">
                <a:cs typeface="Arial" panose="020B0604020202020204" pitchFamily="34" charset="0"/>
              </a:rPr>
              <a:t> from 3-5pm GMT+1 (Nigeria time)</a:t>
            </a:r>
            <a:r>
              <a:rPr lang="en-GB" sz="2100" dirty="0">
                <a:cs typeface="Arial" panose="020B0604020202020204" pitchFamily="34" charset="0"/>
              </a:rPr>
              <a:t> / </a:t>
            </a:r>
            <a:r>
              <a:rPr lang="en-GB" sz="2100" b="1" dirty="0">
                <a:cs typeface="Arial" panose="020B0604020202020204" pitchFamily="34" charset="0"/>
              </a:rPr>
              <a:t>2-4pm GMT (London time)</a:t>
            </a:r>
            <a:endParaRPr lang="en-GB" sz="2100" dirty="0">
              <a:cs typeface="Arial" panose="020B0604020202020204" pitchFamily="34" charset="0"/>
            </a:endParaRPr>
          </a:p>
          <a:p>
            <a:pPr marL="288000" lvl="3" indent="0" algn="ctr">
              <a:spcBef>
                <a:spcPct val="0"/>
              </a:spcBef>
              <a:buNone/>
            </a:pPr>
            <a:r>
              <a:rPr lang="en-GB" sz="2100" dirty="0">
                <a:cs typeface="Arial" panose="020B0604020202020204" pitchFamily="34" charset="0"/>
              </a:rPr>
              <a:t>for </a:t>
            </a:r>
          </a:p>
          <a:p>
            <a:pPr marL="745200" lvl="3" indent="-457200">
              <a:spcBef>
                <a:spcPct val="0"/>
              </a:spcBef>
              <a:buFont typeface="+mj-lt"/>
              <a:buAutoNum type="arabicPeriod"/>
            </a:pPr>
            <a:r>
              <a:rPr lang="en-GB" sz="2100" dirty="0">
                <a:cs typeface="Arial" panose="020B0604020202020204" pitchFamily="34" charset="0"/>
              </a:rPr>
              <a:t>An in-depth discussion of the CLTS evidence, with details on how to develop a targeted approach in your state</a:t>
            </a:r>
          </a:p>
          <a:p>
            <a:pPr marL="745200" lvl="3" indent="-457200">
              <a:spcBef>
                <a:spcPct val="0"/>
              </a:spcBef>
              <a:buFont typeface="+mj-lt"/>
              <a:buAutoNum type="arabicPeriod"/>
            </a:pPr>
            <a:endParaRPr lang="en-GB" sz="2100" dirty="0">
              <a:cs typeface="Arial" panose="020B0604020202020204" pitchFamily="34" charset="0"/>
            </a:endParaRPr>
          </a:p>
          <a:p>
            <a:pPr marL="745200" lvl="3" indent="-457200">
              <a:spcBef>
                <a:spcPct val="0"/>
              </a:spcBef>
              <a:buFont typeface="+mj-lt"/>
              <a:buAutoNum type="arabicPeriod"/>
            </a:pPr>
            <a:r>
              <a:rPr lang="en-GB" sz="2100" dirty="0">
                <a:cs typeface="Arial" panose="020B0604020202020204" pitchFamily="34" charset="0"/>
              </a:rPr>
              <a:t>New RCT evidence from Nigeria on the effectiveness of Sanitation Marketing</a:t>
            </a:r>
          </a:p>
          <a:p>
            <a:pPr marL="630900" lvl="3" indent="-342900">
              <a:spcBef>
                <a:spcPct val="0"/>
              </a:spcBef>
            </a:pPr>
            <a:endParaRPr lang="en-GB" sz="2100" dirty="0">
              <a:cs typeface="Arial" panose="020B0604020202020204" pitchFamily="34" charset="0"/>
            </a:endParaRPr>
          </a:p>
          <a:p>
            <a:pPr marL="745200" lvl="3" indent="-457200">
              <a:spcBef>
                <a:spcPct val="0"/>
              </a:spcBef>
              <a:buFont typeface="+mj-lt"/>
              <a:buAutoNum type="arabicPeriod" startAt="3"/>
            </a:pPr>
            <a:r>
              <a:rPr lang="en-GB" sz="2100" dirty="0">
                <a:cs typeface="Arial" panose="020B0604020202020204" pitchFamily="34" charset="0"/>
              </a:rPr>
              <a:t>Evidence on WASH standards in formal and informal Nigerian daycare settings </a:t>
            </a:r>
          </a:p>
          <a:p>
            <a:pPr marL="973800" lvl="4" indent="-342900">
              <a:spcBef>
                <a:spcPct val="0"/>
              </a:spcBef>
            </a:pPr>
            <a:endParaRPr lang="en-GB" sz="23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/>
              <a:t>Please sign up for the event here: </a:t>
            </a:r>
            <a:r>
              <a:rPr lang="en-US" sz="1800" dirty="0">
                <a:hlinkClick r:id="rId2"/>
              </a:rPr>
              <a:t>https://ifs.org.uk/events/1872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38127A-5A7F-6042-804A-21AE8748B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41" y="342824"/>
            <a:ext cx="9114264" cy="1206058"/>
          </a:xfrm>
        </p:spPr>
        <p:txBody>
          <a:bodyPr>
            <a:normAutofit/>
          </a:bodyPr>
          <a:lstStyle/>
          <a:p>
            <a:r>
              <a:rPr lang="en-GB" dirty="0"/>
              <a:t>Upcoming workshop on our work in WASH in Nigeria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7876"/>
            <a:ext cx="65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371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3C76FF-474C-C44D-A4A5-8AF747A2E24D}"/>
              </a:ext>
            </a:extLst>
          </p:cNvPr>
          <p:cNvSpPr txBox="1"/>
          <p:nvPr/>
        </p:nvSpPr>
        <p:spPr>
          <a:xfrm>
            <a:off x="672352" y="2138079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Contact details:</a:t>
            </a:r>
          </a:p>
          <a:p>
            <a:r>
              <a:rPr lang="en-US" dirty="0">
                <a:solidFill>
                  <a:schemeClr val="bg1"/>
                </a:solidFill>
              </a:rPr>
              <a:t>Laura Abramovsky: </a:t>
            </a:r>
            <a:r>
              <a:rPr lang="en-US" dirty="0" err="1">
                <a:solidFill>
                  <a:schemeClr val="bg1"/>
                </a:solidFill>
              </a:rPr>
              <a:t>laura_a@ifs.org.uk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Britta Augsburg: britta_a@ifs.org.uk</a:t>
            </a:r>
          </a:p>
          <a:p>
            <a:r>
              <a:rPr lang="en-US" dirty="0">
                <a:solidFill>
                  <a:schemeClr val="bg1"/>
                </a:solidFill>
              </a:rPr>
              <a:t>Melanie Luhrmann: melanie_l@ifs.org.uk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7C79E7-D470-994E-ADF1-250FC3839F7E}"/>
              </a:ext>
            </a:extLst>
          </p:cNvPr>
          <p:cNvSpPr txBox="1"/>
          <p:nvPr/>
        </p:nvSpPr>
        <p:spPr>
          <a:xfrm>
            <a:off x="2552700" y="811304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THANK YOU!!!!</a:t>
            </a:r>
          </a:p>
        </p:txBody>
      </p:sp>
    </p:spTree>
    <p:extLst>
      <p:ext uri="{BB962C8B-B14F-4D97-AF65-F5344CB8AC3E}">
        <p14:creationId xmlns:p14="http://schemas.microsoft.com/office/powerpoint/2010/main" val="167493657"/>
      </p:ext>
    </p:extLst>
  </p:cSld>
  <p:clrMapOvr>
    <a:masterClrMapping/>
  </p:clrMapOvr>
</p:sld>
</file>

<file path=ppt/theme/theme1.xml><?xml version="1.0" encoding="utf-8"?>
<a:theme xmlns:a="http://schemas.openxmlformats.org/drawingml/2006/main" name="IFS Theme">
  <a:themeElements>
    <a:clrScheme name="IFS-Theme">
      <a:dk1>
        <a:srgbClr val="000000"/>
      </a:dk1>
      <a:lt1>
        <a:srgbClr val="FFFFFF"/>
      </a:lt1>
      <a:dk2>
        <a:srgbClr val="309E75"/>
      </a:dk2>
      <a:lt2>
        <a:srgbClr val="40646D"/>
      </a:lt2>
      <a:accent1>
        <a:srgbClr val="247658"/>
      </a:accent1>
      <a:accent2>
        <a:srgbClr val="334F56"/>
      </a:accent2>
      <a:accent3>
        <a:srgbClr val="F2B517"/>
      </a:accent3>
      <a:accent4>
        <a:srgbClr val="8F3363"/>
      </a:accent4>
      <a:accent5>
        <a:srgbClr val="EB5C40"/>
      </a:accent5>
      <a:accent6>
        <a:srgbClr val="2478C7"/>
      </a:accent6>
      <a:hlink>
        <a:srgbClr val="247658"/>
      </a:hlink>
      <a:folHlink>
        <a:srgbClr val="D5E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S Theme" id="{F8BDAB20-84D1-4E20-AE06-5C216A9827EA}" vid="{13BF1203-C4EC-456A-B94F-E9E00F3E94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IFS Theme</Template>
  <TotalTime>4594</TotalTime>
  <Words>680</Words>
  <Application>Microsoft Macintosh PowerPoint</Application>
  <PresentationFormat>Widescreen</PresentationFormat>
  <Paragraphs>120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IFS Theme</vt:lpstr>
      <vt:lpstr>Evidence for Policy Design Community Led Total Sanitation </vt:lpstr>
      <vt:lpstr>Background</vt:lpstr>
      <vt:lpstr>CLTS evaluation</vt:lpstr>
      <vt:lpstr>Key findings</vt:lpstr>
      <vt:lpstr>Main policy takeaways to inform national sanitation strategy in rural communities</vt:lpstr>
      <vt:lpstr>Strategic targeting of CLTS: poor communities with high OD rates and no previous exposure to CLTS  </vt:lpstr>
      <vt:lpstr>Upcoming workshop on our work in WASH in Nigeria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Market-Based Sanitation Nigeria</dc:title>
  <dc:creator>Harriet Olorenshaw</dc:creator>
  <cp:lastModifiedBy>Rud, Juan Pablo</cp:lastModifiedBy>
  <cp:revision>133</cp:revision>
  <dcterms:created xsi:type="dcterms:W3CDTF">2020-11-16T09:33:15Z</dcterms:created>
  <dcterms:modified xsi:type="dcterms:W3CDTF">2020-12-01T16:52:14Z</dcterms:modified>
</cp:coreProperties>
</file>