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4" r:id="rId2"/>
    <p:sldId id="377" r:id="rId3"/>
    <p:sldId id="378" r:id="rId4"/>
    <p:sldId id="400" r:id="rId5"/>
    <p:sldId id="353" r:id="rId6"/>
    <p:sldId id="381" r:id="rId7"/>
    <p:sldId id="466" r:id="rId8"/>
    <p:sldId id="380" r:id="rId9"/>
    <p:sldId id="384" r:id="rId10"/>
    <p:sldId id="386" r:id="rId11"/>
    <p:sldId id="387" r:id="rId12"/>
    <p:sldId id="475" r:id="rId13"/>
    <p:sldId id="474" r:id="rId14"/>
    <p:sldId id="448" r:id="rId15"/>
    <p:sldId id="459" r:id="rId16"/>
    <p:sldId id="458" r:id="rId17"/>
    <p:sldId id="457" r:id="rId18"/>
    <p:sldId id="453" r:id="rId19"/>
    <p:sldId id="417" r:id="rId20"/>
    <p:sldId id="360" r:id="rId21"/>
    <p:sldId id="465" r:id="rId22"/>
    <p:sldId id="464" r:id="rId23"/>
    <p:sldId id="462" r:id="rId24"/>
    <p:sldId id="359" r:id="rId25"/>
    <p:sldId id="407" r:id="rId26"/>
    <p:sldId id="392" r:id="rId27"/>
    <p:sldId id="444" r:id="rId28"/>
    <p:sldId id="364" r:id="rId29"/>
    <p:sldId id="408" r:id="rId30"/>
    <p:sldId id="438" r:id="rId31"/>
    <p:sldId id="437" r:id="rId32"/>
    <p:sldId id="385" r:id="rId33"/>
    <p:sldId id="476" r:id="rId34"/>
    <p:sldId id="477" r:id="rId35"/>
    <p:sldId id="468" r:id="rId36"/>
    <p:sldId id="428" r:id="rId37"/>
    <p:sldId id="427" r:id="rId38"/>
    <p:sldId id="439" r:id="rId39"/>
    <p:sldId id="365" r:id="rId40"/>
    <p:sldId id="429" r:id="rId41"/>
    <p:sldId id="430" r:id="rId42"/>
    <p:sldId id="402" r:id="rId43"/>
    <p:sldId id="443" r:id="rId44"/>
    <p:sldId id="423" r:id="rId45"/>
    <p:sldId id="395" r:id="rId46"/>
    <p:sldId id="478" r:id="rId47"/>
    <p:sldId id="479" r:id="rId48"/>
    <p:sldId id="469" r:id="rId49"/>
    <p:sldId id="375" r:id="rId50"/>
    <p:sldId id="433" r:id="rId51"/>
    <p:sldId id="434" r:id="rId52"/>
    <p:sldId id="435" r:id="rId53"/>
    <p:sldId id="436" r:id="rId54"/>
    <p:sldId id="372" r:id="rId55"/>
    <p:sldId id="486" r:id="rId56"/>
    <p:sldId id="484" r:id="rId57"/>
    <p:sldId id="485" r:id="rId58"/>
    <p:sldId id="483" r:id="rId59"/>
    <p:sldId id="490" r:id="rId60"/>
    <p:sldId id="489" r:id="rId61"/>
    <p:sldId id="488" r:id="rId62"/>
    <p:sldId id="487" r:id="rId63"/>
    <p:sldId id="482" r:id="rId64"/>
    <p:sldId id="491" r:id="rId65"/>
    <p:sldId id="473" r:id="rId66"/>
    <p:sldId id="421" r:id="rId67"/>
    <p:sldId id="391" r:id="rId68"/>
    <p:sldId id="422" r:id="rId69"/>
    <p:sldId id="399" r:id="rId70"/>
    <p:sldId id="425" r:id="rId71"/>
    <p:sldId id="426" r:id="rId72"/>
  </p:sldIdLst>
  <p:sldSz cx="9144000" cy="6858000" type="screen4x3"/>
  <p:notesSz cx="6669088" cy="9926638"/>
  <p:embeddedFontLst>
    <p:embeddedFont>
      <p:font typeface="Noto Sans" pitchFamily="34" charset="0"/>
      <p:regular r:id="rId75"/>
      <p:bold r:id="rId76"/>
      <p:italic r:id="rId77"/>
      <p:boldItalic r:id="rId78"/>
    </p:embeddedFont>
    <p:embeddedFont>
      <p:font typeface="Calibri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7BAA1E"/>
    <a:srgbClr val="FF00FF"/>
    <a:srgbClr val="808080"/>
    <a:srgbClr val="FFCCFF"/>
    <a:srgbClr val="66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46" autoAdjust="0"/>
  </p:normalViewPr>
  <p:slideViewPr>
    <p:cSldViewPr>
      <p:cViewPr>
        <p:scale>
          <a:sx n="90" d="100"/>
          <a:sy n="90" d="100"/>
        </p:scale>
        <p:origin x="-224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804" y="-11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:Downloads:jrf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20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projects\Understanding%20poverty\debt\Analysis\jrf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projects\Understanding%20poverty\debt\Analysis\jrf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/>
            </a:pPr>
            <a:r>
              <a:rPr lang="en-GB" sz="12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Percentage of households holding selected amounts of financial debt</a:t>
            </a:r>
          </a:p>
        </c:rich>
      </c:tx>
      <c:layout>
        <c:manualLayout>
          <c:xMode val="edge"/>
          <c:yMode val="edge"/>
          <c:x val="9.6935576234788864E-2"/>
          <c:y val="1.512868314938682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0862324027678"/>
          <c:y val="6.3941773901261531E-2"/>
          <c:w val="0.82464137437366081"/>
          <c:h val="0.80809861042450204"/>
        </c:manualLayout>
      </c:layout>
      <c:barChart>
        <c:barDir val="col"/>
        <c:grouping val="stacked"/>
        <c:ser>
          <c:idx val="1"/>
          <c:order val="0"/>
          <c:tx>
            <c:v>Percentage of debt holding households</c:v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'Charts 1.2 &amp; 2.2'!$B$44:$B$50</c:f>
              <c:strCache>
                <c:ptCount val="7"/>
                <c:pt idx="0">
                  <c:v>0 to 1000</c:v>
                </c:pt>
                <c:pt idx="1">
                  <c:v>1000 to 2,000</c:v>
                </c:pt>
                <c:pt idx="2">
                  <c:v>2,000 to 5,000</c:v>
                </c:pt>
                <c:pt idx="3">
                  <c:v>5,000 to 10000</c:v>
                </c:pt>
                <c:pt idx="4">
                  <c:v>10,000 to 20,000</c:v>
                </c:pt>
                <c:pt idx="5">
                  <c:v>20,000 to 50,000</c:v>
                </c:pt>
                <c:pt idx="6">
                  <c:v>50,000+</c:v>
                </c:pt>
              </c:strCache>
            </c:strRef>
          </c:cat>
          <c:val>
            <c:numRef>
              <c:f>'Charts 1.2 &amp; 2.2'!$E$44:$E$50</c:f>
              <c:numCache>
                <c:formatCode>0.0%</c:formatCode>
                <c:ptCount val="7"/>
                <c:pt idx="0">
                  <c:v>0.14273020120742852</c:v>
                </c:pt>
                <c:pt idx="1">
                  <c:v>5.9732442074152514E-2</c:v>
                </c:pt>
                <c:pt idx="2">
                  <c:v>9.3318711676343813E-2</c:v>
                </c:pt>
                <c:pt idx="3">
                  <c:v>8.0260882413947965E-2</c:v>
                </c:pt>
                <c:pt idx="4">
                  <c:v>6.565355853297801E-2</c:v>
                </c:pt>
                <c:pt idx="5">
                  <c:v>3.505336470126582E-2</c:v>
                </c:pt>
                <c:pt idx="6">
                  <c:v>5.7967691733395582E-3</c:v>
                </c:pt>
              </c:numCache>
            </c:numRef>
          </c:val>
        </c:ser>
        <c:overlap val="100"/>
        <c:axId val="88006016"/>
        <c:axId val="92759552"/>
      </c:barChart>
      <c:catAx>
        <c:axId val="88006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Amount of debt (£)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2759552"/>
        <c:crosses val="autoZero"/>
        <c:auto val="1"/>
        <c:lblAlgn val="ctr"/>
        <c:lblOffset val="100"/>
        <c:tickLblSkip val="1"/>
      </c:catAx>
      <c:valAx>
        <c:axId val="9275955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b="0"/>
                </a:pPr>
                <a:r>
                  <a:rPr lang="en-US" b="0"/>
                  <a:t>Percentage of households</a:t>
                </a:r>
                <a:endParaRPr lang="en-GB" b="0"/>
              </a:p>
            </c:rich>
          </c:tx>
          <c:layout>
            <c:manualLayout>
              <c:xMode val="edge"/>
              <c:yMode val="edge"/>
              <c:x val="1.1367692674779302E-2"/>
              <c:y val="0.35251360136274651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88006016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n-lt"/>
        </a:defRPr>
      </a:pPr>
      <a:endParaRPr lang="en-US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any financial debt,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291E-2"/>
          <c:y val="6.3941773901261531E-2"/>
          <c:w val="0.82035465079060244"/>
          <c:h val="0.82322737435598325"/>
        </c:manualLayout>
      </c:layout>
      <c:lineChart>
        <c:grouping val="standard"/>
        <c:ser>
          <c:idx val="6"/>
          <c:order val="0"/>
          <c:tx>
            <c:v>Any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5'!$L$37:$L$48</c:f>
              <c:numCache>
                <c:formatCode>General</c:formatCode>
                <c:ptCount val="12"/>
                <c:pt idx="0">
                  <c:v>0.36711287498474138</c:v>
                </c:pt>
                <c:pt idx="1">
                  <c:v>0.40932115912437445</c:v>
                </c:pt>
                <c:pt idx="2">
                  <c:v>0.44288876652717596</c:v>
                </c:pt>
                <c:pt idx="3">
                  <c:v>0.46355319023132324</c:v>
                </c:pt>
                <c:pt idx="4">
                  <c:v>0.49389633536338812</c:v>
                </c:pt>
                <c:pt idx="5">
                  <c:v>0.52510738372802723</c:v>
                </c:pt>
                <c:pt idx="6">
                  <c:v>0.5355911850929258</c:v>
                </c:pt>
                <c:pt idx="7">
                  <c:v>0.54159057140350353</c:v>
                </c:pt>
                <c:pt idx="8">
                  <c:v>0.54974448680877708</c:v>
                </c:pt>
                <c:pt idx="9">
                  <c:v>0.511696457862854</c:v>
                </c:pt>
                <c:pt idx="11">
                  <c:v>0.48254594206809992</c:v>
                </c:pt>
              </c:numCache>
            </c:numRef>
          </c:val>
        </c:ser>
        <c:ser>
          <c:idx val="1"/>
          <c:order val="1"/>
          <c:tx>
            <c:v>Formal loan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5'!$D$37:$D$48</c:f>
              <c:numCache>
                <c:formatCode>General</c:formatCode>
                <c:ptCount val="12"/>
                <c:pt idx="0">
                  <c:v>9.888023138046266E-2</c:v>
                </c:pt>
                <c:pt idx="1">
                  <c:v>0.12349723279476164</c:v>
                </c:pt>
                <c:pt idx="2">
                  <c:v>0.14553798735141757</c:v>
                </c:pt>
                <c:pt idx="3">
                  <c:v>0.15354728698730477</c:v>
                </c:pt>
                <c:pt idx="4">
                  <c:v>0.16986162960529327</c:v>
                </c:pt>
                <c:pt idx="5">
                  <c:v>0.18564134836196902</c:v>
                </c:pt>
                <c:pt idx="6">
                  <c:v>0.18932726979255676</c:v>
                </c:pt>
                <c:pt idx="7">
                  <c:v>0.20045445859432226</c:v>
                </c:pt>
                <c:pt idx="8">
                  <c:v>0.20452837646007541</c:v>
                </c:pt>
                <c:pt idx="9">
                  <c:v>0.18049676716327673</c:v>
                </c:pt>
                <c:pt idx="11">
                  <c:v>0.16433113813400271</c:v>
                </c:pt>
              </c:numCache>
            </c:numRef>
          </c:val>
        </c:ser>
        <c:ser>
          <c:idx val="2"/>
          <c:order val="2"/>
          <c:tx>
            <c:v>Credit or store card</c:v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5'!$F$37:$F$48</c:f>
              <c:numCache>
                <c:formatCode>General</c:formatCode>
                <c:ptCount val="12"/>
                <c:pt idx="0">
                  <c:v>0.11674932390451433</c:v>
                </c:pt>
                <c:pt idx="1">
                  <c:v>0.17134779691696173</c:v>
                </c:pt>
                <c:pt idx="2">
                  <c:v>0.2096811980009079</c:v>
                </c:pt>
                <c:pt idx="3">
                  <c:v>0.24725872278213504</c:v>
                </c:pt>
                <c:pt idx="4">
                  <c:v>0.2740448713302614</c:v>
                </c:pt>
                <c:pt idx="5">
                  <c:v>0.30539003014564525</c:v>
                </c:pt>
                <c:pt idx="6">
                  <c:v>0.31723242998123174</c:v>
                </c:pt>
                <c:pt idx="7">
                  <c:v>0.32117643952369695</c:v>
                </c:pt>
                <c:pt idx="8">
                  <c:v>0.32593810558319092</c:v>
                </c:pt>
                <c:pt idx="9">
                  <c:v>0.28858619928359991</c:v>
                </c:pt>
                <c:pt idx="11">
                  <c:v>0.25602534413337702</c:v>
                </c:pt>
              </c:numCache>
            </c:numRef>
          </c:val>
        </c:ser>
        <c:ser>
          <c:idx val="3"/>
          <c:order val="3"/>
          <c:tx>
            <c:v>Hire purchase</c:v>
          </c:tx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pPr>
              <a:noFill/>
              <a:ln w="15875">
                <a:solidFill>
                  <a:schemeClr val="bg1">
                    <a:lumMod val="75000"/>
                  </a:schemeClr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5'!$G$37:$G$48</c:f>
              <c:numCache>
                <c:formatCode>General</c:formatCode>
                <c:ptCount val="12"/>
                <c:pt idx="0">
                  <c:v>5.4772391915321385E-2</c:v>
                </c:pt>
                <c:pt idx="1">
                  <c:v>7.3951750993728652E-2</c:v>
                </c:pt>
                <c:pt idx="2">
                  <c:v>9.8018229007720947E-2</c:v>
                </c:pt>
                <c:pt idx="3">
                  <c:v>0.10227517783641818</c:v>
                </c:pt>
                <c:pt idx="4">
                  <c:v>0.13350991904735568</c:v>
                </c:pt>
                <c:pt idx="5">
                  <c:v>0.16189725697040561</c:v>
                </c:pt>
                <c:pt idx="6">
                  <c:v>0.18197189271450043</c:v>
                </c:pt>
                <c:pt idx="7">
                  <c:v>0.18574307858943945</c:v>
                </c:pt>
                <c:pt idx="8">
                  <c:v>0.22442266345024109</c:v>
                </c:pt>
                <c:pt idx="9">
                  <c:v>0.19626982510089874</c:v>
                </c:pt>
                <c:pt idx="11">
                  <c:v>0.13965891301631927</c:v>
                </c:pt>
              </c:numCache>
            </c:numRef>
          </c:val>
        </c:ser>
        <c:marker val="1"/>
        <c:axId val="108915328"/>
        <c:axId val="108942464"/>
      </c:lineChart>
      <c:catAx>
        <c:axId val="10891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8942464"/>
        <c:crosses val="autoZero"/>
        <c:auto val="1"/>
        <c:lblAlgn val="ctr"/>
        <c:lblOffset val="100"/>
        <c:tickLblSkip val="1"/>
      </c:catAx>
      <c:valAx>
        <c:axId val="108942464"/>
        <c:scaling>
          <c:orientation val="minMax"/>
          <c:max val="0.700000000000000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of </a:t>
                </a:r>
                <a:r>
                  <a:rPr lang="en-GB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5759401616299926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8915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50474459923332"/>
          <c:y val="7.378129117259552E-2"/>
          <c:w val="0.67822115384615556"/>
          <c:h val="0.11292023279698754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GB" sz="12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Mean level of debt holding, among debt holders, by type</a:t>
            </a:r>
          </a:p>
        </c:rich>
      </c:tx>
      <c:layout>
        <c:manualLayout>
          <c:xMode val="edge"/>
          <c:yMode val="edge"/>
          <c:x val="0.10571023297606361"/>
          <c:y val="1.5117367911501874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532"/>
        </c:manualLayout>
      </c:layout>
      <c:barChart>
        <c:barDir val="col"/>
        <c:grouping val="stacked"/>
        <c:ser>
          <c:idx val="0"/>
          <c:order val="0"/>
          <c:tx>
            <c:v>Formal loan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decile'!$B$2:$B$11</c:f>
              <c:numCache>
                <c:formatCode>General</c:formatCode>
                <c:ptCount val="10"/>
                <c:pt idx="0">
                  <c:v>1263.1775889184148</c:v>
                </c:pt>
                <c:pt idx="1">
                  <c:v>2086.844423995954</c:v>
                </c:pt>
                <c:pt idx="2">
                  <c:v>2384.9629332131312</c:v>
                </c:pt>
                <c:pt idx="3">
                  <c:v>2243.2589973183431</c:v>
                </c:pt>
                <c:pt idx="4">
                  <c:v>2671.7137030708536</c:v>
                </c:pt>
                <c:pt idx="5">
                  <c:v>3774.8524692761162</c:v>
                </c:pt>
                <c:pt idx="6">
                  <c:v>3101.5467966549336</c:v>
                </c:pt>
                <c:pt idx="7">
                  <c:v>4056.8871221314466</c:v>
                </c:pt>
                <c:pt idx="8">
                  <c:v>3773.2407013629099</c:v>
                </c:pt>
                <c:pt idx="9">
                  <c:v>5349.3051516316618</c:v>
                </c:pt>
              </c:numCache>
            </c:numRef>
          </c:val>
        </c:ser>
        <c:overlap val="100"/>
        <c:axId val="108963328"/>
        <c:axId val="108965248"/>
      </c:barChart>
      <c:catAx>
        <c:axId val="108963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Income </a:t>
                </a:r>
                <a:r>
                  <a:rPr lang="en-GB" dirty="0" err="1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decile</a:t>
                </a: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8965248"/>
        <c:crosses val="autoZero"/>
        <c:auto val="1"/>
        <c:lblAlgn val="ctr"/>
        <c:lblOffset val="100"/>
        <c:tickLblSkip val="1"/>
      </c:catAx>
      <c:valAx>
        <c:axId val="108965248"/>
        <c:scaling>
          <c:orientation val="minMax"/>
          <c:max val="1400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896056384E-2"/>
              <c:y val="0.35357016716219103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crossAx val="10896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4059775163"/>
          <c:y val="0.26559130603682124"/>
          <c:w val="0.13742661634087439"/>
          <c:h val="0.40413150954518379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GB" sz="12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Mean level of debt holding, among debt holders, by type</a:t>
            </a:r>
          </a:p>
        </c:rich>
      </c:tx>
      <c:layout>
        <c:manualLayout>
          <c:xMode val="edge"/>
          <c:yMode val="edge"/>
          <c:x val="0.10571023297606356"/>
          <c:y val="1.5117367911501874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51"/>
        </c:manualLayout>
      </c:layout>
      <c:barChart>
        <c:barDir val="col"/>
        <c:grouping val="stacked"/>
        <c:ser>
          <c:idx val="0"/>
          <c:order val="0"/>
          <c:tx>
            <c:v>Formal loan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decile'!$B$2:$B$11</c:f>
              <c:numCache>
                <c:formatCode>General</c:formatCode>
                <c:ptCount val="10"/>
                <c:pt idx="0">
                  <c:v>1263.1775889184148</c:v>
                </c:pt>
                <c:pt idx="1">
                  <c:v>2086.844423995954</c:v>
                </c:pt>
                <c:pt idx="2">
                  <c:v>2384.9629332131312</c:v>
                </c:pt>
                <c:pt idx="3">
                  <c:v>2243.2589973183431</c:v>
                </c:pt>
                <c:pt idx="4">
                  <c:v>2671.7137030708527</c:v>
                </c:pt>
                <c:pt idx="5">
                  <c:v>3774.8524692761162</c:v>
                </c:pt>
                <c:pt idx="6">
                  <c:v>3101.5467966549336</c:v>
                </c:pt>
                <c:pt idx="7">
                  <c:v>4056.8871221314448</c:v>
                </c:pt>
                <c:pt idx="8">
                  <c:v>3773.2407013629108</c:v>
                </c:pt>
                <c:pt idx="9">
                  <c:v>5349.30515163166</c:v>
                </c:pt>
              </c:numCache>
            </c:numRef>
          </c:val>
        </c:ser>
        <c:ser>
          <c:idx val="2"/>
          <c:order val="1"/>
          <c:tx>
            <c:v>Credit card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decile'!$D$2:$D$11</c:f>
              <c:numCache>
                <c:formatCode>General</c:formatCode>
                <c:ptCount val="10"/>
                <c:pt idx="0">
                  <c:v>812.870883166863</c:v>
                </c:pt>
                <c:pt idx="1">
                  <c:v>946.52810507472839</c:v>
                </c:pt>
                <c:pt idx="2">
                  <c:v>1186.7389757762362</c:v>
                </c:pt>
                <c:pt idx="3">
                  <c:v>1407.6112508953229</c:v>
                </c:pt>
                <c:pt idx="4">
                  <c:v>1588.3518126386978</c:v>
                </c:pt>
                <c:pt idx="5">
                  <c:v>1842.0065801743451</c:v>
                </c:pt>
                <c:pt idx="6">
                  <c:v>2064.4948432330125</c:v>
                </c:pt>
                <c:pt idx="7">
                  <c:v>2215.6668055187788</c:v>
                </c:pt>
                <c:pt idx="8">
                  <c:v>2447.8265877346794</c:v>
                </c:pt>
                <c:pt idx="9">
                  <c:v>2825.4032374370422</c:v>
                </c:pt>
              </c:numCache>
            </c:numRef>
          </c:val>
        </c:ser>
        <c:overlap val="100"/>
        <c:axId val="109073152"/>
        <c:axId val="109075072"/>
      </c:barChart>
      <c:catAx>
        <c:axId val="10907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Income </a:t>
                </a:r>
                <a:r>
                  <a:rPr lang="en-GB" dirty="0" err="1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decile</a:t>
                </a: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075072"/>
        <c:crosses val="autoZero"/>
        <c:auto val="1"/>
        <c:lblAlgn val="ctr"/>
        <c:lblOffset val="100"/>
        <c:tickLblSkip val="1"/>
      </c:catAx>
      <c:valAx>
        <c:axId val="109075072"/>
        <c:scaling>
          <c:orientation val="minMax"/>
          <c:max val="1400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896056384E-2"/>
              <c:y val="0.35357016716219092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crossAx val="10907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4059775196"/>
          <c:y val="0.26559130603682124"/>
          <c:w val="0.13742661634087439"/>
          <c:h val="0.40413150954518379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GB" sz="12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Mean level of debt holding, among debt holders, by type</a:t>
            </a:r>
          </a:p>
        </c:rich>
      </c:tx>
      <c:layout>
        <c:manualLayout>
          <c:xMode val="edge"/>
          <c:yMode val="edge"/>
          <c:x val="0.10571023297606352"/>
          <c:y val="1.5117367911501874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488"/>
        </c:manualLayout>
      </c:layout>
      <c:barChart>
        <c:barDir val="col"/>
        <c:grouping val="stacked"/>
        <c:ser>
          <c:idx val="0"/>
          <c:order val="0"/>
          <c:tx>
            <c:v>Formal loan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decile'!$B$2:$B$11</c:f>
              <c:numCache>
                <c:formatCode>General</c:formatCode>
                <c:ptCount val="10"/>
                <c:pt idx="0">
                  <c:v>1263.1775889184148</c:v>
                </c:pt>
                <c:pt idx="1">
                  <c:v>2086.844423995954</c:v>
                </c:pt>
                <c:pt idx="2">
                  <c:v>2384.9629332131312</c:v>
                </c:pt>
                <c:pt idx="3">
                  <c:v>2243.2589973183431</c:v>
                </c:pt>
                <c:pt idx="4">
                  <c:v>2671.7137030708518</c:v>
                </c:pt>
                <c:pt idx="5">
                  <c:v>3774.8524692761162</c:v>
                </c:pt>
                <c:pt idx="6">
                  <c:v>3101.5467966549336</c:v>
                </c:pt>
                <c:pt idx="7">
                  <c:v>4056.887122131443</c:v>
                </c:pt>
                <c:pt idx="8">
                  <c:v>3773.2407013629122</c:v>
                </c:pt>
                <c:pt idx="9">
                  <c:v>5349.3051516316582</c:v>
                </c:pt>
              </c:numCache>
            </c:numRef>
          </c:val>
        </c:ser>
        <c:ser>
          <c:idx val="2"/>
          <c:order val="1"/>
          <c:tx>
            <c:v>Credit card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decile'!$D$2:$D$11</c:f>
              <c:numCache>
                <c:formatCode>General</c:formatCode>
                <c:ptCount val="10"/>
                <c:pt idx="0">
                  <c:v>812.87088316686265</c:v>
                </c:pt>
                <c:pt idx="1">
                  <c:v>946.52810507472839</c:v>
                </c:pt>
                <c:pt idx="2">
                  <c:v>1186.7389757762357</c:v>
                </c:pt>
                <c:pt idx="3">
                  <c:v>1407.6112508953236</c:v>
                </c:pt>
                <c:pt idx="4">
                  <c:v>1588.3518126386978</c:v>
                </c:pt>
                <c:pt idx="5">
                  <c:v>1842.0065801743451</c:v>
                </c:pt>
                <c:pt idx="6">
                  <c:v>2064.4948432330125</c:v>
                </c:pt>
                <c:pt idx="7">
                  <c:v>2215.6668055187802</c:v>
                </c:pt>
                <c:pt idx="8">
                  <c:v>2447.8265877346794</c:v>
                </c:pt>
                <c:pt idx="9">
                  <c:v>2825.4032374370422</c:v>
                </c:pt>
              </c:numCache>
            </c:numRef>
          </c:val>
        </c:ser>
        <c:ser>
          <c:idx val="4"/>
          <c:order val="2"/>
          <c:tx>
            <c:v>Hire purchase</c:v>
          </c:tx>
          <c:spPr>
            <a:solidFill>
              <a:srgbClr val="336750">
                <a:lumMod val="60000"/>
                <a:lumOff val="40000"/>
              </a:srgbClr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decile'!$F$2:$F$11</c:f>
              <c:numCache>
                <c:formatCode>General</c:formatCode>
                <c:ptCount val="10"/>
                <c:pt idx="0">
                  <c:v>362.04821554469027</c:v>
                </c:pt>
                <c:pt idx="1">
                  <c:v>464.99416487417898</c:v>
                </c:pt>
                <c:pt idx="2">
                  <c:v>778.99062071693299</c:v>
                </c:pt>
                <c:pt idx="3">
                  <c:v>945.18782761648652</c:v>
                </c:pt>
                <c:pt idx="4">
                  <c:v>1014.8777894487375</c:v>
                </c:pt>
                <c:pt idx="5">
                  <c:v>1393.3550463955448</c:v>
                </c:pt>
                <c:pt idx="6">
                  <c:v>1481.5267352866285</c:v>
                </c:pt>
                <c:pt idx="7">
                  <c:v>1856.9480746902861</c:v>
                </c:pt>
                <c:pt idx="8">
                  <c:v>2327.8750515349866</c:v>
                </c:pt>
                <c:pt idx="9">
                  <c:v>2554.862785423607</c:v>
                </c:pt>
              </c:numCache>
            </c:numRef>
          </c:val>
        </c:ser>
        <c:overlap val="100"/>
        <c:axId val="109142784"/>
        <c:axId val="109144704"/>
      </c:barChart>
      <c:catAx>
        <c:axId val="109142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Income </a:t>
                </a:r>
                <a:r>
                  <a:rPr lang="en-GB" dirty="0" err="1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decile</a:t>
                </a: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144704"/>
        <c:crosses val="autoZero"/>
        <c:auto val="1"/>
        <c:lblAlgn val="ctr"/>
        <c:lblOffset val="100"/>
        <c:tickLblSkip val="1"/>
      </c:catAx>
      <c:valAx>
        <c:axId val="109144704"/>
        <c:scaling>
          <c:orientation val="minMax"/>
          <c:max val="1400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896056384E-2"/>
              <c:y val="0.35357016716219075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crossAx val="10914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4059775219"/>
          <c:y val="0.26559130603682124"/>
          <c:w val="0.13742661634087439"/>
          <c:h val="0.40413150954518379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GB" sz="12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Mean level of debt holding, among debt holders, by type</a:t>
            </a:r>
          </a:p>
        </c:rich>
      </c:tx>
      <c:layout>
        <c:manualLayout>
          <c:xMode val="edge"/>
          <c:yMode val="edge"/>
          <c:x val="0.10571023297606347"/>
          <c:y val="1.5117367911501874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466"/>
        </c:manualLayout>
      </c:layout>
      <c:barChart>
        <c:barDir val="col"/>
        <c:grouping val="stacked"/>
        <c:ser>
          <c:idx val="0"/>
          <c:order val="0"/>
          <c:tx>
            <c:v>Formal loan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decile'!$B$2:$B$11</c:f>
              <c:numCache>
                <c:formatCode>General</c:formatCode>
                <c:ptCount val="10"/>
                <c:pt idx="0">
                  <c:v>1263.1775889184148</c:v>
                </c:pt>
                <c:pt idx="1">
                  <c:v>2086.844423995954</c:v>
                </c:pt>
                <c:pt idx="2">
                  <c:v>2384.9629332131312</c:v>
                </c:pt>
                <c:pt idx="3">
                  <c:v>2243.2589973183431</c:v>
                </c:pt>
                <c:pt idx="4">
                  <c:v>2671.7137030708509</c:v>
                </c:pt>
                <c:pt idx="5">
                  <c:v>3774.8524692761162</c:v>
                </c:pt>
                <c:pt idx="6">
                  <c:v>3101.5467966549336</c:v>
                </c:pt>
                <c:pt idx="7">
                  <c:v>4056.8871221314421</c:v>
                </c:pt>
                <c:pt idx="8">
                  <c:v>3773.2407013629131</c:v>
                </c:pt>
                <c:pt idx="9">
                  <c:v>5349.3051516316564</c:v>
                </c:pt>
              </c:numCache>
            </c:numRef>
          </c:val>
        </c:ser>
        <c:ser>
          <c:idx val="2"/>
          <c:order val="1"/>
          <c:tx>
            <c:v>Credit card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decile'!$D$2:$D$11</c:f>
              <c:numCache>
                <c:formatCode>General</c:formatCode>
                <c:ptCount val="10"/>
                <c:pt idx="0">
                  <c:v>812.87088316686231</c:v>
                </c:pt>
                <c:pt idx="1">
                  <c:v>946.52810507472839</c:v>
                </c:pt>
                <c:pt idx="2">
                  <c:v>1186.7389757762353</c:v>
                </c:pt>
                <c:pt idx="3">
                  <c:v>1407.611250895324</c:v>
                </c:pt>
                <c:pt idx="4">
                  <c:v>1588.3518126386978</c:v>
                </c:pt>
                <c:pt idx="5">
                  <c:v>1842.0065801743451</c:v>
                </c:pt>
                <c:pt idx="6">
                  <c:v>2064.4948432330125</c:v>
                </c:pt>
                <c:pt idx="7">
                  <c:v>2215.666805518782</c:v>
                </c:pt>
                <c:pt idx="8">
                  <c:v>2447.8265877346794</c:v>
                </c:pt>
                <c:pt idx="9">
                  <c:v>2825.4032374370422</c:v>
                </c:pt>
              </c:numCache>
            </c:numRef>
          </c:val>
        </c:ser>
        <c:ser>
          <c:idx val="4"/>
          <c:order val="2"/>
          <c:tx>
            <c:v>Hire purchase</c:v>
          </c:tx>
          <c:spPr>
            <a:solidFill>
              <a:srgbClr val="336750">
                <a:lumMod val="60000"/>
                <a:lumOff val="40000"/>
              </a:srgbClr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decile'!$F$2:$F$11</c:f>
              <c:numCache>
                <c:formatCode>General</c:formatCode>
                <c:ptCount val="10"/>
                <c:pt idx="0">
                  <c:v>362.04821554469044</c:v>
                </c:pt>
                <c:pt idx="1">
                  <c:v>464.99416487417909</c:v>
                </c:pt>
                <c:pt idx="2">
                  <c:v>778.99062071693311</c:v>
                </c:pt>
                <c:pt idx="3">
                  <c:v>945.18782761648652</c:v>
                </c:pt>
                <c:pt idx="4">
                  <c:v>1014.8777894487375</c:v>
                </c:pt>
                <c:pt idx="5">
                  <c:v>1393.3550463955448</c:v>
                </c:pt>
                <c:pt idx="6">
                  <c:v>1481.5267352866285</c:v>
                </c:pt>
                <c:pt idx="7">
                  <c:v>1856.9480746902859</c:v>
                </c:pt>
                <c:pt idx="8">
                  <c:v>2327.8750515349848</c:v>
                </c:pt>
                <c:pt idx="9">
                  <c:v>2554.8627854236083</c:v>
                </c:pt>
              </c:numCache>
            </c:numRef>
          </c:val>
        </c:ser>
        <c:ser>
          <c:idx val="6"/>
          <c:order val="3"/>
          <c:tx>
            <c:v>Arrears</c:v>
          </c:tx>
          <c:spPr>
            <a:solidFill>
              <a:srgbClr val="333333">
                <a:lumMod val="75000"/>
              </a:srgbClr>
            </a:solidFill>
            <a:ln>
              <a:noFill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decile'!$H$2:$H$11</c:f>
              <c:numCache>
                <c:formatCode>General</c:formatCode>
                <c:ptCount val="10"/>
                <c:pt idx="0">
                  <c:v>420.60827636718705</c:v>
                </c:pt>
                <c:pt idx="1">
                  <c:v>257.69546508789062</c:v>
                </c:pt>
                <c:pt idx="2">
                  <c:v>273.88787841796875</c:v>
                </c:pt>
                <c:pt idx="3">
                  <c:v>157.74293518066406</c:v>
                </c:pt>
                <c:pt idx="4">
                  <c:v>143.37435913085935</c:v>
                </c:pt>
                <c:pt idx="5">
                  <c:v>104.00788879394531</c:v>
                </c:pt>
                <c:pt idx="6">
                  <c:v>44.456909179687386</c:v>
                </c:pt>
                <c:pt idx="7">
                  <c:v>66.604804992675781</c:v>
                </c:pt>
                <c:pt idx="8">
                  <c:v>15.916624069213867</c:v>
                </c:pt>
                <c:pt idx="9">
                  <c:v>30.424156188964826</c:v>
                </c:pt>
              </c:numCache>
            </c:numRef>
          </c:val>
        </c:ser>
        <c:ser>
          <c:idx val="7"/>
          <c:order val="4"/>
          <c:tx>
            <c:v>Overdraft</c:v>
          </c:tx>
          <c:spPr>
            <a:solidFill>
              <a:sysClr val="window" lastClr="FFFFFF">
                <a:lumMod val="85000"/>
              </a:sysClr>
            </a:solidFill>
          </c:spPr>
          <c:val>
            <c:numRef>
              <c:f>'Composition by decile'!$I$2:$I$11</c:f>
              <c:numCache>
                <c:formatCode>General</c:formatCode>
                <c:ptCount val="10"/>
                <c:pt idx="0">
                  <c:v>242.04314993650516</c:v>
                </c:pt>
                <c:pt idx="1">
                  <c:v>278.48990322647398</c:v>
                </c:pt>
                <c:pt idx="2">
                  <c:v>256.43232938515365</c:v>
                </c:pt>
                <c:pt idx="3">
                  <c:v>355.43633853275816</c:v>
                </c:pt>
                <c:pt idx="4">
                  <c:v>364.37163382259195</c:v>
                </c:pt>
                <c:pt idx="5">
                  <c:v>361.9496582870604</c:v>
                </c:pt>
                <c:pt idx="6">
                  <c:v>415.84413180210316</c:v>
                </c:pt>
                <c:pt idx="7">
                  <c:v>423.81093347370967</c:v>
                </c:pt>
                <c:pt idx="8">
                  <c:v>426.46825719458963</c:v>
                </c:pt>
                <c:pt idx="9">
                  <c:v>599.43930360262061</c:v>
                </c:pt>
              </c:numCache>
            </c:numRef>
          </c:val>
        </c:ser>
        <c:ser>
          <c:idx val="1"/>
          <c:order val="5"/>
          <c:tx>
            <c:v>Informal loan</c:v>
          </c:tx>
          <c:spPr>
            <a:solidFill>
              <a:sysClr val="window" lastClr="FFFFFF">
                <a:lumMod val="50000"/>
              </a:sysClr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decile'!$C$2:$C$11</c:f>
              <c:numCache>
                <c:formatCode>General</c:formatCode>
                <c:ptCount val="10"/>
                <c:pt idx="0">
                  <c:v>240.58534200742113</c:v>
                </c:pt>
                <c:pt idx="1">
                  <c:v>89.817228835443856</c:v>
                </c:pt>
                <c:pt idx="2">
                  <c:v>75.297391345980529</c:v>
                </c:pt>
                <c:pt idx="3">
                  <c:v>193.85945768483836</c:v>
                </c:pt>
                <c:pt idx="4">
                  <c:v>92.587639134867672</c:v>
                </c:pt>
                <c:pt idx="5">
                  <c:v>131.80206275529724</c:v>
                </c:pt>
                <c:pt idx="6">
                  <c:v>259.02476220056138</c:v>
                </c:pt>
                <c:pt idx="7">
                  <c:v>424.18097518077371</c:v>
                </c:pt>
                <c:pt idx="8">
                  <c:v>325.71180459334096</c:v>
                </c:pt>
                <c:pt idx="9">
                  <c:v>284.57374898507248</c:v>
                </c:pt>
              </c:numCache>
            </c:numRef>
          </c:val>
        </c:ser>
        <c:ser>
          <c:idx val="3"/>
          <c:order val="6"/>
          <c:tx>
            <c:v>Store card</c:v>
          </c:tx>
          <c:spPr>
            <a:solidFill>
              <a:srgbClr val="F26649"/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decile'!$E$2:$E$11</c:f>
              <c:numCache>
                <c:formatCode>General</c:formatCode>
                <c:ptCount val="10"/>
                <c:pt idx="0">
                  <c:v>15.346858978271483</c:v>
                </c:pt>
                <c:pt idx="1">
                  <c:v>21.243398666381829</c:v>
                </c:pt>
                <c:pt idx="2">
                  <c:v>37.951847076415909</c:v>
                </c:pt>
                <c:pt idx="3">
                  <c:v>36.337200164794865</c:v>
                </c:pt>
                <c:pt idx="4">
                  <c:v>46.358585357665945</c:v>
                </c:pt>
                <c:pt idx="5">
                  <c:v>50.686897277831974</c:v>
                </c:pt>
                <c:pt idx="6">
                  <c:v>37.909999847412095</c:v>
                </c:pt>
                <c:pt idx="7">
                  <c:v>43.551589965820241</c:v>
                </c:pt>
                <c:pt idx="8">
                  <c:v>36.915412902832031</c:v>
                </c:pt>
                <c:pt idx="9">
                  <c:v>39.153900146484382</c:v>
                </c:pt>
              </c:numCache>
            </c:numRef>
          </c:val>
        </c:ser>
        <c:ser>
          <c:idx val="5"/>
          <c:order val="7"/>
          <c:tx>
            <c:v>Mail order</c:v>
          </c:tx>
          <c:spPr>
            <a:solidFill>
              <a:srgbClr val="D4D00E">
                <a:lumMod val="40000"/>
                <a:lumOff val="60000"/>
              </a:srgbClr>
            </a:solidFill>
            <a:ln>
              <a:noFill/>
              <a:prstDash val="solid"/>
            </a:ln>
          </c:spPr>
          <c:cat>
            <c:numRef>
              <c:f>'Composition by decile'!$A$2:$A$11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'Composition by decile'!$G$2:$G$11</c:f>
              <c:numCache>
                <c:formatCode>General</c:formatCode>
                <c:ptCount val="10"/>
                <c:pt idx="0">
                  <c:v>68.39619193217878</c:v>
                </c:pt>
                <c:pt idx="1">
                  <c:v>86.709282165770205</c:v>
                </c:pt>
                <c:pt idx="2">
                  <c:v>87.937410998793027</c:v>
                </c:pt>
                <c:pt idx="3">
                  <c:v>109.39500540989542</c:v>
                </c:pt>
                <c:pt idx="4">
                  <c:v>106.19295314368976</c:v>
                </c:pt>
                <c:pt idx="5">
                  <c:v>85.890078142994554</c:v>
                </c:pt>
                <c:pt idx="6">
                  <c:v>55.59121942116672</c:v>
                </c:pt>
                <c:pt idx="7">
                  <c:v>70.292485006701284</c:v>
                </c:pt>
                <c:pt idx="8">
                  <c:v>34.448888831621645</c:v>
                </c:pt>
                <c:pt idx="9">
                  <c:v>35.558051298731456</c:v>
                </c:pt>
              </c:numCache>
            </c:numRef>
          </c:val>
        </c:ser>
        <c:overlap val="100"/>
        <c:axId val="109228800"/>
        <c:axId val="109230720"/>
      </c:barChart>
      <c:catAx>
        <c:axId val="10922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Income </a:t>
                </a:r>
                <a:r>
                  <a:rPr lang="en-GB" dirty="0" err="1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decile</a:t>
                </a: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230720"/>
        <c:crosses val="autoZero"/>
        <c:auto val="1"/>
        <c:lblAlgn val="ctr"/>
        <c:lblOffset val="100"/>
        <c:tickLblSkip val="1"/>
      </c:catAx>
      <c:valAx>
        <c:axId val="109230720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896056384E-2"/>
              <c:y val="0.35357016716219053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crossAx val="10922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4059775241"/>
          <c:y val="0.26559130603682124"/>
          <c:w val="0.13742661634087439"/>
          <c:h val="0.40413150954518379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 b="1" dirty="0" smtClean="0"/>
              <a:t>Percentage of households with financial debt</a:t>
            </a:r>
            <a:r>
              <a:rPr lang="en-US" sz="1200" b="1" baseline="0" dirty="0" smtClean="0"/>
              <a:t> greater than 3 months income</a:t>
            </a:r>
            <a:endParaRPr lang="en-US" sz="1200" b="1" dirty="0"/>
          </a:p>
        </c:rich>
      </c:tx>
      <c:layout>
        <c:manualLayout>
          <c:xMode val="edge"/>
          <c:yMode val="edge"/>
          <c:x val="0.10006814052089602"/>
          <c:y val="1.580653465375294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7.4198263678578721E-2"/>
          <c:w val="0.82035465079060199"/>
          <c:h val="0.81297088633151982"/>
        </c:manualLayout>
      </c:layout>
      <c:lineChart>
        <c:grouping val="standard"/>
        <c:ser>
          <c:idx val="1"/>
          <c:order val="0"/>
          <c:tx>
            <c:v>3 months income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10'!$D$43:$D$54</c:f>
              <c:numCache>
                <c:formatCode>General</c:formatCode>
                <c:ptCount val="12"/>
                <c:pt idx="0">
                  <c:v>0.13545633852481936</c:v>
                </c:pt>
                <c:pt idx="1">
                  <c:v>0.11467264592647625</c:v>
                </c:pt>
                <c:pt idx="2">
                  <c:v>0.13243320584297263</c:v>
                </c:pt>
                <c:pt idx="3">
                  <c:v>0.13804399967193642</c:v>
                </c:pt>
                <c:pt idx="4">
                  <c:v>0.14003637433052121</c:v>
                </c:pt>
                <c:pt idx="5">
                  <c:v>0.15882153809070601</c:v>
                </c:pt>
                <c:pt idx="6">
                  <c:v>0.14920353889465304</c:v>
                </c:pt>
                <c:pt idx="7">
                  <c:v>0.15608033537864704</c:v>
                </c:pt>
                <c:pt idx="8">
                  <c:v>0.12357805669307698</c:v>
                </c:pt>
                <c:pt idx="9">
                  <c:v>8.5044771432876726E-2</c:v>
                </c:pt>
                <c:pt idx="11">
                  <c:v>0.13369089365005488</c:v>
                </c:pt>
              </c:numCache>
            </c:numRef>
          </c:val>
        </c:ser>
        <c:marker val="1"/>
        <c:axId val="109247488"/>
        <c:axId val="107570304"/>
      </c:lineChart>
      <c:catAx>
        <c:axId val="10924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570304"/>
        <c:crosses val="autoZero"/>
        <c:auto val="1"/>
        <c:lblAlgn val="ctr"/>
        <c:lblOffset val="100"/>
        <c:tickLblSkip val="1"/>
      </c:catAx>
      <c:valAx>
        <c:axId val="107570304"/>
        <c:scaling>
          <c:orientation val="minMax"/>
          <c:max val="0.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6240092134257698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9247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financial debt greater than amount of income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4801717967072346E-2"/>
          <c:y val="7.4198263678578721E-2"/>
          <c:w val="0.82035465079060199"/>
          <c:h val="0.81297088633151982"/>
        </c:manualLayout>
      </c:layout>
      <c:lineChart>
        <c:grouping val="standard"/>
        <c:ser>
          <c:idx val="1"/>
          <c:order val="0"/>
          <c:tx>
            <c:v>3 months income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10'!$D$43:$D$54</c:f>
              <c:numCache>
                <c:formatCode>General</c:formatCode>
                <c:ptCount val="12"/>
                <c:pt idx="0">
                  <c:v>0.13545633852481936</c:v>
                </c:pt>
                <c:pt idx="1">
                  <c:v>0.11467264592647625</c:v>
                </c:pt>
                <c:pt idx="2">
                  <c:v>0.13243320584297263</c:v>
                </c:pt>
                <c:pt idx="3">
                  <c:v>0.13804399967193642</c:v>
                </c:pt>
                <c:pt idx="4">
                  <c:v>0.14003637433052121</c:v>
                </c:pt>
                <c:pt idx="5">
                  <c:v>0.15882153809070601</c:v>
                </c:pt>
                <c:pt idx="6">
                  <c:v>0.14920353889465304</c:v>
                </c:pt>
                <c:pt idx="7">
                  <c:v>0.15608033537864704</c:v>
                </c:pt>
                <c:pt idx="8">
                  <c:v>0.12357805669307698</c:v>
                </c:pt>
                <c:pt idx="9">
                  <c:v>8.5044771432876726E-2</c:v>
                </c:pt>
                <c:pt idx="11">
                  <c:v>0.13369089365005488</c:v>
                </c:pt>
              </c:numCache>
            </c:numRef>
          </c:val>
        </c:ser>
        <c:ser>
          <c:idx val="0"/>
          <c:order val="1"/>
          <c:tx>
            <c:v>6 months income</c:v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10'!$E$43:$E$54</c:f>
              <c:numCache>
                <c:formatCode>General</c:formatCode>
                <c:ptCount val="12"/>
                <c:pt idx="0">
                  <c:v>9.4678461551666912E-2</c:v>
                </c:pt>
                <c:pt idx="1">
                  <c:v>6.870009750127791E-2</c:v>
                </c:pt>
                <c:pt idx="2">
                  <c:v>6.4410634338856146E-2</c:v>
                </c:pt>
                <c:pt idx="3">
                  <c:v>6.7482084035873746E-2</c:v>
                </c:pt>
                <c:pt idx="4">
                  <c:v>6.0856524854898876E-2</c:v>
                </c:pt>
                <c:pt idx="5">
                  <c:v>7.0825643837452018E-2</c:v>
                </c:pt>
                <c:pt idx="6">
                  <c:v>5.3829520940780723E-2</c:v>
                </c:pt>
                <c:pt idx="7">
                  <c:v>6.0882519930601453E-2</c:v>
                </c:pt>
                <c:pt idx="8">
                  <c:v>4.8471167683601386E-2</c:v>
                </c:pt>
                <c:pt idx="9">
                  <c:v>2.7355831116437912E-2</c:v>
                </c:pt>
                <c:pt idx="11">
                  <c:v>6.2288355082273456E-2</c:v>
                </c:pt>
              </c:numCache>
            </c:numRef>
          </c:val>
        </c:ser>
        <c:ser>
          <c:idx val="3"/>
          <c:order val="2"/>
          <c:tx>
            <c:v>1 year income</c:v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pPr>
              <a:noFill/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10'!$F$43:$F$54</c:f>
              <c:numCache>
                <c:formatCode>General</c:formatCode>
                <c:ptCount val="12"/>
                <c:pt idx="0">
                  <c:v>6.2708899378776578E-2</c:v>
                </c:pt>
                <c:pt idx="1">
                  <c:v>3.0258135870099186E-2</c:v>
                </c:pt>
                <c:pt idx="2">
                  <c:v>2.0060144364833808E-2</c:v>
                </c:pt>
                <c:pt idx="3">
                  <c:v>1.7987579107284647E-2</c:v>
                </c:pt>
                <c:pt idx="4">
                  <c:v>1.7498113214969607E-2</c:v>
                </c:pt>
                <c:pt idx="5">
                  <c:v>2.4663219228386952E-2</c:v>
                </c:pt>
                <c:pt idx="6">
                  <c:v>1.0695837438106502E-2</c:v>
                </c:pt>
                <c:pt idx="7">
                  <c:v>1.2038169428706202E-2</c:v>
                </c:pt>
                <c:pt idx="8">
                  <c:v>8.2152923569083717E-3</c:v>
                </c:pt>
                <c:pt idx="9">
                  <c:v>5.0426553934812745E-3</c:v>
                </c:pt>
                <c:pt idx="11">
                  <c:v>2.1340323612094012E-2</c:v>
                </c:pt>
              </c:numCache>
            </c:numRef>
          </c:val>
        </c:ser>
        <c:marker val="1"/>
        <c:axId val="109123840"/>
        <c:axId val="109257472"/>
      </c:lineChart>
      <c:catAx>
        <c:axId val="109123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257472"/>
        <c:crosses val="autoZero"/>
        <c:auto val="1"/>
        <c:lblAlgn val="ctr"/>
        <c:lblOffset val="100"/>
        <c:tickLblSkip val="1"/>
      </c:catAx>
      <c:valAx>
        <c:axId val="109257472"/>
        <c:scaling>
          <c:orientation val="minMax"/>
          <c:max val="0.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6240092134257698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9123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2785559257016"/>
          <c:y val="9.235552276943032E-2"/>
          <c:w val="0.65710238744195359"/>
          <c:h val="4.73099518364686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200" b="1"/>
            </a:pPr>
            <a:r>
              <a:rPr lang="en-GB" sz="1200" b="1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Mean</a:t>
            </a:r>
            <a:r>
              <a:rPr lang="en-GB" sz="1200" b="1" baseline="0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 level of debt holding, among debt holders, by type</a:t>
            </a:r>
            <a:endParaRPr lang="en-GB" sz="1200" b="1" dirty="0">
              <a:latin typeface="Noto Sans" pitchFamily="34" charset="0"/>
              <a:ea typeface="Noto Sans" pitchFamily="34" charset="0"/>
              <a:cs typeface="Noto Sans" pitchFamily="34" charset="0"/>
            </a:endParaRPr>
          </a:p>
        </c:rich>
      </c:tx>
      <c:layout>
        <c:manualLayout>
          <c:xMode val="edge"/>
          <c:yMode val="edge"/>
          <c:x val="0.10571018738936701"/>
          <c:y val="1.5117304194941079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532"/>
        </c:manualLayout>
      </c:layout>
      <c:barChart>
        <c:barDir val="col"/>
        <c:grouping val="stacked"/>
        <c:ser>
          <c:idx val="0"/>
          <c:order val="0"/>
          <c:tx>
            <c:v>Formal loans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age'!$B$2:$B$7</c:f>
              <c:numCache>
                <c:formatCode>General</c:formatCode>
                <c:ptCount val="6"/>
                <c:pt idx="0">
                  <c:v>3225.9027016027189</c:v>
                </c:pt>
                <c:pt idx="1">
                  <c:v>3310.5400191659537</c:v>
                </c:pt>
                <c:pt idx="2">
                  <c:v>3261.4625825251128</c:v>
                </c:pt>
                <c:pt idx="3">
                  <c:v>3436.6207051477581</c:v>
                </c:pt>
                <c:pt idx="4">
                  <c:v>2457.6243198721572</c:v>
                </c:pt>
                <c:pt idx="5">
                  <c:v>1463.1279979300577</c:v>
                </c:pt>
              </c:numCache>
            </c:numRef>
          </c:val>
        </c:ser>
        <c:ser>
          <c:idx val="2"/>
          <c:order val="1"/>
          <c:tx>
            <c:v>Credit Cards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age'!$D$2:$D$7</c:f>
              <c:numCache>
                <c:formatCode>General</c:formatCode>
                <c:ptCount val="6"/>
                <c:pt idx="0">
                  <c:v>985.34239489251536</c:v>
                </c:pt>
                <c:pt idx="1">
                  <c:v>1981.349355385491</c:v>
                </c:pt>
                <c:pt idx="2">
                  <c:v>2094.4384907686726</c:v>
                </c:pt>
                <c:pt idx="3">
                  <c:v>1898.8671452346946</c:v>
                </c:pt>
                <c:pt idx="4">
                  <c:v>1592.4601212703258</c:v>
                </c:pt>
                <c:pt idx="5">
                  <c:v>1123.7952111058817</c:v>
                </c:pt>
              </c:numCache>
            </c:numRef>
          </c:val>
        </c:ser>
        <c:ser>
          <c:idx val="4"/>
          <c:order val="2"/>
          <c:tx>
            <c:v>Hire purchase</c:v>
          </c:tx>
          <c:spPr>
            <a:solidFill>
              <a:srgbClr val="336750">
                <a:lumMod val="60000"/>
                <a:lumOff val="40000"/>
              </a:srgb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age'!$F$2:$F$7</c:f>
              <c:numCache>
                <c:formatCode>General</c:formatCode>
                <c:ptCount val="6"/>
                <c:pt idx="0">
                  <c:v>1035.2285934984654</c:v>
                </c:pt>
                <c:pt idx="1">
                  <c:v>1518.0591439169657</c:v>
                </c:pt>
                <c:pt idx="2">
                  <c:v>1366.9223995901134</c:v>
                </c:pt>
                <c:pt idx="3">
                  <c:v>1494.1932501580848</c:v>
                </c:pt>
                <c:pt idx="4">
                  <c:v>1342.8988599370309</c:v>
                </c:pt>
                <c:pt idx="5">
                  <c:v>1050.98867615569</c:v>
                </c:pt>
              </c:numCache>
            </c:numRef>
          </c:val>
        </c:ser>
        <c:overlap val="100"/>
        <c:axId val="109402752"/>
        <c:axId val="109413120"/>
      </c:barChart>
      <c:catAx>
        <c:axId val="109402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sz="1200" b="0" i="0" u="none" strike="noStrike" baseline="0" dirty="0" smtClean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Age</a:t>
                </a:r>
                <a:endParaRPr lang="en-GB" b="0" dirty="0">
                  <a:latin typeface="Noto Sans" pitchFamily="34" charset="0"/>
                  <a:ea typeface="Noto Sans" pitchFamily="34" charset="0"/>
                  <a:cs typeface="Noto Sans" pitchFamily="34" charset="0"/>
                </a:endParaRP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413120"/>
        <c:crosses val="autoZero"/>
        <c:auto val="1"/>
        <c:lblAlgn val="ctr"/>
        <c:lblOffset val="100"/>
        <c:tickLblSkip val="1"/>
      </c:catAx>
      <c:valAx>
        <c:axId val="109413120"/>
        <c:scaling>
          <c:orientation val="minMax"/>
          <c:max val="900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4902642979E-2"/>
              <c:y val="0.35357020871431388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0940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3952267549"/>
          <c:y val="0.26559120608964187"/>
          <c:w val="0.154445957766143"/>
          <c:h val="0.48723143704429855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200" b="1"/>
            </a:pPr>
            <a:r>
              <a:rPr lang="en-GB" sz="1200" b="1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Mean</a:t>
            </a:r>
            <a:r>
              <a:rPr lang="en-GB" sz="1200" b="1" baseline="0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 level of debt holding, among debt holders, by type</a:t>
            </a:r>
            <a:endParaRPr lang="en-GB" sz="1200" b="1" dirty="0">
              <a:latin typeface="Noto Sans" pitchFamily="34" charset="0"/>
              <a:ea typeface="Noto Sans" pitchFamily="34" charset="0"/>
              <a:cs typeface="Noto Sans" pitchFamily="34" charset="0"/>
            </a:endParaRPr>
          </a:p>
        </c:rich>
      </c:tx>
      <c:layout>
        <c:manualLayout>
          <c:xMode val="edge"/>
          <c:yMode val="edge"/>
          <c:x val="0.10571018738936701"/>
          <c:y val="1.5117304194941079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51"/>
        </c:manualLayout>
      </c:layout>
      <c:barChart>
        <c:barDir val="col"/>
        <c:grouping val="stacked"/>
        <c:ser>
          <c:idx val="0"/>
          <c:order val="0"/>
          <c:tx>
            <c:v>Formal loans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age'!$B$2:$B$7</c:f>
              <c:numCache>
                <c:formatCode>General</c:formatCode>
                <c:ptCount val="6"/>
                <c:pt idx="0">
                  <c:v>3225.9027016027189</c:v>
                </c:pt>
                <c:pt idx="1">
                  <c:v>3310.5400191659537</c:v>
                </c:pt>
                <c:pt idx="2">
                  <c:v>3261.4625825251128</c:v>
                </c:pt>
                <c:pt idx="3">
                  <c:v>3436.6207051477591</c:v>
                </c:pt>
                <c:pt idx="4">
                  <c:v>2457.6243198721572</c:v>
                </c:pt>
                <c:pt idx="5">
                  <c:v>1463.1279979300577</c:v>
                </c:pt>
              </c:numCache>
            </c:numRef>
          </c:val>
        </c:ser>
        <c:ser>
          <c:idx val="2"/>
          <c:order val="1"/>
          <c:tx>
            <c:v>Credit Cards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age'!$D$2:$D$7</c:f>
              <c:numCache>
                <c:formatCode>General</c:formatCode>
                <c:ptCount val="6"/>
                <c:pt idx="0">
                  <c:v>985.3423948925157</c:v>
                </c:pt>
                <c:pt idx="1">
                  <c:v>1981.349355385491</c:v>
                </c:pt>
                <c:pt idx="2">
                  <c:v>2094.4384907686735</c:v>
                </c:pt>
                <c:pt idx="3">
                  <c:v>1898.8671452346946</c:v>
                </c:pt>
                <c:pt idx="4">
                  <c:v>1592.4601212703258</c:v>
                </c:pt>
                <c:pt idx="5">
                  <c:v>1123.7952111058817</c:v>
                </c:pt>
              </c:numCache>
            </c:numRef>
          </c:val>
        </c:ser>
        <c:ser>
          <c:idx val="4"/>
          <c:order val="2"/>
          <c:tx>
            <c:v>Hire purchase</c:v>
          </c:tx>
          <c:spPr>
            <a:solidFill>
              <a:srgbClr val="336750">
                <a:lumMod val="60000"/>
                <a:lumOff val="40000"/>
              </a:srgb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age'!$F$2:$F$7</c:f>
              <c:numCache>
                <c:formatCode>General</c:formatCode>
                <c:ptCount val="6"/>
                <c:pt idx="0">
                  <c:v>1035.2285934984648</c:v>
                </c:pt>
                <c:pt idx="1">
                  <c:v>1518.0591439169664</c:v>
                </c:pt>
                <c:pt idx="2">
                  <c:v>1366.9223995901134</c:v>
                </c:pt>
                <c:pt idx="3">
                  <c:v>1494.1932501580848</c:v>
                </c:pt>
                <c:pt idx="4">
                  <c:v>1342.8988599370309</c:v>
                </c:pt>
                <c:pt idx="5">
                  <c:v>1050.9886761556895</c:v>
                </c:pt>
              </c:numCache>
            </c:numRef>
          </c:val>
        </c:ser>
        <c:ser>
          <c:idx val="6"/>
          <c:order val="3"/>
          <c:tx>
            <c:v>Arrears</c:v>
          </c:tx>
          <c:spPr>
            <a:solidFill>
              <a:srgbClr val="333333">
                <a:lumMod val="75000"/>
              </a:srgbClr>
            </a:solidFill>
            <a:ln>
              <a:noFill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age'!$H$2:$H$7</c:f>
              <c:numCache>
                <c:formatCode>General</c:formatCode>
                <c:ptCount val="6"/>
                <c:pt idx="0">
                  <c:v>183.40727233886719</c:v>
                </c:pt>
                <c:pt idx="1">
                  <c:v>154.71876525878872</c:v>
                </c:pt>
                <c:pt idx="2">
                  <c:v>168.41880798339844</c:v>
                </c:pt>
                <c:pt idx="3">
                  <c:v>154.48677062988241</c:v>
                </c:pt>
                <c:pt idx="4">
                  <c:v>61.504947662353388</c:v>
                </c:pt>
                <c:pt idx="5">
                  <c:v>50.650096893310447</c:v>
                </c:pt>
              </c:numCache>
            </c:numRef>
          </c:val>
        </c:ser>
        <c:ser>
          <c:idx val="1"/>
          <c:order val="4"/>
          <c:tx>
            <c:v>Informal Loans</c:v>
          </c:tx>
          <c:spPr>
            <a:solidFill>
              <a:sysClr val="window" lastClr="FFFFFF">
                <a:lumMod val="50000"/>
              </a:sys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age'!$C$2:$C$7</c:f>
              <c:numCache>
                <c:formatCode>General</c:formatCode>
                <c:ptCount val="6"/>
                <c:pt idx="0">
                  <c:v>645.49273991213852</c:v>
                </c:pt>
                <c:pt idx="1">
                  <c:v>342.16661079351388</c:v>
                </c:pt>
                <c:pt idx="2">
                  <c:v>163.3051072563467</c:v>
                </c:pt>
                <c:pt idx="3">
                  <c:v>66.967494067081276</c:v>
                </c:pt>
                <c:pt idx="4">
                  <c:v>34.384854787474133</c:v>
                </c:pt>
                <c:pt idx="5">
                  <c:v>339.30377398147465</c:v>
                </c:pt>
              </c:numCache>
            </c:numRef>
          </c:val>
        </c:ser>
        <c:overlap val="100"/>
        <c:axId val="109744512"/>
        <c:axId val="109746432"/>
      </c:barChart>
      <c:catAx>
        <c:axId val="109744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sz="1200" b="0" i="0" u="none" strike="noStrike" baseline="0" dirty="0" smtClean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Age</a:t>
                </a:r>
                <a:endParaRPr lang="en-GB" b="0" dirty="0">
                  <a:latin typeface="Noto Sans" pitchFamily="34" charset="0"/>
                  <a:ea typeface="Noto Sans" pitchFamily="34" charset="0"/>
                  <a:cs typeface="Noto Sans" pitchFamily="34" charset="0"/>
                </a:endParaRP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746432"/>
        <c:crosses val="autoZero"/>
        <c:auto val="1"/>
        <c:lblAlgn val="ctr"/>
        <c:lblOffset val="100"/>
        <c:tickLblSkip val="1"/>
      </c:catAx>
      <c:valAx>
        <c:axId val="109746432"/>
        <c:scaling>
          <c:orientation val="minMax"/>
          <c:max val="900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4902642979E-2"/>
              <c:y val="0.35357020871431388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0974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3952267549"/>
          <c:y val="0.26559120608964187"/>
          <c:w val="0.15444595776614287"/>
          <c:h val="0.48723143704429855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 b="1"/>
            </a:pPr>
            <a:r>
              <a:rPr lang="en-GB" sz="1200" b="1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Mean</a:t>
            </a:r>
            <a:r>
              <a:rPr lang="en-GB" sz="1200" b="1" baseline="0" dirty="0" smtClean="0">
                <a:latin typeface="Noto Sans" pitchFamily="34" charset="0"/>
                <a:ea typeface="Noto Sans" pitchFamily="34" charset="0"/>
                <a:cs typeface="Noto Sans" pitchFamily="34" charset="0"/>
              </a:rPr>
              <a:t> level of debt holding, among debt holders, by type</a:t>
            </a:r>
            <a:endParaRPr lang="en-GB" sz="1200" b="1" dirty="0">
              <a:latin typeface="Noto Sans" pitchFamily="34" charset="0"/>
              <a:ea typeface="Noto Sans" pitchFamily="34" charset="0"/>
              <a:cs typeface="Noto Sans" pitchFamily="34" charset="0"/>
            </a:endParaRPr>
          </a:p>
        </c:rich>
      </c:tx>
      <c:layout>
        <c:manualLayout>
          <c:xMode val="edge"/>
          <c:yMode val="edge"/>
          <c:x val="0.10571018738936701"/>
          <c:y val="1.5117304194941079E-2"/>
        </c:manualLayout>
      </c:layout>
    </c:title>
    <c:plotArea>
      <c:layout>
        <c:manualLayout>
          <c:layoutTarget val="inner"/>
          <c:xMode val="edge"/>
          <c:yMode val="edge"/>
          <c:x val="0.10502439300116752"/>
          <c:y val="6.3941729506033954E-2"/>
          <c:w val="0.7377125007552765"/>
          <c:h val="0.83728573809259488"/>
        </c:manualLayout>
      </c:layout>
      <c:barChart>
        <c:barDir val="col"/>
        <c:grouping val="stacked"/>
        <c:ser>
          <c:idx val="0"/>
          <c:order val="0"/>
          <c:tx>
            <c:v>Formal loans</c:v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age'!$B$2:$B$7</c:f>
              <c:numCache>
                <c:formatCode>General</c:formatCode>
                <c:ptCount val="6"/>
                <c:pt idx="0">
                  <c:v>3225.9027016027189</c:v>
                </c:pt>
                <c:pt idx="1">
                  <c:v>3310.5400191659537</c:v>
                </c:pt>
                <c:pt idx="2">
                  <c:v>3261.4625825251128</c:v>
                </c:pt>
                <c:pt idx="3">
                  <c:v>3436.62070514776</c:v>
                </c:pt>
                <c:pt idx="4">
                  <c:v>2457.6243198721572</c:v>
                </c:pt>
                <c:pt idx="5">
                  <c:v>1463.1279979300577</c:v>
                </c:pt>
              </c:numCache>
            </c:numRef>
          </c:val>
        </c:ser>
        <c:ser>
          <c:idx val="2"/>
          <c:order val="1"/>
          <c:tx>
            <c:v>Credit Cards</c:v>
          </c:tx>
          <c:spPr>
            <a:solidFill>
              <a:srgbClr val="CCCC00"/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age'!$D$2:$D$7</c:f>
              <c:numCache>
                <c:formatCode>General</c:formatCode>
                <c:ptCount val="6"/>
                <c:pt idx="0">
                  <c:v>985.34239489251615</c:v>
                </c:pt>
                <c:pt idx="1">
                  <c:v>1981.349355385491</c:v>
                </c:pt>
                <c:pt idx="2">
                  <c:v>2094.4384907686745</c:v>
                </c:pt>
                <c:pt idx="3">
                  <c:v>1898.8671452346946</c:v>
                </c:pt>
                <c:pt idx="4">
                  <c:v>1592.4601212703258</c:v>
                </c:pt>
                <c:pt idx="5">
                  <c:v>1123.7952111058817</c:v>
                </c:pt>
              </c:numCache>
            </c:numRef>
          </c:val>
        </c:ser>
        <c:ser>
          <c:idx val="4"/>
          <c:order val="2"/>
          <c:tx>
            <c:v>Hire purchase</c:v>
          </c:tx>
          <c:spPr>
            <a:solidFill>
              <a:srgbClr val="336750">
                <a:lumMod val="60000"/>
                <a:lumOff val="40000"/>
              </a:srgb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age'!$F$2:$F$7</c:f>
              <c:numCache>
                <c:formatCode>General</c:formatCode>
                <c:ptCount val="6"/>
                <c:pt idx="0">
                  <c:v>1035.2285934984643</c:v>
                </c:pt>
                <c:pt idx="1">
                  <c:v>1518.0591439169668</c:v>
                </c:pt>
                <c:pt idx="2">
                  <c:v>1366.9223995901134</c:v>
                </c:pt>
                <c:pt idx="3">
                  <c:v>1494.1932501580848</c:v>
                </c:pt>
                <c:pt idx="4">
                  <c:v>1342.8988599370309</c:v>
                </c:pt>
                <c:pt idx="5">
                  <c:v>1050.9886761556891</c:v>
                </c:pt>
              </c:numCache>
            </c:numRef>
          </c:val>
        </c:ser>
        <c:ser>
          <c:idx val="6"/>
          <c:order val="3"/>
          <c:tx>
            <c:v>Arrears</c:v>
          </c:tx>
          <c:spPr>
            <a:solidFill>
              <a:srgbClr val="333333">
                <a:lumMod val="75000"/>
              </a:srgbClr>
            </a:solidFill>
            <a:ln>
              <a:noFill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age'!$H$2:$H$7</c:f>
              <c:numCache>
                <c:formatCode>General</c:formatCode>
                <c:ptCount val="6"/>
                <c:pt idx="0">
                  <c:v>183.40727233886719</c:v>
                </c:pt>
                <c:pt idx="1">
                  <c:v>154.71876525878878</c:v>
                </c:pt>
                <c:pt idx="2">
                  <c:v>168.41880798339844</c:v>
                </c:pt>
                <c:pt idx="3">
                  <c:v>154.4867706298825</c:v>
                </c:pt>
                <c:pt idx="4">
                  <c:v>61.504947662353409</c:v>
                </c:pt>
                <c:pt idx="5">
                  <c:v>50.650096893310469</c:v>
                </c:pt>
              </c:numCache>
            </c:numRef>
          </c:val>
        </c:ser>
        <c:ser>
          <c:idx val="1"/>
          <c:order val="4"/>
          <c:tx>
            <c:v>Informal Loans</c:v>
          </c:tx>
          <c:spPr>
            <a:solidFill>
              <a:sysClr val="window" lastClr="FFFFFF">
                <a:lumMod val="50000"/>
              </a:sys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age'!$C$2:$C$7</c:f>
              <c:numCache>
                <c:formatCode>General</c:formatCode>
                <c:ptCount val="6"/>
                <c:pt idx="0">
                  <c:v>645.49273991213852</c:v>
                </c:pt>
                <c:pt idx="1">
                  <c:v>342.16661079351388</c:v>
                </c:pt>
                <c:pt idx="2">
                  <c:v>163.3051072563467</c:v>
                </c:pt>
                <c:pt idx="3">
                  <c:v>66.967494067081276</c:v>
                </c:pt>
                <c:pt idx="4">
                  <c:v>34.384854787474147</c:v>
                </c:pt>
                <c:pt idx="5">
                  <c:v>339.30377398147488</c:v>
                </c:pt>
              </c:numCache>
            </c:numRef>
          </c:val>
        </c:ser>
        <c:ser>
          <c:idx val="7"/>
          <c:order val="5"/>
          <c:tx>
            <c:v>Overdraft</c:v>
          </c:tx>
          <c:spPr>
            <a:solidFill>
              <a:sysClr val="window" lastClr="FFFFFF">
                <a:lumMod val="85000"/>
              </a:sysClr>
            </a:solidFill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age'!$I$2:$I$7</c:f>
              <c:numCache>
                <c:formatCode>General</c:formatCode>
                <c:ptCount val="6"/>
                <c:pt idx="0">
                  <c:v>385.26073450021664</c:v>
                </c:pt>
                <c:pt idx="1">
                  <c:v>365.13998404966338</c:v>
                </c:pt>
                <c:pt idx="2">
                  <c:v>394.95375750838497</c:v>
                </c:pt>
                <c:pt idx="3">
                  <c:v>413.92622575348867</c:v>
                </c:pt>
                <c:pt idx="4">
                  <c:v>385.55328546760143</c:v>
                </c:pt>
                <c:pt idx="5">
                  <c:v>247.44972497476198</c:v>
                </c:pt>
              </c:numCache>
            </c:numRef>
          </c:val>
        </c:ser>
        <c:ser>
          <c:idx val="3"/>
          <c:order val="6"/>
          <c:tx>
            <c:v>Storecards</c:v>
          </c:tx>
          <c:spPr>
            <a:solidFill>
              <a:srgbClr val="F26649"/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age'!$E$2:$E$7</c:f>
              <c:numCache>
                <c:formatCode>General</c:formatCode>
                <c:ptCount val="6"/>
                <c:pt idx="0">
                  <c:v>24.571887969970732</c:v>
                </c:pt>
                <c:pt idx="1">
                  <c:v>39.360633850097599</c:v>
                </c:pt>
                <c:pt idx="2">
                  <c:v>39.992355346679872</c:v>
                </c:pt>
                <c:pt idx="3">
                  <c:v>41.352104187011705</c:v>
                </c:pt>
                <c:pt idx="4">
                  <c:v>37.173919677734375</c:v>
                </c:pt>
                <c:pt idx="5">
                  <c:v>28.648530960082986</c:v>
                </c:pt>
              </c:numCache>
            </c:numRef>
          </c:val>
        </c:ser>
        <c:ser>
          <c:idx val="5"/>
          <c:order val="7"/>
          <c:tx>
            <c:v>Mail Order</c:v>
          </c:tx>
          <c:spPr>
            <a:solidFill>
              <a:srgbClr val="D4D00E">
                <a:lumMod val="40000"/>
                <a:lumOff val="60000"/>
              </a:srgbClr>
            </a:solidFill>
            <a:ln>
              <a:noFill/>
              <a:prstDash val="solid"/>
            </a:ln>
          </c:spPr>
          <c:cat>
            <c:strRef>
              <c:f>'Composition by age'!$A$2:$A$7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'Composition by age'!$G$2:$G$7</c:f>
              <c:numCache>
                <c:formatCode>General</c:formatCode>
                <c:ptCount val="6"/>
                <c:pt idx="0">
                  <c:v>74.511271789140437</c:v>
                </c:pt>
                <c:pt idx="1">
                  <c:v>78.381560347003202</c:v>
                </c:pt>
                <c:pt idx="2">
                  <c:v>75.451863563298318</c:v>
                </c:pt>
                <c:pt idx="3">
                  <c:v>70.443257420419727</c:v>
                </c:pt>
                <c:pt idx="4">
                  <c:v>69.135024162023726</c:v>
                </c:pt>
                <c:pt idx="5">
                  <c:v>70.288817579012672</c:v>
                </c:pt>
              </c:numCache>
            </c:numRef>
          </c:val>
        </c:ser>
        <c:overlap val="100"/>
        <c:axId val="109314432"/>
        <c:axId val="109316352"/>
      </c:barChart>
      <c:catAx>
        <c:axId val="10931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sz="1200" b="0" i="0" u="none" strike="noStrike" baseline="0" dirty="0" smtClean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Age</a:t>
                </a:r>
                <a:endParaRPr lang="en-GB" b="0" dirty="0">
                  <a:latin typeface="Noto Sans" pitchFamily="34" charset="0"/>
                  <a:ea typeface="Noto Sans" pitchFamily="34" charset="0"/>
                  <a:cs typeface="Noto Sans" pitchFamily="34" charset="0"/>
                </a:endParaRP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316352"/>
        <c:crosses val="autoZero"/>
        <c:auto val="1"/>
        <c:lblAlgn val="ctr"/>
        <c:lblOffset val="100"/>
        <c:tickLblSkip val="1"/>
      </c:catAx>
      <c:valAx>
        <c:axId val="10931635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>
                    <a:latin typeface="Noto Sans" pitchFamily="34" charset="0"/>
                    <a:ea typeface="Noto Sans" pitchFamily="34" charset="0"/>
                    <a:cs typeface="Noto Sans" pitchFamily="34" charset="0"/>
                  </a:rPr>
                  <a:t>Mean level of debt</a:t>
                </a:r>
              </a:p>
            </c:rich>
          </c:tx>
          <c:layout>
            <c:manualLayout>
              <c:xMode val="edge"/>
              <c:yMode val="edge"/>
              <c:x val="1.1024964902642979E-2"/>
              <c:y val="0.35357020871431388"/>
            </c:manualLayout>
          </c:layout>
        </c:title>
        <c:numFmt formatCode="#,##0" sourceLinked="0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0931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56753952267549"/>
          <c:y val="0.26559120608964187"/>
          <c:w val="0.15444595776614276"/>
          <c:h val="0.48723143704429855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80808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CDCA7"/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Pt>
            <c:idx val="6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Lbls>
            <c:showVal val="1"/>
            <c:showCatName val="1"/>
            <c:showLeaderLines val="1"/>
          </c:dLbls>
          <c:cat>
            <c:strRef>
              <c:f>'Pie '!$B$1:$I$1</c:f>
              <c:strCache>
                <c:ptCount val="8"/>
                <c:pt idx="0">
                  <c:v>Formal Loans</c:v>
                </c:pt>
                <c:pt idx="1">
                  <c:v>Informal Loans</c:v>
                </c:pt>
                <c:pt idx="2">
                  <c:v>Credit Cards</c:v>
                </c:pt>
                <c:pt idx="3">
                  <c:v>Store Cards</c:v>
                </c:pt>
                <c:pt idx="4">
                  <c:v>Hire Purchase</c:v>
                </c:pt>
                <c:pt idx="5">
                  <c:v>Mail Order</c:v>
                </c:pt>
                <c:pt idx="6">
                  <c:v>Overdraft</c:v>
                </c:pt>
                <c:pt idx="7">
                  <c:v>Arrears</c:v>
                </c:pt>
              </c:strCache>
            </c:strRef>
          </c:cat>
          <c:val>
            <c:numRef>
              <c:f>'Pie '!$B$2:$I$2</c:f>
              <c:numCache>
                <c:formatCode>_-[$£-809]* #,##0_-;\-[$£-809]* #,##0_-;_-[$£-809]* "-"??_-;_-@_-</c:formatCode>
                <c:ptCount val="8"/>
                <c:pt idx="0">
                  <c:v>1400.2397457276711</c:v>
                </c:pt>
                <c:pt idx="1">
                  <c:v>91.991065501036687</c:v>
                </c:pt>
                <c:pt idx="2">
                  <c:v>785.85359004803342</c:v>
                </c:pt>
                <c:pt idx="3">
                  <c:v>16.059061050415121</c:v>
                </c:pt>
                <c:pt idx="4">
                  <c:v>675.2210782857303</c:v>
                </c:pt>
                <c:pt idx="5">
                  <c:v>31.914696609271822</c:v>
                </c:pt>
                <c:pt idx="6">
                  <c:v>172.28259690170017</c:v>
                </c:pt>
                <c:pt idx="7">
                  <c:v>61.853710174560547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600">
          <a:latin typeface="+mn-lt"/>
        </a:defRPr>
      </a:pPr>
      <a:endParaRPr lang="en-US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200" b="1" dirty="0" smtClean="0"/>
              <a:t>Percentage of households with debts</a:t>
            </a:r>
            <a:r>
              <a:rPr lang="en-GB" sz="1200" b="1" baseline="0" dirty="0" smtClean="0"/>
              <a:t> greater than amount of income</a:t>
            </a:r>
            <a:endParaRPr lang="en-GB" sz="1200" b="1" dirty="0"/>
          </a:p>
        </c:rich>
      </c:tx>
      <c:layout>
        <c:manualLayout>
          <c:xMode val="edge"/>
          <c:yMode val="edge"/>
          <c:x val="0.109863157898724"/>
          <c:y val="1.6035998079889202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7.4198263678578721E-2"/>
          <c:w val="0.82035465079060199"/>
          <c:h val="0.81297088633151982"/>
        </c:manualLayout>
      </c:layout>
      <c:lineChart>
        <c:grouping val="standard"/>
        <c:ser>
          <c:idx val="1"/>
          <c:order val="0"/>
          <c:tx>
            <c:v>3 months income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cat>
            <c:strRef>
              <c:f>'Chart 10.1'!$C$43:$C$53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'Chart 10.1'!$D$43:$D$50</c:f>
              <c:numCache>
                <c:formatCode>General</c:formatCode>
                <c:ptCount val="8"/>
                <c:pt idx="0">
                  <c:v>0.20044559240341239</c:v>
                </c:pt>
                <c:pt idx="1">
                  <c:v>0.21303257346153301</c:v>
                </c:pt>
                <c:pt idx="2">
                  <c:v>0.18206577003002236</c:v>
                </c:pt>
                <c:pt idx="3">
                  <c:v>0.15205675363540624</c:v>
                </c:pt>
                <c:pt idx="4">
                  <c:v>8.8121868669987363E-2</c:v>
                </c:pt>
                <c:pt idx="5">
                  <c:v>4.7058135271072395E-2</c:v>
                </c:pt>
                <c:pt idx="7">
                  <c:v>0.13369089365005488</c:v>
                </c:pt>
              </c:numCache>
            </c:numRef>
          </c:val>
        </c:ser>
        <c:ser>
          <c:idx val="0"/>
          <c:order val="1"/>
          <c:tx>
            <c:v>6 months income</c:v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'Chart 10.1'!$C$43:$C$53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'Chart 10.1'!$E$43:$E$50</c:f>
              <c:numCache>
                <c:formatCode>General</c:formatCode>
                <c:ptCount val="8"/>
                <c:pt idx="0">
                  <c:v>0.12400485575199123</c:v>
                </c:pt>
                <c:pt idx="1">
                  <c:v>9.2561297118664024E-2</c:v>
                </c:pt>
                <c:pt idx="2">
                  <c:v>8.3865314722061587E-2</c:v>
                </c:pt>
                <c:pt idx="3">
                  <c:v>6.9214254617691123E-2</c:v>
                </c:pt>
                <c:pt idx="4">
                  <c:v>4.0654059499502009E-2</c:v>
                </c:pt>
                <c:pt idx="5">
                  <c:v>2.0334484055638216E-2</c:v>
                </c:pt>
                <c:pt idx="7">
                  <c:v>6.2288355082273456E-2</c:v>
                </c:pt>
              </c:numCache>
            </c:numRef>
          </c:val>
        </c:ser>
        <c:ser>
          <c:idx val="3"/>
          <c:order val="2"/>
          <c:tx>
            <c:v>1 year income</c:v>
          </c:tx>
          <c:cat>
            <c:strRef>
              <c:f>'Chart 10.1'!$C$43:$C$53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'Chart 10.1'!$F$43:$F$50</c:f>
              <c:numCache>
                <c:formatCode>General</c:formatCode>
                <c:ptCount val="8"/>
                <c:pt idx="0">
                  <c:v>4.6384513378143304E-2</c:v>
                </c:pt>
                <c:pt idx="1">
                  <c:v>2.3730251938104598E-2</c:v>
                </c:pt>
                <c:pt idx="2">
                  <c:v>2.4716362357139605E-2</c:v>
                </c:pt>
                <c:pt idx="3">
                  <c:v>2.2214770317077775E-2</c:v>
                </c:pt>
                <c:pt idx="4">
                  <c:v>1.0285135358572036E-2</c:v>
                </c:pt>
                <c:pt idx="5">
                  <c:v>3.9486759342253199E-3</c:v>
                </c:pt>
                <c:pt idx="7">
                  <c:v>1.8191456794738846E-2</c:v>
                </c:pt>
              </c:numCache>
            </c:numRef>
          </c:val>
        </c:ser>
        <c:marker val="1"/>
        <c:axId val="109711744"/>
        <c:axId val="109713664"/>
      </c:lineChart>
      <c:catAx>
        <c:axId val="109711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713664"/>
        <c:crosses val="autoZero"/>
        <c:auto val="1"/>
        <c:lblAlgn val="ctr"/>
        <c:lblOffset val="100"/>
        <c:tickLblSkip val="1"/>
      </c:catAx>
      <c:valAx>
        <c:axId val="109713664"/>
        <c:scaling>
          <c:orientation val="minMax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5200150090207701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9711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38887393761587"/>
          <c:y val="9.2307692307692729E-2"/>
          <c:w val="0.65710232747918995"/>
          <c:h val="4.7513202090458513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Median debt amount and repayment amount among holders of different debt types</a:t>
            </a:r>
          </a:p>
        </c:rich>
      </c:tx>
      <c:layout>
        <c:manualLayout>
          <c:xMode val="edge"/>
          <c:yMode val="edge"/>
          <c:x val="0.11778902751885875"/>
          <c:y val="1.5585996656987807E-2"/>
        </c:manualLayout>
      </c:layout>
    </c:title>
    <c:plotArea>
      <c:layout>
        <c:manualLayout>
          <c:layoutTarget val="inner"/>
          <c:xMode val="edge"/>
          <c:yMode val="edge"/>
          <c:x val="0.110052756625411"/>
          <c:y val="7.4198263678578721E-2"/>
          <c:w val="0.79863119184514597"/>
          <c:h val="0.82336156812307804"/>
        </c:manualLayout>
      </c:layout>
      <c:barChart>
        <c:barDir val="col"/>
        <c:grouping val="clustered"/>
        <c:ser>
          <c:idx val="1"/>
          <c:order val="0"/>
          <c:tx>
            <c:v>Median debt held</c:v>
          </c:tx>
          <c:spPr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75000"/>
                </a:srgbClr>
              </a:solidFill>
            </a:ln>
          </c:spPr>
          <c:cat>
            <c:strRef>
              <c:f>'Chart 12'!$A$27:$A$32</c:f>
              <c:strCache>
                <c:ptCount val="6"/>
                <c:pt idx="0">
                  <c:v>Formal loans in payment</c:v>
                </c:pt>
                <c:pt idx="1">
                  <c:v>Hire purchase</c:v>
                </c:pt>
                <c:pt idx="2">
                  <c:v>Credit cards</c:v>
                </c:pt>
                <c:pt idx="3">
                  <c:v>Mail order</c:v>
                </c:pt>
                <c:pt idx="5">
                  <c:v>All financial debt in payment</c:v>
                </c:pt>
              </c:strCache>
            </c:strRef>
          </c:cat>
          <c:val>
            <c:numRef>
              <c:f>'Chart 12'!$B$27:$B$32</c:f>
              <c:numCache>
                <c:formatCode>General</c:formatCode>
                <c:ptCount val="6"/>
                <c:pt idx="0">
                  <c:v>5250</c:v>
                </c:pt>
                <c:pt idx="1">
                  <c:v>2700</c:v>
                </c:pt>
                <c:pt idx="2">
                  <c:v>1563</c:v>
                </c:pt>
                <c:pt idx="3">
                  <c:v>200</c:v>
                </c:pt>
                <c:pt idx="5">
                  <c:v>3000</c:v>
                </c:pt>
              </c:numCache>
            </c:numRef>
          </c:val>
        </c:ser>
        <c:ser>
          <c:idx val="0"/>
          <c:order val="1"/>
          <c:tx>
            <c:strRef>
              <c:f>'Chart 12'!$C$26</c:f>
              <c:strCache>
                <c:ptCount val="1"/>
                <c:pt idx="0">
                  <c:v>pad</c:v>
                </c:pt>
              </c:strCache>
            </c:strRef>
          </c:tx>
          <c:val>
            <c:numRef>
              <c:f>'Chart 12'!$C$27:$C$32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gapWidth val="48"/>
        <c:overlap val="-1"/>
        <c:axId val="109905408"/>
        <c:axId val="109906944"/>
      </c:barChart>
      <c:barChart>
        <c:barDir val="col"/>
        <c:grouping val="clustered"/>
        <c:ser>
          <c:idx val="3"/>
          <c:order val="2"/>
          <c:val>
            <c:numRef>
              <c:f>'Chart 12'!$D$27:$D$32</c:f>
              <c:numCache>
                <c:formatCode>General</c:formatCode>
                <c:ptCount val="6"/>
                <c:pt idx="0">
                  <c:v>0</c:v>
                </c:pt>
              </c:numCache>
            </c:numRef>
          </c:val>
        </c:ser>
        <c:gapWidth val="56"/>
        <c:axId val="109925504"/>
        <c:axId val="109927040"/>
      </c:barChart>
      <c:catAx>
        <c:axId val="109905408"/>
        <c:scaling>
          <c:orientation val="minMax"/>
        </c:scaling>
        <c:axPos val="b"/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906944"/>
        <c:crosses val="autoZero"/>
        <c:auto val="1"/>
        <c:lblAlgn val="ctr"/>
        <c:lblOffset val="100"/>
        <c:tickLblSkip val="1"/>
      </c:catAx>
      <c:valAx>
        <c:axId val="10990694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Level </a:t>
                </a:r>
                <a:r>
                  <a:rPr lang="en-GB" dirty="0" smtClean="0"/>
                  <a:t>of </a:t>
                </a:r>
                <a:r>
                  <a:rPr lang="en-GB" dirty="0"/>
                  <a:t>debt</a:t>
                </a:r>
              </a:p>
            </c:rich>
          </c:tx>
          <c:layout>
            <c:manualLayout>
              <c:xMode val="edge"/>
              <c:yMode val="edge"/>
              <c:x val="0"/>
              <c:y val="0.35891195834570838"/>
            </c:manualLayout>
          </c:layout>
        </c:title>
        <c:numFmt formatCode="\£#,##0" sourceLinked="0"/>
        <c:tickLblPos val="nextTo"/>
        <c:spPr>
          <a:ln w="3175">
            <a:solidFill>
              <a:schemeClr val="tx1"/>
            </a:solidFill>
          </a:ln>
        </c:spPr>
        <c:crossAx val="109905408"/>
        <c:crosses val="autoZero"/>
        <c:crossBetween val="between"/>
      </c:valAx>
      <c:catAx>
        <c:axId val="109925504"/>
        <c:scaling>
          <c:orientation val="minMax"/>
        </c:scaling>
        <c:delete val="1"/>
        <c:axPos val="b"/>
        <c:tickLblPos val="none"/>
        <c:crossAx val="109927040"/>
        <c:crosses val="autoZero"/>
        <c:auto val="1"/>
        <c:lblAlgn val="ctr"/>
        <c:lblOffset val="100"/>
      </c:catAx>
      <c:valAx>
        <c:axId val="109927040"/>
        <c:scaling>
          <c:orientation val="minMax"/>
        </c:scaling>
        <c:delete val="1"/>
        <c:axPos val="r"/>
        <c:numFmt formatCode="\£#,##0" sourceLinked="0"/>
        <c:tickLblPos val="none"/>
        <c:crossAx val="109925504"/>
        <c:crosses val="max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4905362197268588"/>
          <c:y val="8.8320647722930967E-2"/>
          <c:w val="0.49865649484410102"/>
          <c:h val="5.6952090855315544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n-lt"/>
        </a:defRPr>
      </a:pPr>
      <a:endParaRPr lang="en-U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b="1" dirty="0">
                <a:latin typeface="Noto Sans" pitchFamily="34" charset="0"/>
                <a:ea typeface="Noto Sans" pitchFamily="34" charset="0"/>
                <a:cs typeface="Noto Sans" pitchFamily="34" charset="0"/>
              </a:rPr>
              <a:t>Median debt amount and repayment amount among holders of different debt types</a:t>
            </a:r>
          </a:p>
        </c:rich>
      </c:tx>
      <c:layout>
        <c:manualLayout>
          <c:xMode val="edge"/>
          <c:yMode val="edge"/>
          <c:x val="0.11778902751885875"/>
          <c:y val="1.5585996656987807E-2"/>
        </c:manualLayout>
      </c:layout>
    </c:title>
    <c:plotArea>
      <c:layout>
        <c:manualLayout>
          <c:layoutTarget val="inner"/>
          <c:xMode val="edge"/>
          <c:yMode val="edge"/>
          <c:x val="0.110052756625411"/>
          <c:y val="7.4198263678578721E-2"/>
          <c:w val="0.79863119184514597"/>
          <c:h val="0.82336156812307804"/>
        </c:manualLayout>
      </c:layout>
      <c:barChart>
        <c:barDir val="col"/>
        <c:grouping val="clustered"/>
        <c:ser>
          <c:idx val="1"/>
          <c:order val="0"/>
          <c:tx>
            <c:v>Median debt held</c:v>
          </c:tx>
          <c:spPr>
            <a:solidFill>
              <a:srgbClr val="9BBB59">
                <a:lumMod val="75000"/>
              </a:srgbClr>
            </a:solidFill>
            <a:ln>
              <a:solidFill>
                <a:srgbClr val="9BBB59">
                  <a:lumMod val="75000"/>
                </a:srgbClr>
              </a:solidFill>
            </a:ln>
          </c:spPr>
          <c:cat>
            <c:strRef>
              <c:f>'Chart 12'!$A$27:$A$32</c:f>
              <c:strCache>
                <c:ptCount val="6"/>
                <c:pt idx="0">
                  <c:v>Formal loans in payment</c:v>
                </c:pt>
                <c:pt idx="1">
                  <c:v>Hire purchase</c:v>
                </c:pt>
                <c:pt idx="2">
                  <c:v>Credit cards</c:v>
                </c:pt>
                <c:pt idx="3">
                  <c:v>Mail order</c:v>
                </c:pt>
                <c:pt idx="5">
                  <c:v>All financial debt in payment</c:v>
                </c:pt>
              </c:strCache>
            </c:strRef>
          </c:cat>
          <c:val>
            <c:numRef>
              <c:f>'Chart 12'!$B$27:$B$32</c:f>
              <c:numCache>
                <c:formatCode>General</c:formatCode>
                <c:ptCount val="6"/>
                <c:pt idx="0">
                  <c:v>5250</c:v>
                </c:pt>
                <c:pt idx="1">
                  <c:v>2700</c:v>
                </c:pt>
                <c:pt idx="2">
                  <c:v>1563</c:v>
                </c:pt>
                <c:pt idx="3">
                  <c:v>200</c:v>
                </c:pt>
                <c:pt idx="5">
                  <c:v>3000</c:v>
                </c:pt>
              </c:numCache>
            </c:numRef>
          </c:val>
        </c:ser>
        <c:ser>
          <c:idx val="0"/>
          <c:order val="1"/>
          <c:tx>
            <c:strRef>
              <c:f>'Chart 12'!$C$26</c:f>
              <c:strCache>
                <c:ptCount val="1"/>
                <c:pt idx="0">
                  <c:v>pad</c:v>
                </c:pt>
              </c:strCache>
            </c:strRef>
          </c:tx>
          <c:val>
            <c:numRef>
              <c:f>'Chart 12'!$C$27:$C$32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gapWidth val="48"/>
        <c:overlap val="-1"/>
        <c:axId val="109964288"/>
        <c:axId val="110060288"/>
      </c:barChart>
      <c:barChart>
        <c:barDir val="col"/>
        <c:grouping val="clustered"/>
        <c:ser>
          <c:idx val="3"/>
          <c:order val="2"/>
          <c:val>
            <c:numRef>
              <c:f>'Chart 12'!$D$27:$D$32</c:f>
              <c:numCache>
                <c:formatCode>General</c:formatCode>
                <c:ptCount val="6"/>
                <c:pt idx="0">
                  <c:v>0</c:v>
                </c:pt>
              </c:numCache>
            </c:numRef>
          </c:val>
        </c:ser>
        <c:ser>
          <c:idx val="2"/>
          <c:order val="3"/>
          <c:tx>
            <c:v>Median monthly repayment</c:v>
          </c:tx>
          <c:spPr>
            <a:solidFill>
              <a:srgbClr val="F2F2F2">
                <a:lumMod val="25000"/>
              </a:srgbClr>
            </a:solidFill>
            <a:ln w="28575">
              <a:noFill/>
            </a:ln>
          </c:spPr>
          <c:cat>
            <c:strRef>
              <c:f>'Chart 12'!$A$27:$A$32</c:f>
              <c:strCache>
                <c:ptCount val="6"/>
                <c:pt idx="0">
                  <c:v>Formal loans in payment</c:v>
                </c:pt>
                <c:pt idx="1">
                  <c:v>Hire purchase</c:v>
                </c:pt>
                <c:pt idx="2">
                  <c:v>Credit cards</c:v>
                </c:pt>
                <c:pt idx="3">
                  <c:v>Mail order</c:v>
                </c:pt>
                <c:pt idx="5">
                  <c:v>All financial debt in payment</c:v>
                </c:pt>
              </c:strCache>
            </c:strRef>
          </c:cat>
          <c:val>
            <c:numRef>
              <c:f>'Chart 12'!$E$27:$E$32</c:f>
              <c:numCache>
                <c:formatCode>General</c:formatCode>
                <c:ptCount val="6"/>
                <c:pt idx="0">
                  <c:v>160</c:v>
                </c:pt>
                <c:pt idx="1">
                  <c:v>142</c:v>
                </c:pt>
                <c:pt idx="2">
                  <c:v>150</c:v>
                </c:pt>
                <c:pt idx="3">
                  <c:v>150</c:v>
                </c:pt>
                <c:pt idx="5">
                  <c:v>155</c:v>
                </c:pt>
              </c:numCache>
            </c:numRef>
          </c:val>
        </c:ser>
        <c:gapWidth val="56"/>
        <c:axId val="110062208"/>
        <c:axId val="110064000"/>
      </c:barChart>
      <c:catAx>
        <c:axId val="109964288"/>
        <c:scaling>
          <c:orientation val="minMax"/>
        </c:scaling>
        <c:axPos val="b"/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060288"/>
        <c:crosses val="autoZero"/>
        <c:auto val="1"/>
        <c:lblAlgn val="ctr"/>
        <c:lblOffset val="100"/>
        <c:tickLblSkip val="1"/>
      </c:catAx>
      <c:valAx>
        <c:axId val="11006028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Level </a:t>
                </a:r>
                <a:r>
                  <a:rPr lang="en-GB" dirty="0" smtClean="0"/>
                  <a:t>of </a:t>
                </a:r>
                <a:r>
                  <a:rPr lang="en-GB" dirty="0"/>
                  <a:t>debt</a:t>
                </a:r>
              </a:p>
            </c:rich>
          </c:tx>
          <c:layout>
            <c:manualLayout>
              <c:xMode val="edge"/>
              <c:yMode val="edge"/>
              <c:x val="0"/>
              <c:y val="0.35891195834570838"/>
            </c:manualLayout>
          </c:layout>
        </c:title>
        <c:numFmt formatCode="\£#,##0" sourceLinked="0"/>
        <c:tickLblPos val="nextTo"/>
        <c:spPr>
          <a:ln w="3175">
            <a:solidFill>
              <a:schemeClr val="tx1"/>
            </a:solidFill>
          </a:ln>
        </c:spPr>
        <c:crossAx val="109964288"/>
        <c:crosses val="autoZero"/>
        <c:crossBetween val="between"/>
      </c:valAx>
      <c:catAx>
        <c:axId val="110062208"/>
        <c:scaling>
          <c:orientation val="minMax"/>
        </c:scaling>
        <c:delete val="1"/>
        <c:axPos val="b"/>
        <c:tickLblPos val="none"/>
        <c:crossAx val="110064000"/>
        <c:crosses val="autoZero"/>
        <c:auto val="1"/>
        <c:lblAlgn val="ctr"/>
        <c:lblOffset val="100"/>
      </c:catAx>
      <c:valAx>
        <c:axId val="1100640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Median monthly repayment</a:t>
                </a:r>
              </a:p>
            </c:rich>
          </c:tx>
          <c:layout/>
        </c:title>
        <c:numFmt formatCode="\£#,##0" sourceLinked="0"/>
        <c:tickLblPos val="nextTo"/>
        <c:crossAx val="110062208"/>
        <c:crosses val="max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4905362197268588"/>
          <c:y val="8.8320647722930967E-2"/>
          <c:w val="0.49865649484410091"/>
          <c:h val="5.6952090855315524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n-lt"/>
        </a:defRPr>
      </a:pPr>
      <a:endParaRPr lang="en-US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income </a:t>
            </a:r>
            <a:r>
              <a:rPr lang="en-US" sz="1200" b="1" i="0" baseline="0" dirty="0" err="1" smtClean="0"/>
              <a:t>decile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'Chart 3'!$AE$44:$AE$55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3'!$AF$44:$AF$55</c:f>
              <c:numCache>
                <c:formatCode>General</c:formatCode>
                <c:ptCount val="12"/>
                <c:pt idx="0">
                  <c:v>0.36711287498474293</c:v>
                </c:pt>
                <c:pt idx="1">
                  <c:v>0.40932115912437467</c:v>
                </c:pt>
                <c:pt idx="2">
                  <c:v>0.44288876652717685</c:v>
                </c:pt>
                <c:pt idx="3">
                  <c:v>0.46355319023132274</c:v>
                </c:pt>
                <c:pt idx="4">
                  <c:v>0.49389633536338873</c:v>
                </c:pt>
                <c:pt idx="5">
                  <c:v>0.52510738372802657</c:v>
                </c:pt>
                <c:pt idx="6">
                  <c:v>0.53559118509292403</c:v>
                </c:pt>
                <c:pt idx="7">
                  <c:v>0.54159057140350464</c:v>
                </c:pt>
                <c:pt idx="8">
                  <c:v>0.54974448680877896</c:v>
                </c:pt>
                <c:pt idx="9">
                  <c:v>0.511696457862854</c:v>
                </c:pt>
                <c:pt idx="11">
                  <c:v>0.48254594206809975</c:v>
                </c:pt>
              </c:numCache>
            </c:numRef>
          </c:val>
        </c:ser>
        <c:marker val="1"/>
        <c:axId val="110093824"/>
        <c:axId val="110095744"/>
      </c:lineChart>
      <c:catAx>
        <c:axId val="110093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Income decile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095744"/>
        <c:crosses val="autoZero"/>
        <c:auto val="1"/>
        <c:lblAlgn val="ctr"/>
        <c:lblOffset val="100"/>
        <c:tickLblSkip val="1"/>
      </c:catAx>
      <c:valAx>
        <c:axId val="110095744"/>
        <c:scaling>
          <c:orientation val="minMax"/>
          <c:max val="0.60000000000000164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952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093824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income </a:t>
            </a:r>
            <a:r>
              <a:rPr lang="en-US" sz="1200" b="1" i="0" baseline="0" dirty="0" err="1" smtClean="0"/>
              <a:t>decile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'Chart 3'!$AE$44:$AE$55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3'!$AF$44:$AF$55</c:f>
              <c:numCache>
                <c:formatCode>General</c:formatCode>
                <c:ptCount val="12"/>
                <c:pt idx="0">
                  <c:v>0.36711287498474293</c:v>
                </c:pt>
                <c:pt idx="1">
                  <c:v>0.40932115912437467</c:v>
                </c:pt>
                <c:pt idx="2">
                  <c:v>0.44288876652717685</c:v>
                </c:pt>
                <c:pt idx="3">
                  <c:v>0.46355319023132274</c:v>
                </c:pt>
                <c:pt idx="4">
                  <c:v>0.49389633536338873</c:v>
                </c:pt>
                <c:pt idx="5">
                  <c:v>0.52510738372802657</c:v>
                </c:pt>
                <c:pt idx="6">
                  <c:v>0.53559118509292403</c:v>
                </c:pt>
                <c:pt idx="7">
                  <c:v>0.54159057140350464</c:v>
                </c:pt>
                <c:pt idx="8">
                  <c:v>0.54974448680877896</c:v>
                </c:pt>
                <c:pt idx="9">
                  <c:v>0.511696457862854</c:v>
                </c:pt>
                <c:pt idx="11">
                  <c:v>0.48254594206809975</c:v>
                </c:pt>
              </c:numCache>
            </c:numRef>
          </c:val>
        </c:ser>
        <c:ser>
          <c:idx val="1"/>
          <c:order val="1"/>
          <c:tx>
            <c:v>Percentage in net debt</c:v>
          </c:tx>
          <c:spPr>
            <a:ln>
              <a:solidFill>
                <a:srgbClr val="666666"/>
              </a:solidFill>
            </a:ln>
          </c:spPr>
          <c:marker>
            <c:spPr>
              <a:solidFill>
                <a:srgbClr val="666666"/>
              </a:solidFill>
              <a:ln>
                <a:solidFill>
                  <a:srgbClr val="666666"/>
                </a:solidFill>
              </a:ln>
            </c:spPr>
          </c:marker>
          <c:val>
            <c:numRef>
              <c:f>'Chart 3'!$AG$44:$AG$55</c:f>
              <c:numCache>
                <c:formatCode>General</c:formatCode>
                <c:ptCount val="12"/>
                <c:pt idx="0">
                  <c:v>0.25710868835449291</c:v>
                </c:pt>
                <c:pt idx="1">
                  <c:v>0.25920590758323675</c:v>
                </c:pt>
                <c:pt idx="2">
                  <c:v>0.26186725497245866</c:v>
                </c:pt>
                <c:pt idx="3">
                  <c:v>0.25398865342140231</c:v>
                </c:pt>
                <c:pt idx="4">
                  <c:v>0.25427165627479575</c:v>
                </c:pt>
                <c:pt idx="5">
                  <c:v>0.24812068045139352</c:v>
                </c:pt>
                <c:pt idx="6">
                  <c:v>0.21601347625255601</c:v>
                </c:pt>
                <c:pt idx="7">
                  <c:v>0.20796434581279893</c:v>
                </c:pt>
                <c:pt idx="8">
                  <c:v>0.165734022855759</c:v>
                </c:pt>
                <c:pt idx="9">
                  <c:v>0.119050189852715</c:v>
                </c:pt>
                <c:pt idx="11">
                  <c:v>0.22585831582546242</c:v>
                </c:pt>
              </c:numCache>
            </c:numRef>
          </c:val>
        </c:ser>
        <c:marker val="1"/>
        <c:axId val="110002176"/>
        <c:axId val="110004480"/>
      </c:lineChart>
      <c:catAx>
        <c:axId val="110002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Income decile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004480"/>
        <c:crosses val="autoZero"/>
        <c:auto val="1"/>
        <c:lblAlgn val="ctr"/>
        <c:lblOffset val="100"/>
        <c:tickLblSkip val="1"/>
      </c:catAx>
      <c:valAx>
        <c:axId val="110004480"/>
        <c:scaling>
          <c:orientation val="minMax"/>
          <c:max val="0.60000000000000164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952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00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05785543348048E-2"/>
          <c:y val="7.2542529996214022E-2"/>
          <c:w val="0.81877076220760303"/>
          <c:h val="5.16200485031268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income </a:t>
            </a:r>
            <a:r>
              <a:rPr lang="en-US" sz="1200" b="1" i="0" baseline="0" dirty="0" err="1" smtClean="0"/>
              <a:t>decile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'Chart 3'!$AE$44:$AE$55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3'!$AF$44:$AF$55</c:f>
              <c:numCache>
                <c:formatCode>General</c:formatCode>
                <c:ptCount val="12"/>
                <c:pt idx="0">
                  <c:v>0.36711287498474293</c:v>
                </c:pt>
                <c:pt idx="1">
                  <c:v>0.40932115912437467</c:v>
                </c:pt>
                <c:pt idx="2">
                  <c:v>0.44288876652717685</c:v>
                </c:pt>
                <c:pt idx="3">
                  <c:v>0.46355319023132274</c:v>
                </c:pt>
                <c:pt idx="4">
                  <c:v>0.49389633536338873</c:v>
                </c:pt>
                <c:pt idx="5">
                  <c:v>0.52510738372802657</c:v>
                </c:pt>
                <c:pt idx="6">
                  <c:v>0.53559118509292403</c:v>
                </c:pt>
                <c:pt idx="7">
                  <c:v>0.54159057140350464</c:v>
                </c:pt>
                <c:pt idx="8">
                  <c:v>0.54974448680877896</c:v>
                </c:pt>
                <c:pt idx="9">
                  <c:v>0.511696457862854</c:v>
                </c:pt>
                <c:pt idx="11">
                  <c:v>0.48254594206809975</c:v>
                </c:pt>
              </c:numCache>
            </c:numRef>
          </c:val>
        </c:ser>
        <c:ser>
          <c:idx val="1"/>
          <c:order val="1"/>
          <c:tx>
            <c:v>Percentage in net debt</c:v>
          </c:tx>
          <c:spPr>
            <a:ln>
              <a:solidFill>
                <a:srgbClr val="666666"/>
              </a:solidFill>
            </a:ln>
          </c:spPr>
          <c:marker>
            <c:spPr>
              <a:solidFill>
                <a:srgbClr val="666666"/>
              </a:solidFill>
              <a:ln>
                <a:solidFill>
                  <a:srgbClr val="666666"/>
                </a:solidFill>
              </a:ln>
            </c:spPr>
          </c:marker>
          <c:val>
            <c:numRef>
              <c:f>'Chart 3'!$AG$44:$AG$55</c:f>
              <c:numCache>
                <c:formatCode>General</c:formatCode>
                <c:ptCount val="12"/>
                <c:pt idx="0">
                  <c:v>0.25710868835449291</c:v>
                </c:pt>
                <c:pt idx="1">
                  <c:v>0.25920590758323675</c:v>
                </c:pt>
                <c:pt idx="2">
                  <c:v>0.26186725497245866</c:v>
                </c:pt>
                <c:pt idx="3">
                  <c:v>0.25398865342140231</c:v>
                </c:pt>
                <c:pt idx="4">
                  <c:v>0.25427165627479575</c:v>
                </c:pt>
                <c:pt idx="5">
                  <c:v>0.24812068045139352</c:v>
                </c:pt>
                <c:pt idx="6">
                  <c:v>0.21601347625255601</c:v>
                </c:pt>
                <c:pt idx="7">
                  <c:v>0.20796434581279893</c:v>
                </c:pt>
                <c:pt idx="8">
                  <c:v>0.165734022855759</c:v>
                </c:pt>
                <c:pt idx="9">
                  <c:v>0.119050189852715</c:v>
                </c:pt>
                <c:pt idx="11">
                  <c:v>0.22585831582546242</c:v>
                </c:pt>
              </c:numCache>
            </c:numRef>
          </c:val>
        </c:ser>
        <c:ser>
          <c:idx val="2"/>
          <c:order val="2"/>
          <c:tx>
            <c:v>Percentage in net debt inc property</c:v>
          </c:tx>
          <c:val>
            <c:numRef>
              <c:f>'Chart 3'!$AH$44:$AH$55</c:f>
              <c:numCache>
                <c:formatCode>General</c:formatCode>
                <c:ptCount val="12"/>
                <c:pt idx="0">
                  <c:v>0.20642131567001301</c:v>
                </c:pt>
                <c:pt idx="1">
                  <c:v>0.19017170369625067</c:v>
                </c:pt>
                <c:pt idx="2">
                  <c:v>0.18223333358764779</c:v>
                </c:pt>
                <c:pt idx="3">
                  <c:v>0.15338616073131636</c:v>
                </c:pt>
                <c:pt idx="4">
                  <c:v>0.14796723425388336</c:v>
                </c:pt>
                <c:pt idx="5">
                  <c:v>0.11612762510776498</c:v>
                </c:pt>
                <c:pt idx="6">
                  <c:v>8.6223199963569738E-2</c:v>
                </c:pt>
                <c:pt idx="7">
                  <c:v>7.5705334544181976E-2</c:v>
                </c:pt>
                <c:pt idx="8">
                  <c:v>5.0299283117055907E-2</c:v>
                </c:pt>
                <c:pt idx="9">
                  <c:v>3.5085689276456805E-2</c:v>
                </c:pt>
                <c:pt idx="11">
                  <c:v>0.12625575065612801</c:v>
                </c:pt>
              </c:numCache>
            </c:numRef>
          </c:val>
        </c:ser>
        <c:marker val="1"/>
        <c:axId val="110510464"/>
        <c:axId val="110512384"/>
      </c:lineChart>
      <c:catAx>
        <c:axId val="110510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Income decile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512384"/>
        <c:crosses val="autoZero"/>
        <c:auto val="1"/>
        <c:lblAlgn val="ctr"/>
        <c:lblOffset val="100"/>
        <c:tickLblSkip val="1"/>
      </c:catAx>
      <c:valAx>
        <c:axId val="110512384"/>
        <c:scaling>
          <c:orientation val="minMax"/>
          <c:max val="0.60000000000000164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852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510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05785543348048E-2"/>
          <c:y val="7.2542529996214022E-2"/>
          <c:w val="0.81877076220760303"/>
          <c:h val="5.16200485031268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age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1563048054184462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age'!$AF$44:$AF$51</c:f>
              <c:numCache>
                <c:formatCode>General</c:formatCode>
                <c:ptCount val="8"/>
                <c:pt idx="0">
                  <c:v>0.67364150285720836</c:v>
                </c:pt>
                <c:pt idx="1">
                  <c:v>0.67895227670669578</c:v>
                </c:pt>
                <c:pt idx="2">
                  <c:v>0.62615728378295887</c:v>
                </c:pt>
                <c:pt idx="3">
                  <c:v>0.56635212898254372</c:v>
                </c:pt>
                <c:pt idx="4">
                  <c:v>0.37194418907165538</c:v>
                </c:pt>
                <c:pt idx="5">
                  <c:v>0.23378765583038333</c:v>
                </c:pt>
                <c:pt idx="7">
                  <c:v>0.5227324366569519</c:v>
                </c:pt>
              </c:numCache>
            </c:numRef>
          </c:val>
        </c:ser>
        <c:marker val="1"/>
        <c:axId val="110537344"/>
        <c:axId val="110555904"/>
      </c:lineChart>
      <c:catAx>
        <c:axId val="11053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555904"/>
        <c:crosses val="autoZero"/>
        <c:auto val="1"/>
        <c:lblAlgn val="ctr"/>
        <c:lblOffset val="100"/>
        <c:tickLblSkip val="1"/>
      </c:catAx>
      <c:valAx>
        <c:axId val="110555904"/>
        <c:scaling>
          <c:orientation val="minMax"/>
          <c:max val="0.8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93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537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05785543348048E-2"/>
          <c:y val="7.2542529996214022E-2"/>
          <c:w val="0.81877076220760303"/>
          <c:h val="5.16200485031268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age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1563048054184462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age'!$AF$44:$AF$51</c:f>
              <c:numCache>
                <c:formatCode>General</c:formatCode>
                <c:ptCount val="8"/>
                <c:pt idx="0">
                  <c:v>0.67364150285720836</c:v>
                </c:pt>
                <c:pt idx="1">
                  <c:v>0.67895227670669578</c:v>
                </c:pt>
                <c:pt idx="2">
                  <c:v>0.62615728378295887</c:v>
                </c:pt>
                <c:pt idx="3">
                  <c:v>0.56635212898254372</c:v>
                </c:pt>
                <c:pt idx="4">
                  <c:v>0.37194418907165538</c:v>
                </c:pt>
                <c:pt idx="5">
                  <c:v>0.23378765583038333</c:v>
                </c:pt>
                <c:pt idx="7">
                  <c:v>0.5227324366569519</c:v>
                </c:pt>
              </c:numCache>
            </c:numRef>
          </c:val>
        </c:ser>
        <c:ser>
          <c:idx val="1"/>
          <c:order val="1"/>
          <c:tx>
            <c:v>Percentage in net debt</c:v>
          </c:tx>
          <c:spPr>
            <a:ln>
              <a:solidFill>
                <a:srgbClr val="666666"/>
              </a:solidFill>
            </a:ln>
          </c:spPr>
          <c:marker>
            <c:spPr>
              <a:solidFill>
                <a:srgbClr val="666666"/>
              </a:solidFill>
              <a:ln>
                <a:solidFill>
                  <a:srgbClr val="666666"/>
                </a:solidFill>
              </a:ln>
            </c:spPr>
          </c:marker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age'!$AG$44:$AG$51</c:f>
              <c:numCache>
                <c:formatCode>General</c:formatCode>
                <c:ptCount val="8"/>
                <c:pt idx="0">
                  <c:v>0.41285711526870733</c:v>
                </c:pt>
                <c:pt idx="1">
                  <c:v>0.36654809117317205</c:v>
                </c:pt>
                <c:pt idx="2">
                  <c:v>0.31331199407577526</c:v>
                </c:pt>
                <c:pt idx="3">
                  <c:v>0.24505974352359775</c:v>
                </c:pt>
                <c:pt idx="4">
                  <c:v>0.13199970126152041</c:v>
                </c:pt>
                <c:pt idx="5">
                  <c:v>7.1777798235416426E-2</c:v>
                </c:pt>
                <c:pt idx="7">
                  <c:v>0.24644759297370913</c:v>
                </c:pt>
              </c:numCache>
            </c:numRef>
          </c:val>
        </c:ser>
        <c:marker val="1"/>
        <c:axId val="110470656"/>
        <c:axId val="110489600"/>
      </c:lineChart>
      <c:catAx>
        <c:axId val="11047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489600"/>
        <c:crosses val="autoZero"/>
        <c:auto val="1"/>
        <c:lblAlgn val="ctr"/>
        <c:lblOffset val="100"/>
        <c:tickLblSkip val="1"/>
      </c:catAx>
      <c:valAx>
        <c:axId val="110489600"/>
        <c:scaling>
          <c:orientation val="minMax"/>
          <c:max val="0.8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93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470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05785543348048E-2"/>
          <c:y val="7.2542529996214022E-2"/>
          <c:w val="0.81877076220760303"/>
          <c:h val="5.16200485031268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/>
              <a:t>Percentage of Households holding debt, by age</a:t>
            </a:r>
            <a:endParaRPr lang="en-US" sz="1200" b="1" i="0" baseline="0" dirty="0"/>
          </a:p>
        </c:rich>
      </c:tx>
      <c:layout>
        <c:manualLayout>
          <c:xMode val="edge"/>
          <c:yMode val="edge"/>
          <c:x val="9.936758778554132E-2"/>
          <c:y val="1.5544827856331525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1563048054184462"/>
          <c:h val="0.82322737435598303"/>
        </c:manualLayout>
      </c:layout>
      <c:lineChart>
        <c:grouping val="standard"/>
        <c:ser>
          <c:idx val="0"/>
          <c:order val="0"/>
          <c:tx>
            <c:v>Percentage in debt</c:v>
          </c:tx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age'!$AF$44:$AF$51</c:f>
              <c:numCache>
                <c:formatCode>General</c:formatCode>
                <c:ptCount val="8"/>
                <c:pt idx="0">
                  <c:v>0.67364150285720859</c:v>
                </c:pt>
                <c:pt idx="1">
                  <c:v>0.67895227670669589</c:v>
                </c:pt>
                <c:pt idx="2">
                  <c:v>0.62615728378295876</c:v>
                </c:pt>
                <c:pt idx="3">
                  <c:v>0.5663521289825435</c:v>
                </c:pt>
                <c:pt idx="4">
                  <c:v>0.37194418907165544</c:v>
                </c:pt>
                <c:pt idx="5">
                  <c:v>0.23378765583038336</c:v>
                </c:pt>
                <c:pt idx="7">
                  <c:v>0.5227324366569519</c:v>
                </c:pt>
              </c:numCache>
            </c:numRef>
          </c:val>
        </c:ser>
        <c:ser>
          <c:idx val="1"/>
          <c:order val="1"/>
          <c:tx>
            <c:v>Percentage in net debt</c:v>
          </c:tx>
          <c:spPr>
            <a:ln>
              <a:solidFill>
                <a:srgbClr val="666666"/>
              </a:solidFill>
            </a:ln>
          </c:spPr>
          <c:marker>
            <c:spPr>
              <a:solidFill>
                <a:srgbClr val="666666"/>
              </a:solidFill>
              <a:ln>
                <a:solidFill>
                  <a:srgbClr val="666666"/>
                </a:solidFill>
              </a:ln>
            </c:spPr>
          </c:marker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age'!$AG$44:$AG$51</c:f>
              <c:numCache>
                <c:formatCode>General</c:formatCode>
                <c:ptCount val="8"/>
                <c:pt idx="0">
                  <c:v>0.41285711526870739</c:v>
                </c:pt>
                <c:pt idx="1">
                  <c:v>0.36654809117317211</c:v>
                </c:pt>
                <c:pt idx="2">
                  <c:v>0.31331199407577537</c:v>
                </c:pt>
                <c:pt idx="3">
                  <c:v>0.24505974352359777</c:v>
                </c:pt>
                <c:pt idx="4">
                  <c:v>0.13199970126152041</c:v>
                </c:pt>
                <c:pt idx="5">
                  <c:v>7.177779823541644E-2</c:v>
                </c:pt>
                <c:pt idx="7">
                  <c:v>0.24644759297370916</c:v>
                </c:pt>
              </c:numCache>
            </c:numRef>
          </c:val>
        </c:ser>
        <c:ser>
          <c:idx val="2"/>
          <c:order val="2"/>
          <c:tx>
            <c:v>Percentage in net debt inc property</c:v>
          </c:tx>
          <c:cat>
            <c:strRef>
              <c:f>'Debt net debt by age'!$AE$44:$AE$51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'Debt net debt by age'!$AH$44:$AH$51</c:f>
              <c:numCache>
                <c:formatCode>General</c:formatCode>
                <c:ptCount val="8"/>
                <c:pt idx="0">
                  <c:v>0.34734478592872636</c:v>
                </c:pt>
                <c:pt idx="1">
                  <c:v>0.2075656056404114</c:v>
                </c:pt>
                <c:pt idx="2">
                  <c:v>0.16573539376258856</c:v>
                </c:pt>
                <c:pt idx="3">
                  <c:v>0.12197449058294296</c:v>
                </c:pt>
                <c:pt idx="4">
                  <c:v>6.3013523817062406E-2</c:v>
                </c:pt>
                <c:pt idx="5">
                  <c:v>3.5571537911891951E-2</c:v>
                </c:pt>
                <c:pt idx="7">
                  <c:v>0.13746771216392525</c:v>
                </c:pt>
              </c:numCache>
            </c:numRef>
          </c:val>
        </c:ser>
        <c:marker val="1"/>
        <c:axId val="110593920"/>
        <c:axId val="110604288"/>
      </c:lineChart>
      <c:catAx>
        <c:axId val="11059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604288"/>
        <c:crosses val="autoZero"/>
        <c:auto val="1"/>
        <c:lblAlgn val="ctr"/>
        <c:lblOffset val="100"/>
        <c:tickLblSkip val="1"/>
      </c:catAx>
      <c:valAx>
        <c:axId val="110604288"/>
        <c:scaling>
          <c:orientation val="minMax"/>
          <c:max val="0.8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Proportion of households</a:t>
                </a:r>
              </a:p>
            </c:rich>
          </c:tx>
          <c:layout>
            <c:manualLayout>
              <c:xMode val="edge"/>
              <c:yMode val="edge"/>
              <c:x val="6.3796715279883934E-3"/>
              <c:y val="0.36040499784575902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593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05785543348048E-2"/>
          <c:y val="7.2542529996214022E-2"/>
          <c:w val="0.81877076220760303"/>
          <c:h val="5.1620048503126847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in arrears on any debt for 2 or more consecutive payments,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0.10346747170437698"/>
          <c:w val="0.82035465079060199"/>
          <c:h val="0.783701721079331"/>
        </c:manualLayout>
      </c:layout>
      <c:lineChart>
        <c:grouping val="standard"/>
        <c:ser>
          <c:idx val="5"/>
          <c:order val="0"/>
          <c:tx>
            <c:v>In arrears</c:v>
          </c:tx>
          <c:spPr>
            <a:ln>
              <a:solidFill>
                <a:srgbClr val="CCCC00"/>
              </a:solidFill>
              <a:prstDash val="sysDash"/>
            </a:ln>
          </c:spPr>
          <c:marker>
            <c:spPr>
              <a:solidFill>
                <a:srgbClr val="CCCC00"/>
              </a:solidFill>
              <a:ln>
                <a:solidFill>
                  <a:srgbClr val="CCCC00"/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5'!$J$37:$J$48</c:f>
              <c:numCache>
                <c:formatCode>General</c:formatCode>
                <c:ptCount val="12"/>
                <c:pt idx="0">
                  <c:v>0.13420057296752888</c:v>
                </c:pt>
                <c:pt idx="1">
                  <c:v>0.10619714856147823</c:v>
                </c:pt>
                <c:pt idx="2">
                  <c:v>8.9800938963890492E-2</c:v>
                </c:pt>
                <c:pt idx="3">
                  <c:v>7.3354639112949524E-2</c:v>
                </c:pt>
                <c:pt idx="4">
                  <c:v>5.30299805104733E-2</c:v>
                </c:pt>
                <c:pt idx="5">
                  <c:v>4.0849220007658012E-2</c:v>
                </c:pt>
                <c:pt idx="6">
                  <c:v>2.6783358305692711E-2</c:v>
                </c:pt>
                <c:pt idx="7">
                  <c:v>2.3365058004856103E-2</c:v>
                </c:pt>
                <c:pt idx="8">
                  <c:v>1.2899893335998102E-2</c:v>
                </c:pt>
                <c:pt idx="9">
                  <c:v>1.2314861640334103E-2</c:v>
                </c:pt>
                <c:pt idx="11">
                  <c:v>5.8509510010480895E-2</c:v>
                </c:pt>
              </c:numCache>
            </c:numRef>
          </c:val>
        </c:ser>
        <c:ser>
          <c:idx val="0"/>
          <c:order val="1"/>
          <c:tx>
            <c:v>Arrears of more than £100</c:v>
          </c:tx>
          <c:spPr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marker>
            <c:spPr>
              <a:solidFill>
                <a:sysClr val="windowText" lastClr="000000">
                  <a:lumMod val="85000"/>
                  <a:lumOff val="15000"/>
                </a:sysClr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marker>
          <c:val>
            <c:numRef>
              <c:f>'Chart 5'!$K$37:$K$48</c:f>
              <c:numCache>
                <c:formatCode>General</c:formatCode>
                <c:ptCount val="12"/>
                <c:pt idx="0">
                  <c:v>0.10883452743291938</c:v>
                </c:pt>
                <c:pt idx="1">
                  <c:v>8.5645288228988634E-2</c:v>
                </c:pt>
                <c:pt idx="2">
                  <c:v>7.680881768465038E-2</c:v>
                </c:pt>
                <c:pt idx="3">
                  <c:v>6.2269702553749112E-2</c:v>
                </c:pt>
                <c:pt idx="4">
                  <c:v>4.5754551887512325E-2</c:v>
                </c:pt>
                <c:pt idx="5">
                  <c:v>3.7498116493225223E-2</c:v>
                </c:pt>
                <c:pt idx="6">
                  <c:v>2.2460155189037316E-2</c:v>
                </c:pt>
                <c:pt idx="7">
                  <c:v>2.0609308034181602E-2</c:v>
                </c:pt>
                <c:pt idx="8">
                  <c:v>1.0124262422323173E-2</c:v>
                </c:pt>
                <c:pt idx="9">
                  <c:v>1.0079164989292599E-2</c:v>
                </c:pt>
                <c:pt idx="11">
                  <c:v>4.9015421420336013E-2</c:v>
                </c:pt>
              </c:numCache>
            </c:numRef>
          </c:val>
        </c:ser>
        <c:marker val="1"/>
        <c:axId val="110674688"/>
        <c:axId val="110676992"/>
      </c:lineChart>
      <c:catAx>
        <c:axId val="110674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676992"/>
        <c:crosses val="autoZero"/>
        <c:auto val="1"/>
        <c:lblAlgn val="ctr"/>
        <c:lblOffset val="100"/>
        <c:tickLblSkip val="1"/>
      </c:catAx>
      <c:valAx>
        <c:axId val="110676992"/>
        <c:scaling>
          <c:orientation val="minMax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</a:t>
                </a:r>
                <a:r>
                  <a:rPr lang="en-GB" b="0" baseline="0" dirty="0" smtClean="0"/>
                  <a:t> </a:t>
                </a:r>
                <a:r>
                  <a:rPr lang="en-GB" b="0" dirty="0" smtClean="0"/>
                  <a:t>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7.9003886533414464E-3"/>
              <c:y val="0.31820007676906198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674688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80808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CDCA7"/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Pt>
            <c:idx val="6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+mn-lt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'Pie for old not in work'!$B$1:$I$1</c:f>
              <c:strCache>
                <c:ptCount val="8"/>
                <c:pt idx="0">
                  <c:v>Formal Loans</c:v>
                </c:pt>
                <c:pt idx="1">
                  <c:v>Informal Loans</c:v>
                </c:pt>
                <c:pt idx="2">
                  <c:v>Credit Cards</c:v>
                </c:pt>
                <c:pt idx="3">
                  <c:v>Store Cards</c:v>
                </c:pt>
                <c:pt idx="4">
                  <c:v>Hire Purchase</c:v>
                </c:pt>
                <c:pt idx="5">
                  <c:v>Mail Order</c:v>
                </c:pt>
                <c:pt idx="6">
                  <c:v>Overdraft</c:v>
                </c:pt>
                <c:pt idx="7">
                  <c:v>Arrears</c:v>
                </c:pt>
              </c:strCache>
            </c:strRef>
          </c:cat>
          <c:val>
            <c:numRef>
              <c:f>'Pie for old not in work'!$B$2:$I$2</c:f>
              <c:numCache>
                <c:formatCode>_-[$£-809]* #,##0_-;\-[$£-809]* #,##0_-;_-[$£-809]* "-"??_-;_-@_-</c:formatCode>
                <c:ptCount val="8"/>
                <c:pt idx="0">
                  <c:v>235.28527521524205</c:v>
                </c:pt>
                <c:pt idx="1">
                  <c:v>68.437316217279431</c:v>
                </c:pt>
                <c:pt idx="2">
                  <c:v>177.48155932731601</c:v>
                </c:pt>
                <c:pt idx="3">
                  <c:v>4.4868988990783709</c:v>
                </c:pt>
                <c:pt idx="4">
                  <c:v>147.02842653994091</c:v>
                </c:pt>
                <c:pt idx="5">
                  <c:v>12.045698147360078</c:v>
                </c:pt>
                <c:pt idx="6">
                  <c:v>40.693131064579049</c:v>
                </c:pt>
                <c:pt idx="7">
                  <c:v>9.4540309906005877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in arrears on any debt for 2 or more consecutive payments, by age of oldest member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0.10346747170437698"/>
          <c:w val="0.82035465079060199"/>
          <c:h val="0.783701721079331"/>
        </c:manualLayout>
      </c:layout>
      <c:lineChart>
        <c:grouping val="standard"/>
        <c:ser>
          <c:idx val="5"/>
          <c:order val="0"/>
          <c:tx>
            <c:v>In arrears</c:v>
          </c:tx>
          <c:spPr>
            <a:ln>
              <a:solidFill>
                <a:srgbClr val="CCCC00"/>
              </a:solidFill>
              <a:prstDash val="sysDash"/>
            </a:ln>
          </c:spPr>
          <c:marker>
            <c:spPr>
              <a:solidFill>
                <a:srgbClr val="CCCC00"/>
              </a:solidFill>
              <a:ln>
                <a:solidFill>
                  <a:srgbClr val="CCCC00"/>
                </a:solidFill>
                <a:prstDash val="sysDash"/>
              </a:ln>
            </c:spPr>
          </c:marker>
          <c:cat>
            <c:strRef>
              <c:f>'Chart 7 &amp; 8'!$O$35:$O$97</c:f>
              <c:strCache>
                <c:ptCount val="63"/>
                <c:pt idx="0">
                  <c:v>20</c:v>
                </c:pt>
                <c:pt idx="5">
                  <c:v>25</c:v>
                </c:pt>
                <c:pt idx="10">
                  <c:v>30</c:v>
                </c:pt>
                <c:pt idx="15">
                  <c:v>35</c:v>
                </c:pt>
                <c:pt idx="20">
                  <c:v>40</c:v>
                </c:pt>
                <c:pt idx="25">
                  <c:v>45</c:v>
                </c:pt>
                <c:pt idx="30">
                  <c:v>50</c:v>
                </c:pt>
                <c:pt idx="35">
                  <c:v>55</c:v>
                </c:pt>
                <c:pt idx="40">
                  <c:v>60</c:v>
                </c:pt>
                <c:pt idx="45">
                  <c:v>65</c:v>
                </c:pt>
                <c:pt idx="50">
                  <c:v>70</c:v>
                </c:pt>
                <c:pt idx="55">
                  <c:v>75</c:v>
                </c:pt>
                <c:pt idx="60">
                  <c:v>80</c:v>
                </c:pt>
                <c:pt idx="62">
                  <c:v>All</c:v>
                </c:pt>
              </c:strCache>
            </c:strRef>
          </c:cat>
          <c:val>
            <c:numRef>
              <c:f>'Chart 7 &amp; 8'!$P$35:$P$97</c:f>
              <c:numCache>
                <c:formatCode>General</c:formatCode>
                <c:ptCount val="63"/>
                <c:pt idx="0">
                  <c:v>0.20444315671920849</c:v>
                </c:pt>
                <c:pt idx="1">
                  <c:v>0.24314595758914936</c:v>
                </c:pt>
                <c:pt idx="2">
                  <c:v>0.13299965858459539</c:v>
                </c:pt>
                <c:pt idx="3">
                  <c:v>0.19255092740058855</c:v>
                </c:pt>
                <c:pt idx="4">
                  <c:v>0.195223078131676</c:v>
                </c:pt>
                <c:pt idx="5">
                  <c:v>0.10255828499793999</c:v>
                </c:pt>
                <c:pt idx="6">
                  <c:v>0.15692593157291482</c:v>
                </c:pt>
                <c:pt idx="7">
                  <c:v>0.13118152320384913</c:v>
                </c:pt>
                <c:pt idx="8">
                  <c:v>0.10247997939586578</c:v>
                </c:pt>
                <c:pt idx="9">
                  <c:v>9.1577157378196702E-2</c:v>
                </c:pt>
                <c:pt idx="10">
                  <c:v>9.8150238394737452E-2</c:v>
                </c:pt>
                <c:pt idx="11">
                  <c:v>0.11583266407251402</c:v>
                </c:pt>
                <c:pt idx="12">
                  <c:v>9.2664457857608823E-2</c:v>
                </c:pt>
                <c:pt idx="13">
                  <c:v>7.0611126720905318E-2</c:v>
                </c:pt>
                <c:pt idx="14">
                  <c:v>8.0446876585483787E-2</c:v>
                </c:pt>
                <c:pt idx="15">
                  <c:v>6.9828949868679019E-2</c:v>
                </c:pt>
                <c:pt idx="16">
                  <c:v>8.2626268267631767E-2</c:v>
                </c:pt>
                <c:pt idx="17">
                  <c:v>9.0294882655143724E-2</c:v>
                </c:pt>
                <c:pt idx="18">
                  <c:v>8.6696170270443268E-2</c:v>
                </c:pt>
                <c:pt idx="19">
                  <c:v>0.10543630272150023</c:v>
                </c:pt>
                <c:pt idx="20">
                  <c:v>7.252694666385652E-2</c:v>
                </c:pt>
                <c:pt idx="21">
                  <c:v>0.10202445089817012</c:v>
                </c:pt>
                <c:pt idx="22">
                  <c:v>8.6883880198001806E-2</c:v>
                </c:pt>
                <c:pt idx="23">
                  <c:v>8.6151011288166018E-2</c:v>
                </c:pt>
                <c:pt idx="24">
                  <c:v>8.0435082316398607E-2</c:v>
                </c:pt>
                <c:pt idx="25">
                  <c:v>0.10766161233186702</c:v>
                </c:pt>
                <c:pt idx="26">
                  <c:v>8.880282193422348E-2</c:v>
                </c:pt>
                <c:pt idx="27">
                  <c:v>8.0423608422279344E-2</c:v>
                </c:pt>
                <c:pt idx="28">
                  <c:v>8.1647686660289723E-2</c:v>
                </c:pt>
                <c:pt idx="29">
                  <c:v>8.435627818107648E-2</c:v>
                </c:pt>
                <c:pt idx="30">
                  <c:v>7.2476536035537914E-2</c:v>
                </c:pt>
                <c:pt idx="31">
                  <c:v>6.8321868777274933E-2</c:v>
                </c:pt>
                <c:pt idx="32">
                  <c:v>5.5667854845523938E-2</c:v>
                </c:pt>
                <c:pt idx="33">
                  <c:v>6.6634334623813712E-2</c:v>
                </c:pt>
                <c:pt idx="34">
                  <c:v>7.5024597346782823E-2</c:v>
                </c:pt>
                <c:pt idx="35">
                  <c:v>8.6507722735405065E-2</c:v>
                </c:pt>
                <c:pt idx="36">
                  <c:v>6.0032926499843847E-2</c:v>
                </c:pt>
                <c:pt idx="37">
                  <c:v>5.8876965194940706E-2</c:v>
                </c:pt>
                <c:pt idx="38">
                  <c:v>7.5744055211544023E-2</c:v>
                </c:pt>
                <c:pt idx="39">
                  <c:v>6.2209043651819201E-2</c:v>
                </c:pt>
                <c:pt idx="40">
                  <c:v>4.7003060579299906E-2</c:v>
                </c:pt>
                <c:pt idx="41">
                  <c:v>1.7531035467982341E-2</c:v>
                </c:pt>
                <c:pt idx="42">
                  <c:v>3.8268499076366404E-2</c:v>
                </c:pt>
                <c:pt idx="43">
                  <c:v>2.1121988072991399E-2</c:v>
                </c:pt>
                <c:pt idx="44">
                  <c:v>1.3390133157372501E-2</c:v>
                </c:pt>
                <c:pt idx="45">
                  <c:v>1.8034899607300803E-2</c:v>
                </c:pt>
                <c:pt idx="46">
                  <c:v>1.53092723339796E-2</c:v>
                </c:pt>
                <c:pt idx="47">
                  <c:v>1.4226696453988498E-2</c:v>
                </c:pt>
                <c:pt idx="48">
                  <c:v>2.1924218162894211E-2</c:v>
                </c:pt>
                <c:pt idx="49">
                  <c:v>1.76025498658419E-2</c:v>
                </c:pt>
                <c:pt idx="50">
                  <c:v>2.6211790740490012E-2</c:v>
                </c:pt>
                <c:pt idx="51">
                  <c:v>2.0092656835913703E-2</c:v>
                </c:pt>
                <c:pt idx="52">
                  <c:v>1.7523577436804823E-2</c:v>
                </c:pt>
                <c:pt idx="53">
                  <c:v>1.6784181818366072E-2</c:v>
                </c:pt>
                <c:pt idx="54">
                  <c:v>1.6287114471197104E-2</c:v>
                </c:pt>
                <c:pt idx="55">
                  <c:v>1.0284262709319604E-2</c:v>
                </c:pt>
                <c:pt idx="56">
                  <c:v>1.1937950737774405E-2</c:v>
                </c:pt>
                <c:pt idx="57">
                  <c:v>1.3919924385845703E-2</c:v>
                </c:pt>
                <c:pt idx="58">
                  <c:v>4.5446725562214791E-3</c:v>
                </c:pt>
                <c:pt idx="59">
                  <c:v>8.6463019251823425E-3</c:v>
                </c:pt>
                <c:pt idx="60">
                  <c:v>7.6003060676157518E-3</c:v>
                </c:pt>
                <c:pt idx="62">
                  <c:v>6.322406232357021E-2</c:v>
                </c:pt>
              </c:numCache>
            </c:numRef>
          </c:val>
        </c:ser>
        <c:ser>
          <c:idx val="0"/>
          <c:order val="1"/>
          <c:tx>
            <c:v>Arrears of more than £100</c:v>
          </c:tx>
          <c:spPr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marker>
            <c:spPr>
              <a:solidFill>
                <a:sysClr val="windowText" lastClr="000000">
                  <a:lumMod val="85000"/>
                  <a:lumOff val="15000"/>
                </a:sysClr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marker>
          <c:cat>
            <c:strRef>
              <c:f>'Chart 7 &amp; 8'!$O$35:$O$97</c:f>
              <c:strCache>
                <c:ptCount val="63"/>
                <c:pt idx="0">
                  <c:v>20</c:v>
                </c:pt>
                <c:pt idx="5">
                  <c:v>25</c:v>
                </c:pt>
                <c:pt idx="10">
                  <c:v>30</c:v>
                </c:pt>
                <c:pt idx="15">
                  <c:v>35</c:v>
                </c:pt>
                <c:pt idx="20">
                  <c:v>40</c:v>
                </c:pt>
                <c:pt idx="25">
                  <c:v>45</c:v>
                </c:pt>
                <c:pt idx="30">
                  <c:v>50</c:v>
                </c:pt>
                <c:pt idx="35">
                  <c:v>55</c:v>
                </c:pt>
                <c:pt idx="40">
                  <c:v>60</c:v>
                </c:pt>
                <c:pt idx="45">
                  <c:v>65</c:v>
                </c:pt>
                <c:pt idx="50">
                  <c:v>70</c:v>
                </c:pt>
                <c:pt idx="55">
                  <c:v>75</c:v>
                </c:pt>
                <c:pt idx="60">
                  <c:v>80</c:v>
                </c:pt>
                <c:pt idx="62">
                  <c:v>All</c:v>
                </c:pt>
              </c:strCache>
            </c:strRef>
          </c:cat>
          <c:val>
            <c:numRef>
              <c:f>'Chart 7 &amp; 8'!$Q$35:$Q$97</c:f>
              <c:numCache>
                <c:formatCode>General</c:formatCode>
                <c:ptCount val="63"/>
                <c:pt idx="0">
                  <c:v>0.165421321988106</c:v>
                </c:pt>
                <c:pt idx="1">
                  <c:v>0.18350103497505221</c:v>
                </c:pt>
                <c:pt idx="2">
                  <c:v>0.12283980846405</c:v>
                </c:pt>
                <c:pt idx="3">
                  <c:v>0.16532635688781724</c:v>
                </c:pt>
                <c:pt idx="4">
                  <c:v>0.15249274671077742</c:v>
                </c:pt>
                <c:pt idx="5">
                  <c:v>9.8194740712643128E-2</c:v>
                </c:pt>
                <c:pt idx="6">
                  <c:v>0.11637446284294098</c:v>
                </c:pt>
                <c:pt idx="7">
                  <c:v>0.10656375437974921</c:v>
                </c:pt>
                <c:pt idx="8">
                  <c:v>9.4610489904880565E-2</c:v>
                </c:pt>
                <c:pt idx="9">
                  <c:v>6.4910285174846802E-2</c:v>
                </c:pt>
                <c:pt idx="10">
                  <c:v>8.5433632135391194E-2</c:v>
                </c:pt>
                <c:pt idx="11">
                  <c:v>0.10179053246974921</c:v>
                </c:pt>
                <c:pt idx="12">
                  <c:v>8.2682333886623424E-2</c:v>
                </c:pt>
                <c:pt idx="13">
                  <c:v>5.8050651103258112E-2</c:v>
                </c:pt>
                <c:pt idx="14">
                  <c:v>7.4419416487217033E-2</c:v>
                </c:pt>
                <c:pt idx="15">
                  <c:v>5.5293742567300797E-2</c:v>
                </c:pt>
                <c:pt idx="16">
                  <c:v>6.4857892692089067E-2</c:v>
                </c:pt>
                <c:pt idx="17">
                  <c:v>7.7826552093029022E-2</c:v>
                </c:pt>
                <c:pt idx="18">
                  <c:v>7.294765859842299E-2</c:v>
                </c:pt>
                <c:pt idx="19">
                  <c:v>9.6669875085354087E-2</c:v>
                </c:pt>
                <c:pt idx="20">
                  <c:v>5.1460593938827646E-2</c:v>
                </c:pt>
                <c:pt idx="21">
                  <c:v>9.3265473842621086E-2</c:v>
                </c:pt>
                <c:pt idx="22">
                  <c:v>7.5455032289028223E-2</c:v>
                </c:pt>
                <c:pt idx="23">
                  <c:v>7.2642005980014829E-2</c:v>
                </c:pt>
                <c:pt idx="24">
                  <c:v>6.9826543331146421E-2</c:v>
                </c:pt>
                <c:pt idx="25">
                  <c:v>8.9198470115661885E-2</c:v>
                </c:pt>
                <c:pt idx="26">
                  <c:v>8.2355827093124445E-2</c:v>
                </c:pt>
                <c:pt idx="27">
                  <c:v>7.2554707527160603E-2</c:v>
                </c:pt>
                <c:pt idx="28">
                  <c:v>6.338892877101901E-2</c:v>
                </c:pt>
                <c:pt idx="29">
                  <c:v>7.5899988412857E-2</c:v>
                </c:pt>
                <c:pt idx="30">
                  <c:v>7.0007413625717191E-2</c:v>
                </c:pt>
                <c:pt idx="31">
                  <c:v>5.3095456212758997E-2</c:v>
                </c:pt>
                <c:pt idx="32">
                  <c:v>4.1920509189367267E-2</c:v>
                </c:pt>
                <c:pt idx="33">
                  <c:v>4.4955592602491413E-2</c:v>
                </c:pt>
                <c:pt idx="34">
                  <c:v>6.2306132167577723E-2</c:v>
                </c:pt>
                <c:pt idx="35">
                  <c:v>7.0487231016159113E-2</c:v>
                </c:pt>
                <c:pt idx="36">
                  <c:v>4.9184586852789036E-2</c:v>
                </c:pt>
                <c:pt idx="37">
                  <c:v>4.2260181158781135E-2</c:v>
                </c:pt>
                <c:pt idx="38">
                  <c:v>5.5825676769018222E-2</c:v>
                </c:pt>
                <c:pt idx="39">
                  <c:v>5.3814746439456912E-2</c:v>
                </c:pt>
                <c:pt idx="40">
                  <c:v>4.2428251355886598E-2</c:v>
                </c:pt>
                <c:pt idx="41">
                  <c:v>1.4779664576053573E-2</c:v>
                </c:pt>
                <c:pt idx="42">
                  <c:v>2.5622015818953601E-2</c:v>
                </c:pt>
                <c:pt idx="43">
                  <c:v>2.1121988072991399E-2</c:v>
                </c:pt>
                <c:pt idx="44">
                  <c:v>1.1787854135036543E-2</c:v>
                </c:pt>
                <c:pt idx="45">
                  <c:v>1.5608019195497027E-2</c:v>
                </c:pt>
                <c:pt idx="46">
                  <c:v>1.53092723339796E-2</c:v>
                </c:pt>
                <c:pt idx="47">
                  <c:v>8.5577638819813728E-3</c:v>
                </c:pt>
                <c:pt idx="48">
                  <c:v>1.4091439545154599E-2</c:v>
                </c:pt>
                <c:pt idx="49">
                  <c:v>8.7158503010869269E-3</c:v>
                </c:pt>
                <c:pt idx="50">
                  <c:v>2.2459676489234106E-2</c:v>
                </c:pt>
                <c:pt idx="51">
                  <c:v>1.9568109884858166E-2</c:v>
                </c:pt>
                <c:pt idx="52">
                  <c:v>1.7523577436804823E-2</c:v>
                </c:pt>
                <c:pt idx="53">
                  <c:v>1.6784181818366072E-2</c:v>
                </c:pt>
                <c:pt idx="54">
                  <c:v>1.4256499707698799E-2</c:v>
                </c:pt>
                <c:pt idx="55">
                  <c:v>9.5157306641340395E-3</c:v>
                </c:pt>
                <c:pt idx="56">
                  <c:v>1.1937950737774405E-2</c:v>
                </c:pt>
                <c:pt idx="57">
                  <c:v>6.0672429390251706E-3</c:v>
                </c:pt>
                <c:pt idx="58">
                  <c:v>4.5446725562214791E-3</c:v>
                </c:pt>
                <c:pt idx="59">
                  <c:v>3.6804282572120554E-3</c:v>
                </c:pt>
                <c:pt idx="60">
                  <c:v>6.0478840023279155E-3</c:v>
                </c:pt>
                <c:pt idx="62">
                  <c:v>5.2921708673238706E-2</c:v>
                </c:pt>
              </c:numCache>
            </c:numRef>
          </c:val>
        </c:ser>
        <c:marker val="1"/>
        <c:axId val="110760704"/>
        <c:axId val="110762624"/>
      </c:lineChart>
      <c:catAx>
        <c:axId val="110760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Age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100" spc="-100"/>
            </a:pPr>
            <a:endParaRPr lang="en-US"/>
          </a:p>
        </c:txPr>
        <c:crossAx val="110762624"/>
        <c:crosses val="autoZero"/>
        <c:auto val="1"/>
        <c:lblAlgn val="ctr"/>
        <c:lblOffset val="100"/>
        <c:tickLblSkip val="1"/>
        <c:tickMarkSkip val="5"/>
      </c:catAx>
      <c:valAx>
        <c:axId val="110762624"/>
        <c:scaling>
          <c:orientation val="minMax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</a:t>
                </a:r>
                <a:r>
                  <a:rPr lang="en-GB" b="0" baseline="0" dirty="0" smtClean="0"/>
                  <a:t> </a:t>
                </a:r>
                <a:r>
                  <a:rPr lang="en-GB" b="0" dirty="0" smtClean="0"/>
                  <a:t>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7.9003886533414273E-3"/>
              <c:y val="0.31820007676906098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076070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0793144209"/>
          <c:y val="1.6329221098296601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6317351621370231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'PD no arr no net cond'!$D$2:$D$11</c:f>
              <c:numCache>
                <c:formatCode>General</c:formatCode>
                <c:ptCount val="10"/>
                <c:pt idx="0">
                  <c:v>0.11453605443239202</c:v>
                </c:pt>
                <c:pt idx="1">
                  <c:v>7.2271272540092496E-2</c:v>
                </c:pt>
                <c:pt idx="2">
                  <c:v>7.3579929769039085E-2</c:v>
                </c:pt>
                <c:pt idx="3">
                  <c:v>7.6211452484130915E-2</c:v>
                </c:pt>
                <c:pt idx="4">
                  <c:v>7.8127250075340327E-2</c:v>
                </c:pt>
                <c:pt idx="5">
                  <c:v>9.506490081548731E-2</c:v>
                </c:pt>
                <c:pt idx="6">
                  <c:v>9.2147171497344693E-2</c:v>
                </c:pt>
                <c:pt idx="7">
                  <c:v>8.8080242276191753E-2</c:v>
                </c:pt>
                <c:pt idx="8">
                  <c:v>7.7562160789966639E-2</c:v>
                </c:pt>
                <c:pt idx="9">
                  <c:v>7.0657692849636355E-2</c:v>
                </c:pt>
              </c:numCache>
            </c:numRef>
          </c:val>
        </c:ser>
        <c:marker val="1"/>
        <c:axId val="110706048"/>
        <c:axId val="110712704"/>
      </c:lineChart>
      <c:scatterChart>
        <c:scatterStyle val="lineMarker"/>
        <c:ser>
          <c:idx val="0"/>
          <c:order val="1"/>
          <c:tx>
            <c:v>1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yVal>
            <c:numRef>
              <c:f>'Chart 14'!$G$61:$G$72</c:f>
              <c:numCache>
                <c:formatCode>General</c:formatCode>
                <c:ptCount val="12"/>
                <c:pt idx="11">
                  <c:v>8.4019556641578494E-2</c:v>
                </c:pt>
              </c:numCache>
            </c:numRef>
          </c:yVal>
        </c:ser>
        <c:axId val="110706048"/>
        <c:axId val="110712704"/>
      </c:scatterChart>
      <c:catAx>
        <c:axId val="110706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 age-group)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0712704"/>
        <c:crosses val="autoZero"/>
        <c:auto val="1"/>
        <c:lblAlgn val="ctr"/>
        <c:lblOffset val="100"/>
        <c:tickLblSkip val="1"/>
        <c:tickMarkSkip val="1"/>
      </c:catAx>
      <c:valAx>
        <c:axId val="110712704"/>
        <c:scaling>
          <c:orientation val="minMax"/>
          <c:max val="0.2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4535602404507E-3"/>
              <c:y val="0.25748355826231101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070604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2788810430954187"/>
          <c:y val="5.5036907571908426E-2"/>
          <c:w val="0.839406519346372"/>
          <c:h val="0.1152494038931629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0793144209"/>
          <c:y val="1.6329221098296601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6317351621370231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'PD no arr no net cond'!$D$2:$D$11</c:f>
              <c:numCache>
                <c:formatCode>General</c:formatCode>
                <c:ptCount val="10"/>
                <c:pt idx="0">
                  <c:v>0.11453605443239202</c:v>
                </c:pt>
                <c:pt idx="1">
                  <c:v>7.2271272540092496E-2</c:v>
                </c:pt>
                <c:pt idx="2">
                  <c:v>7.3579929769039085E-2</c:v>
                </c:pt>
                <c:pt idx="3">
                  <c:v>7.6211452484130915E-2</c:v>
                </c:pt>
                <c:pt idx="4">
                  <c:v>7.8127250075340327E-2</c:v>
                </c:pt>
                <c:pt idx="5">
                  <c:v>9.506490081548731E-2</c:v>
                </c:pt>
                <c:pt idx="6">
                  <c:v>9.2147171497344693E-2</c:v>
                </c:pt>
                <c:pt idx="7">
                  <c:v>8.8080242276191753E-2</c:v>
                </c:pt>
                <c:pt idx="8">
                  <c:v>7.7562160789966639E-2</c:v>
                </c:pt>
                <c:pt idx="9">
                  <c:v>7.0657692849636355E-2</c:v>
                </c:pt>
              </c:numCache>
            </c:numRef>
          </c:val>
        </c:ser>
        <c:ser>
          <c:idx val="2"/>
          <c:order val="1"/>
          <c:tx>
            <c:v>Net debt condition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CCC00"/>
              </a:solidFill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14'!$E$61:$E$70</c:f>
              <c:numCache>
                <c:formatCode>General</c:formatCode>
                <c:ptCount val="10"/>
                <c:pt idx="0">
                  <c:v>7.4919648468494415E-2</c:v>
                </c:pt>
                <c:pt idx="1">
                  <c:v>5.3118616342544764E-2</c:v>
                </c:pt>
                <c:pt idx="2">
                  <c:v>5.4766923189163451E-2</c:v>
                </c:pt>
                <c:pt idx="3">
                  <c:v>5.5227696895599414E-2</c:v>
                </c:pt>
                <c:pt idx="4">
                  <c:v>5.2937060594558723E-2</c:v>
                </c:pt>
                <c:pt idx="5">
                  <c:v>6.2617480754852323E-2</c:v>
                </c:pt>
                <c:pt idx="6">
                  <c:v>5.9052839875221516E-2</c:v>
                </c:pt>
                <c:pt idx="7">
                  <c:v>5.3424909710884066E-2</c:v>
                </c:pt>
                <c:pt idx="8">
                  <c:v>3.8348864763975116E-2</c:v>
                </c:pt>
                <c:pt idx="9">
                  <c:v>3.305260092020041E-2</c:v>
                </c:pt>
              </c:numCache>
            </c:numRef>
          </c:val>
        </c:ser>
        <c:marker val="1"/>
        <c:axId val="110965888"/>
        <c:axId val="110968192"/>
      </c:lineChart>
      <c:scatterChart>
        <c:scatterStyle val="lineMarker"/>
        <c:ser>
          <c:idx val="0"/>
          <c:order val="2"/>
          <c:tx>
            <c:v>1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yVal>
            <c:numRef>
              <c:f>'Chart 14'!$G$61:$G$72</c:f>
              <c:numCache>
                <c:formatCode>General</c:formatCode>
                <c:ptCount val="12"/>
                <c:pt idx="11">
                  <c:v>8.4019556641578494E-2</c:v>
                </c:pt>
              </c:numCache>
            </c:numRef>
          </c:yVal>
        </c:ser>
        <c:ser>
          <c:idx val="4"/>
          <c:order val="3"/>
          <c:tx>
            <c:v>2</c:v>
          </c:tx>
          <c:spPr>
            <a:ln w="28575">
              <a:solidFill>
                <a:srgbClr val="CCCC00"/>
              </a:solidFill>
            </a:ln>
          </c:spPr>
          <c:marker>
            <c:symbol val="circle"/>
            <c:size val="7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yVal>
            <c:numRef>
              <c:f>'Chart 14'!$H$61:$H$72</c:f>
              <c:numCache>
                <c:formatCode>General</c:formatCode>
                <c:ptCount val="12"/>
                <c:pt idx="11">
                  <c:v>5.4073587059974837E-2</c:v>
                </c:pt>
              </c:numCache>
            </c:numRef>
          </c:yVal>
        </c:ser>
        <c:axId val="110965888"/>
        <c:axId val="110968192"/>
      </c:scatterChart>
      <c:catAx>
        <c:axId val="110965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</a:t>
                </a:r>
                <a:r>
                  <a:rPr lang="en-GB" b="0" baseline="0" dirty="0" smtClean="0"/>
                  <a:t> age-group)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0968192"/>
        <c:crosses val="autoZero"/>
        <c:auto val="1"/>
        <c:lblAlgn val="ctr"/>
        <c:lblOffset val="100"/>
        <c:tickLblSkip val="1"/>
        <c:tickMarkSkip val="1"/>
      </c:catAx>
      <c:valAx>
        <c:axId val="110968192"/>
        <c:scaling>
          <c:orientation val="minMax"/>
          <c:max val="0.2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4535602404507E-3"/>
              <c:y val="0.25748355826231101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096588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788810430954187"/>
          <c:y val="5.5036907571908426E-2"/>
          <c:w val="0.839406519346372"/>
          <c:h val="0.1152494038931629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0793144209"/>
          <c:y val="1.6329221098296601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6317351621370231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'PD no arr no net cond'!$D$2:$D$11</c:f>
              <c:numCache>
                <c:formatCode>General</c:formatCode>
                <c:ptCount val="10"/>
                <c:pt idx="0">
                  <c:v>0.11453605443239202</c:v>
                </c:pt>
                <c:pt idx="1">
                  <c:v>7.2271272540092496E-2</c:v>
                </c:pt>
                <c:pt idx="2">
                  <c:v>7.3579929769039085E-2</c:v>
                </c:pt>
                <c:pt idx="3">
                  <c:v>7.6211452484130915E-2</c:v>
                </c:pt>
                <c:pt idx="4">
                  <c:v>7.8127250075340327E-2</c:v>
                </c:pt>
                <c:pt idx="5">
                  <c:v>9.506490081548731E-2</c:v>
                </c:pt>
                <c:pt idx="6">
                  <c:v>9.2147171497344693E-2</c:v>
                </c:pt>
                <c:pt idx="7">
                  <c:v>8.8080242276191753E-2</c:v>
                </c:pt>
                <c:pt idx="8">
                  <c:v>7.7562160789966639E-2</c:v>
                </c:pt>
                <c:pt idx="9">
                  <c:v>7.0657692849636355E-2</c:v>
                </c:pt>
              </c:numCache>
            </c:numRef>
          </c:val>
        </c:ser>
        <c:ser>
          <c:idx val="2"/>
          <c:order val="1"/>
          <c:tx>
            <c:v>Net debt condition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CCC00"/>
              </a:solidFill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14'!$E$61:$E$70</c:f>
              <c:numCache>
                <c:formatCode>General</c:formatCode>
                <c:ptCount val="10"/>
                <c:pt idx="0">
                  <c:v>7.4919648468494415E-2</c:v>
                </c:pt>
                <c:pt idx="1">
                  <c:v>5.3118616342544764E-2</c:v>
                </c:pt>
                <c:pt idx="2">
                  <c:v>5.4766923189163451E-2</c:v>
                </c:pt>
                <c:pt idx="3">
                  <c:v>5.5227696895599414E-2</c:v>
                </c:pt>
                <c:pt idx="4">
                  <c:v>5.2937060594558723E-2</c:v>
                </c:pt>
                <c:pt idx="5">
                  <c:v>6.2617480754852323E-2</c:v>
                </c:pt>
                <c:pt idx="6">
                  <c:v>5.9052839875221516E-2</c:v>
                </c:pt>
                <c:pt idx="7">
                  <c:v>5.3424909710884066E-2</c:v>
                </c:pt>
                <c:pt idx="8">
                  <c:v>3.8348864763975116E-2</c:v>
                </c:pt>
                <c:pt idx="9">
                  <c:v>3.305260092020041E-2</c:v>
                </c:pt>
              </c:numCache>
            </c:numRef>
          </c:val>
        </c:ser>
        <c:ser>
          <c:idx val="3"/>
          <c:order val="2"/>
          <c:tx>
            <c:v>Problem debt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'Chart 14'!$C$61:$C$72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14'!$F$61:$F$70</c:f>
              <c:numCache>
                <c:formatCode>General</c:formatCode>
                <c:ptCount val="10"/>
                <c:pt idx="0">
                  <c:v>0.18363410234451297</c:v>
                </c:pt>
                <c:pt idx="1">
                  <c:v>0.14837722480297133</c:v>
                </c:pt>
                <c:pt idx="2">
                  <c:v>0.13688002526760087</c:v>
                </c:pt>
                <c:pt idx="3">
                  <c:v>0.12262317538261444</c:v>
                </c:pt>
                <c:pt idx="4">
                  <c:v>0.10297025740146602</c:v>
                </c:pt>
                <c:pt idx="5">
                  <c:v>9.7794711589813246E-2</c:v>
                </c:pt>
                <c:pt idx="6">
                  <c:v>8.3955593407154264E-2</c:v>
                </c:pt>
                <c:pt idx="7">
                  <c:v>7.5850993394851823E-2</c:v>
                </c:pt>
                <c:pt idx="8">
                  <c:v>5.0052214413881475E-2</c:v>
                </c:pt>
                <c:pt idx="9">
                  <c:v>4.4297676533460735E-2</c:v>
                </c:pt>
              </c:numCache>
            </c:numRef>
          </c:val>
        </c:ser>
        <c:marker val="1"/>
        <c:axId val="110846720"/>
        <c:axId val="110849024"/>
      </c:lineChart>
      <c:scatterChart>
        <c:scatterStyle val="lineMarker"/>
        <c:ser>
          <c:idx val="0"/>
          <c:order val="3"/>
          <c:tx>
            <c:v>1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yVal>
            <c:numRef>
              <c:f>'Chart 14'!$G$61:$G$72</c:f>
              <c:numCache>
                <c:formatCode>General</c:formatCode>
                <c:ptCount val="12"/>
                <c:pt idx="11">
                  <c:v>8.4019556641578494E-2</c:v>
                </c:pt>
              </c:numCache>
            </c:numRef>
          </c:yVal>
        </c:ser>
        <c:ser>
          <c:idx val="4"/>
          <c:order val="4"/>
          <c:tx>
            <c:v>2</c:v>
          </c:tx>
          <c:spPr>
            <a:ln w="28575">
              <a:solidFill>
                <a:srgbClr val="CCCC00"/>
              </a:solidFill>
            </a:ln>
          </c:spPr>
          <c:marker>
            <c:symbol val="circle"/>
            <c:size val="7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yVal>
            <c:numRef>
              <c:f>'Chart 14'!$H$61:$H$72</c:f>
              <c:numCache>
                <c:formatCode>General</c:formatCode>
                <c:ptCount val="12"/>
                <c:pt idx="11">
                  <c:v>5.4073587059974837E-2</c:v>
                </c:pt>
              </c:numCache>
            </c:numRef>
          </c:yVal>
        </c:ser>
        <c:ser>
          <c:idx val="5"/>
          <c:order val="5"/>
          <c:tx>
            <c:v>3</c:v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'Chart 14'!$I$61:$I$72</c:f>
              <c:numCache>
                <c:formatCode>General</c:formatCode>
                <c:ptCount val="12"/>
                <c:pt idx="11">
                  <c:v>0.10601854324340802</c:v>
                </c:pt>
              </c:numCache>
            </c:numRef>
          </c:yVal>
        </c:ser>
        <c:axId val="110846720"/>
        <c:axId val="110849024"/>
      </c:scatterChart>
      <c:catAx>
        <c:axId val="11084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 age-group)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0849024"/>
        <c:crosses val="autoZero"/>
        <c:auto val="1"/>
        <c:lblAlgn val="ctr"/>
        <c:lblOffset val="100"/>
        <c:tickLblSkip val="1"/>
        <c:tickMarkSkip val="1"/>
      </c:catAx>
      <c:valAx>
        <c:axId val="11084902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4535602404507E-3"/>
              <c:y val="0.25748355826231101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0846720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2788810430954187"/>
          <c:y val="5.503690757190835E-2"/>
          <c:w val="0.839406519346372"/>
          <c:h val="0.1152494038931629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100"/>
            </a:pPr>
            <a:r>
              <a:rPr lang="en-GB" sz="1100" dirty="0"/>
              <a:t>Proportion of Households in </a:t>
            </a:r>
            <a:r>
              <a:rPr lang="en-GB" sz="1100" dirty="0" smtClean="0"/>
              <a:t>problem </a:t>
            </a:r>
            <a:r>
              <a:rPr lang="en-GB" sz="1100" dirty="0"/>
              <a:t>debt by income </a:t>
            </a:r>
            <a:r>
              <a:rPr lang="en-GB" sz="1100" dirty="0" err="1"/>
              <a:t>decile</a:t>
            </a:r>
            <a:r>
              <a:rPr lang="en-GB" sz="1100" dirty="0"/>
              <a:t> (different thresholds)</a:t>
            </a:r>
          </a:p>
        </c:rich>
      </c:tx>
      <c:layout>
        <c:manualLayout>
          <c:xMode val="edge"/>
          <c:yMode val="edge"/>
          <c:x val="8.3311334418499999E-2"/>
          <c:y val="1.7067996029115007E-2"/>
        </c:manualLayout>
      </c:layout>
    </c:title>
    <c:plotArea>
      <c:layout>
        <c:manualLayout>
          <c:layoutTarget val="inner"/>
          <c:xMode val="edge"/>
          <c:yMode val="edge"/>
          <c:x val="9.1031425801173627E-2"/>
          <c:y val="7.0528967254408104E-2"/>
          <c:w val="0.77468627223238018"/>
          <c:h val="0.83195908339933955"/>
        </c:manualLayout>
      </c:layout>
      <c:lineChart>
        <c:grouping val="standard"/>
        <c:ser>
          <c:idx val="3"/>
          <c:order val="0"/>
          <c:tx>
            <c:v>20%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square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flow'!$D$2:$D$11</c:f>
              <c:numCache>
                <c:formatCode>General</c:formatCode>
                <c:ptCount val="10"/>
                <c:pt idx="0">
                  <c:v>0.18363410234451297</c:v>
                </c:pt>
                <c:pt idx="1">
                  <c:v>0.14837722480297139</c:v>
                </c:pt>
                <c:pt idx="2">
                  <c:v>0.13688002526760087</c:v>
                </c:pt>
                <c:pt idx="3">
                  <c:v>0.12262317538261452</c:v>
                </c:pt>
                <c:pt idx="4">
                  <c:v>0.10297025740146602</c:v>
                </c:pt>
                <c:pt idx="5">
                  <c:v>9.7794711589813246E-2</c:v>
                </c:pt>
                <c:pt idx="6">
                  <c:v>8.3955593407154264E-2</c:v>
                </c:pt>
                <c:pt idx="7">
                  <c:v>7.5850993394851823E-2</c:v>
                </c:pt>
                <c:pt idx="8">
                  <c:v>5.005221441388151E-2</c:v>
                </c:pt>
                <c:pt idx="9">
                  <c:v>4.4297676533460763E-2</c:v>
                </c:pt>
              </c:numCache>
            </c:numRef>
          </c:val>
        </c:ser>
        <c:marker val="1"/>
        <c:axId val="111022848"/>
        <c:axId val="111024768"/>
      </c:lineChart>
      <c:catAx>
        <c:axId val="11102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 age-group)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35538904768157081"/>
              <c:y val="0.94908981920748614"/>
            </c:manualLayout>
          </c:layout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024768"/>
        <c:crosses val="autoZero"/>
        <c:auto val="1"/>
        <c:lblAlgn val="ctr"/>
        <c:lblOffset val="100"/>
        <c:tickLblSkip val="1"/>
        <c:tickMarkSkip val="1"/>
      </c:catAx>
      <c:valAx>
        <c:axId val="111024768"/>
        <c:scaling>
          <c:orientation val="minMax"/>
          <c:max val="0.25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3.7644807142640895E-3"/>
              <c:y val="0.2951407140500140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02284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100"/>
            </a:pPr>
            <a:r>
              <a:rPr lang="en-GB" sz="1100" dirty="0"/>
              <a:t>Proportion of Households in </a:t>
            </a:r>
            <a:r>
              <a:rPr lang="en-GB" sz="1100" dirty="0" smtClean="0"/>
              <a:t>problem </a:t>
            </a:r>
            <a:r>
              <a:rPr lang="en-GB" sz="1100" dirty="0"/>
              <a:t>debt by income </a:t>
            </a:r>
            <a:r>
              <a:rPr lang="en-GB" sz="1100" dirty="0" err="1"/>
              <a:t>decile</a:t>
            </a:r>
            <a:r>
              <a:rPr lang="en-GB" sz="1100" dirty="0"/>
              <a:t> (different thresholds)</a:t>
            </a:r>
          </a:p>
        </c:rich>
      </c:tx>
      <c:layout>
        <c:manualLayout>
          <c:xMode val="edge"/>
          <c:yMode val="edge"/>
          <c:x val="8.3311334418499999E-2"/>
          <c:y val="1.7067996029115007E-2"/>
        </c:manualLayout>
      </c:layout>
    </c:title>
    <c:plotArea>
      <c:layout>
        <c:manualLayout>
          <c:layoutTarget val="inner"/>
          <c:xMode val="edge"/>
          <c:yMode val="edge"/>
          <c:x val="9.1031425801173627E-2"/>
          <c:y val="7.0528967254408104E-2"/>
          <c:w val="0.77468627223237985"/>
          <c:h val="0.83195908339933933"/>
        </c:manualLayout>
      </c:layout>
      <c:lineChart>
        <c:grouping val="standard"/>
        <c:ser>
          <c:idx val="1"/>
          <c:order val="0"/>
          <c:tx>
            <c:v>5%</c:v>
          </c:tx>
          <c:spPr>
            <a:ln>
              <a:solidFill>
                <a:srgbClr val="9BBB59">
                  <a:lumMod val="75000"/>
                </a:srgbClr>
              </a:solidFill>
              <a:prstDash val="solid"/>
            </a:ln>
          </c:spPr>
          <c:marker>
            <c:symbol val="circle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flow'!$B$2:$B$11</c:f>
              <c:numCache>
                <c:formatCode>General</c:formatCode>
                <c:ptCount val="10"/>
                <c:pt idx="0">
                  <c:v>0.22868283092975564</c:v>
                </c:pt>
                <c:pt idx="1">
                  <c:v>0.21574310958385542</c:v>
                </c:pt>
                <c:pt idx="2">
                  <c:v>0.22490769624710133</c:v>
                </c:pt>
                <c:pt idx="3">
                  <c:v>0.221221148967743</c:v>
                </c:pt>
                <c:pt idx="4">
                  <c:v>0.219394966959953</c:v>
                </c:pt>
                <c:pt idx="5">
                  <c:v>0.21596713364124376</c:v>
                </c:pt>
                <c:pt idx="6">
                  <c:v>0.18638917803764304</c:v>
                </c:pt>
                <c:pt idx="7">
                  <c:v>0.18418985605239949</c:v>
                </c:pt>
                <c:pt idx="8">
                  <c:v>0.14299796521663721</c:v>
                </c:pt>
                <c:pt idx="9">
                  <c:v>9.9814668297767931E-2</c:v>
                </c:pt>
              </c:numCache>
            </c:numRef>
          </c:val>
        </c:ser>
        <c:ser>
          <c:idx val="3"/>
          <c:order val="1"/>
          <c:tx>
            <c:v>20%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square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flow'!$D$2:$D$11</c:f>
              <c:numCache>
                <c:formatCode>General</c:formatCode>
                <c:ptCount val="10"/>
                <c:pt idx="0">
                  <c:v>0.18363410234451297</c:v>
                </c:pt>
                <c:pt idx="1">
                  <c:v>0.14837722480297133</c:v>
                </c:pt>
                <c:pt idx="2">
                  <c:v>0.13688002526760087</c:v>
                </c:pt>
                <c:pt idx="3">
                  <c:v>0.12262317538261444</c:v>
                </c:pt>
                <c:pt idx="4">
                  <c:v>0.10297025740146602</c:v>
                </c:pt>
                <c:pt idx="5">
                  <c:v>9.7794711589813246E-2</c:v>
                </c:pt>
                <c:pt idx="6">
                  <c:v>8.3955593407154264E-2</c:v>
                </c:pt>
                <c:pt idx="7">
                  <c:v>7.5850993394851823E-2</c:v>
                </c:pt>
                <c:pt idx="8">
                  <c:v>5.0052214413881475E-2</c:v>
                </c:pt>
                <c:pt idx="9">
                  <c:v>4.4297676533460735E-2</c:v>
                </c:pt>
              </c:numCache>
            </c:numRef>
          </c:val>
        </c:ser>
        <c:marker val="1"/>
        <c:axId val="111177728"/>
        <c:axId val="111179648"/>
      </c:lineChart>
      <c:catAx>
        <c:axId val="111177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 age-group)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35538904768157081"/>
              <c:y val="0.94908981920748592"/>
            </c:manualLayout>
          </c:layout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179648"/>
        <c:crosses val="autoZero"/>
        <c:auto val="1"/>
        <c:lblAlgn val="ctr"/>
        <c:lblOffset val="100"/>
        <c:tickLblSkip val="1"/>
        <c:tickMarkSkip val="1"/>
      </c:catAx>
      <c:valAx>
        <c:axId val="11117964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3.7644807142640886E-3"/>
              <c:y val="0.2951407140500140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1777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100"/>
            </a:pPr>
            <a:r>
              <a:rPr lang="en-GB" sz="1100" dirty="0"/>
              <a:t>Proportion of Households in </a:t>
            </a:r>
            <a:r>
              <a:rPr lang="en-GB" sz="1100" dirty="0" smtClean="0"/>
              <a:t>problem </a:t>
            </a:r>
            <a:r>
              <a:rPr lang="en-GB" sz="1100" dirty="0"/>
              <a:t>debt by income </a:t>
            </a:r>
            <a:r>
              <a:rPr lang="en-GB" sz="1100" dirty="0" err="1"/>
              <a:t>decile</a:t>
            </a:r>
            <a:r>
              <a:rPr lang="en-GB" sz="1100" dirty="0"/>
              <a:t> (different thresholds)</a:t>
            </a:r>
          </a:p>
        </c:rich>
      </c:tx>
      <c:layout>
        <c:manualLayout>
          <c:xMode val="edge"/>
          <c:yMode val="edge"/>
          <c:x val="8.3311334418499999E-2"/>
          <c:y val="1.7067996029115007E-2"/>
        </c:manualLayout>
      </c:layout>
    </c:title>
    <c:plotArea>
      <c:layout>
        <c:manualLayout>
          <c:layoutTarget val="inner"/>
          <c:xMode val="edge"/>
          <c:yMode val="edge"/>
          <c:x val="9.1031425801173627E-2"/>
          <c:y val="7.0528967254408104E-2"/>
          <c:w val="0.77468627223237985"/>
          <c:h val="0.83195908339933933"/>
        </c:manualLayout>
      </c:layout>
      <c:lineChart>
        <c:grouping val="standard"/>
        <c:ser>
          <c:idx val="1"/>
          <c:order val="0"/>
          <c:tx>
            <c:v>5%</c:v>
          </c:tx>
          <c:spPr>
            <a:ln>
              <a:solidFill>
                <a:srgbClr val="9BBB59">
                  <a:lumMod val="75000"/>
                </a:srgbClr>
              </a:solidFill>
              <a:prstDash val="solid"/>
            </a:ln>
          </c:spPr>
          <c:marker>
            <c:symbol val="circle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flow'!$B$2:$B$11</c:f>
              <c:numCache>
                <c:formatCode>General</c:formatCode>
                <c:ptCount val="10"/>
                <c:pt idx="0">
                  <c:v>0.22868283092975564</c:v>
                </c:pt>
                <c:pt idx="1">
                  <c:v>0.21574310958385542</c:v>
                </c:pt>
                <c:pt idx="2">
                  <c:v>0.22490769624710133</c:v>
                </c:pt>
                <c:pt idx="3">
                  <c:v>0.221221148967743</c:v>
                </c:pt>
                <c:pt idx="4">
                  <c:v>0.219394966959953</c:v>
                </c:pt>
                <c:pt idx="5">
                  <c:v>0.21596713364124376</c:v>
                </c:pt>
                <c:pt idx="6">
                  <c:v>0.18638917803764304</c:v>
                </c:pt>
                <c:pt idx="7">
                  <c:v>0.18418985605239949</c:v>
                </c:pt>
                <c:pt idx="8">
                  <c:v>0.14299796521663721</c:v>
                </c:pt>
                <c:pt idx="9">
                  <c:v>9.9814668297768055E-2</c:v>
                </c:pt>
              </c:numCache>
            </c:numRef>
          </c:val>
        </c:ser>
        <c:ser>
          <c:idx val="2"/>
          <c:order val="1"/>
          <c:tx>
            <c:v>10%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diamond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flow'!$C$2:$C$11</c:f>
              <c:numCache>
                <c:formatCode>General</c:formatCode>
                <c:ptCount val="10"/>
                <c:pt idx="0">
                  <c:v>0.205821052193642</c:v>
                </c:pt>
                <c:pt idx="1">
                  <c:v>0.18536750972271004</c:v>
                </c:pt>
                <c:pt idx="2">
                  <c:v>0.18389813601970736</c:v>
                </c:pt>
                <c:pt idx="3">
                  <c:v>0.17714819312095736</c:v>
                </c:pt>
                <c:pt idx="4">
                  <c:v>0.17067916691303187</c:v>
                </c:pt>
                <c:pt idx="5">
                  <c:v>0.16677144169807401</c:v>
                </c:pt>
                <c:pt idx="6">
                  <c:v>0.14003109931945801</c:v>
                </c:pt>
                <c:pt idx="7">
                  <c:v>0.13803692162036901</c:v>
                </c:pt>
                <c:pt idx="8">
                  <c:v>0.1062882542610173</c:v>
                </c:pt>
                <c:pt idx="9">
                  <c:v>7.3713459074497334E-2</c:v>
                </c:pt>
              </c:numCache>
            </c:numRef>
          </c:val>
        </c:ser>
        <c:ser>
          <c:idx val="3"/>
          <c:order val="2"/>
          <c:tx>
            <c:v>20%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square"/>
            <c:size val="5"/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flow'!$D$2:$D$11</c:f>
              <c:numCache>
                <c:formatCode>General</c:formatCode>
                <c:ptCount val="10"/>
                <c:pt idx="0">
                  <c:v>0.18363410234451297</c:v>
                </c:pt>
                <c:pt idx="1">
                  <c:v>0.14837722480297133</c:v>
                </c:pt>
                <c:pt idx="2">
                  <c:v>0.13688002526760087</c:v>
                </c:pt>
                <c:pt idx="3">
                  <c:v>0.12262317538261444</c:v>
                </c:pt>
                <c:pt idx="4">
                  <c:v>0.10297025740146602</c:v>
                </c:pt>
                <c:pt idx="5">
                  <c:v>9.7794711589813246E-2</c:v>
                </c:pt>
                <c:pt idx="6">
                  <c:v>8.3955593407154597E-2</c:v>
                </c:pt>
                <c:pt idx="7">
                  <c:v>7.5850993394851823E-2</c:v>
                </c:pt>
                <c:pt idx="8">
                  <c:v>5.0052214413881545E-2</c:v>
                </c:pt>
                <c:pt idx="9">
                  <c:v>4.4297676533460818E-2</c:v>
                </c:pt>
              </c:numCache>
            </c:numRef>
          </c:val>
        </c:ser>
        <c:ser>
          <c:idx val="4"/>
          <c:order val="3"/>
          <c:tx>
            <c:v>30%</c:v>
          </c:tx>
          <c:spPr>
            <a:ln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flow'!$E$2:$E$11</c:f>
              <c:numCache>
                <c:formatCode>General</c:formatCode>
                <c:ptCount val="10"/>
                <c:pt idx="0">
                  <c:v>0.16941478848457436</c:v>
                </c:pt>
                <c:pt idx="1">
                  <c:v>0.13095550239086101</c:v>
                </c:pt>
                <c:pt idx="2">
                  <c:v>0.11393892765045198</c:v>
                </c:pt>
                <c:pt idx="3">
                  <c:v>9.6680082380771706E-2</c:v>
                </c:pt>
                <c:pt idx="4">
                  <c:v>8.104350417852399E-2</c:v>
                </c:pt>
                <c:pt idx="5">
                  <c:v>6.9897159934044134E-2</c:v>
                </c:pt>
                <c:pt idx="6">
                  <c:v>5.6037314236164107E-2</c:v>
                </c:pt>
                <c:pt idx="7">
                  <c:v>4.7923631966114384E-2</c:v>
                </c:pt>
                <c:pt idx="8">
                  <c:v>3.3002749085426455E-2</c:v>
                </c:pt>
                <c:pt idx="9">
                  <c:v>2.8372419998049708E-2</c:v>
                </c:pt>
              </c:numCache>
            </c:numRef>
          </c:val>
        </c:ser>
        <c:ser>
          <c:idx val="5"/>
          <c:order val="4"/>
          <c:tx>
            <c:v>40%</c:v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squar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'Prob debt flow'!$A$2:$A$11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'Prob debt flow'!$F$2:$F$11</c:f>
              <c:numCache>
                <c:formatCode>General</c:formatCode>
                <c:ptCount val="10"/>
                <c:pt idx="0">
                  <c:v>0.16577646136283924</c:v>
                </c:pt>
                <c:pt idx="1">
                  <c:v>0.12450234591960931</c:v>
                </c:pt>
                <c:pt idx="2">
                  <c:v>0.1041041463613513</c:v>
                </c:pt>
                <c:pt idx="3">
                  <c:v>8.7167128920555143E-2</c:v>
                </c:pt>
                <c:pt idx="4">
                  <c:v>6.9501765072345692E-2</c:v>
                </c:pt>
                <c:pt idx="5">
                  <c:v>5.6569959968328497E-2</c:v>
                </c:pt>
                <c:pt idx="6">
                  <c:v>4.6842221170663813E-2</c:v>
                </c:pt>
                <c:pt idx="7">
                  <c:v>3.7711549550294952E-2</c:v>
                </c:pt>
                <c:pt idx="8">
                  <c:v>2.8176771476864974E-2</c:v>
                </c:pt>
                <c:pt idx="9">
                  <c:v>2.1122908219695102E-2</c:v>
                </c:pt>
              </c:numCache>
            </c:numRef>
          </c:val>
        </c:ser>
        <c:marker val="1"/>
        <c:axId val="111101056"/>
        <c:axId val="111103360"/>
      </c:lineChart>
      <c:catAx>
        <c:axId val="111101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Income </a:t>
                </a:r>
                <a:r>
                  <a:rPr lang="en-GB" b="0" dirty="0" err="1" smtClean="0"/>
                  <a:t>decile</a:t>
                </a:r>
                <a:r>
                  <a:rPr lang="en-GB" b="0" dirty="0" smtClean="0"/>
                  <a:t> (within age-group)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103360"/>
        <c:crosses val="autoZero"/>
        <c:auto val="1"/>
        <c:lblAlgn val="ctr"/>
        <c:lblOffset val="100"/>
        <c:tickLblSkip val="1"/>
        <c:tickMarkSkip val="1"/>
      </c:catAx>
      <c:valAx>
        <c:axId val="111103360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3.7644807142640886E-3"/>
              <c:y val="0.2951407140500140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10105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2294708659"/>
          <c:y val="1.6329216516647076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583657631738344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Sheet5!$P$2:$P$9</c:f>
              <c:numCache>
                <c:formatCode>General</c:formatCode>
                <c:ptCount val="8"/>
                <c:pt idx="0">
                  <c:v>0.11130806058645248</c:v>
                </c:pt>
                <c:pt idx="1">
                  <c:v>0.12807948887348178</c:v>
                </c:pt>
                <c:pt idx="2">
                  <c:v>0.10505005717277525</c:v>
                </c:pt>
                <c:pt idx="3">
                  <c:v>9.9130317568779006E-2</c:v>
                </c:pt>
                <c:pt idx="4">
                  <c:v>6.5087392926216139E-2</c:v>
                </c:pt>
                <c:pt idx="5">
                  <c:v>3.8439344614744193E-2</c:v>
                </c:pt>
                <c:pt idx="7">
                  <c:v>9.1343268752098097E-2</c:v>
                </c:pt>
              </c:numCache>
            </c:numRef>
          </c:val>
        </c:ser>
        <c:marker val="1"/>
        <c:axId val="111144320"/>
        <c:axId val="111286144"/>
      </c:lineChart>
      <c:catAx>
        <c:axId val="111144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286144"/>
        <c:crosses val="autoZero"/>
        <c:auto val="1"/>
        <c:lblAlgn val="ctr"/>
        <c:lblOffset val="100"/>
        <c:tickLblSkip val="1"/>
        <c:tickMarkSkip val="1"/>
      </c:catAx>
      <c:valAx>
        <c:axId val="111286144"/>
        <c:scaling>
          <c:orientation val="minMax"/>
          <c:max val="0.25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5096380100513E-3"/>
              <c:y val="0.2574836427655132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14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88816560384808"/>
          <c:y val="5.5036954736486246E-2"/>
          <c:w val="0.83940646408368624"/>
          <c:h val="0.1152493975062933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2294708659"/>
          <c:y val="1.6329216516647076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583657631738344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Sheet5!$P$2:$P$9</c:f>
              <c:numCache>
                <c:formatCode>General</c:formatCode>
                <c:ptCount val="8"/>
                <c:pt idx="0">
                  <c:v>0.11130806058645248</c:v>
                </c:pt>
                <c:pt idx="1">
                  <c:v>0.12807948887348178</c:v>
                </c:pt>
                <c:pt idx="2">
                  <c:v>0.10505005717277525</c:v>
                </c:pt>
                <c:pt idx="3">
                  <c:v>9.9130317568779006E-2</c:v>
                </c:pt>
                <c:pt idx="4">
                  <c:v>6.5087392926216139E-2</c:v>
                </c:pt>
                <c:pt idx="5">
                  <c:v>3.8439344614744193E-2</c:v>
                </c:pt>
                <c:pt idx="7">
                  <c:v>9.1343268752098097E-2</c:v>
                </c:pt>
              </c:numCache>
            </c:numRef>
          </c:val>
        </c:ser>
        <c:ser>
          <c:idx val="2"/>
          <c:order val="1"/>
          <c:tx>
            <c:v>Net debt condition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Sheet5!$Q$2:$Q$9</c:f>
              <c:numCache>
                <c:formatCode>General</c:formatCode>
                <c:ptCount val="8"/>
                <c:pt idx="0">
                  <c:v>8.7860450148582486E-2</c:v>
                </c:pt>
                <c:pt idx="1">
                  <c:v>9.1044306755065946E-2</c:v>
                </c:pt>
                <c:pt idx="2">
                  <c:v>7.2792373597621932E-2</c:v>
                </c:pt>
                <c:pt idx="3">
                  <c:v>5.8432113379240043E-2</c:v>
                </c:pt>
                <c:pt idx="4">
                  <c:v>3.3571224659681327E-2</c:v>
                </c:pt>
                <c:pt idx="5">
                  <c:v>1.920304819941521E-2</c:v>
                </c:pt>
                <c:pt idx="7">
                  <c:v>5.9018302708864212E-2</c:v>
                </c:pt>
              </c:numCache>
            </c:numRef>
          </c:val>
        </c:ser>
        <c:marker val="1"/>
        <c:axId val="111311488"/>
        <c:axId val="111215744"/>
      </c:lineChart>
      <c:catAx>
        <c:axId val="111311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215744"/>
        <c:crosses val="autoZero"/>
        <c:auto val="1"/>
        <c:lblAlgn val="ctr"/>
        <c:lblOffset val="100"/>
        <c:tickLblSkip val="1"/>
        <c:tickMarkSkip val="1"/>
      </c:catAx>
      <c:valAx>
        <c:axId val="111215744"/>
        <c:scaling>
          <c:orientation val="minMax"/>
          <c:max val="0.25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5096380100513E-3"/>
              <c:y val="0.2574836427655132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3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88816560384808"/>
          <c:y val="5.5036954736486246E-2"/>
          <c:w val="0.83940646408368624"/>
          <c:h val="0.1152493975062933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Percentage</a:t>
            </a:r>
            <a:r>
              <a:rPr lang="en-GB" sz="1200" baseline="0" dirty="0" smtClean="0"/>
              <a:t> of households in ‘problem debt’</a:t>
            </a:r>
            <a:endParaRPr lang="en-GB" sz="1200" dirty="0"/>
          </a:p>
        </c:rich>
      </c:tx>
      <c:layout>
        <c:manualLayout>
          <c:xMode val="edge"/>
          <c:yMode val="edge"/>
          <c:x val="0.10153772294708655"/>
          <c:y val="1.6329216516647076E-2"/>
        </c:manualLayout>
      </c:layout>
    </c:title>
    <c:plotArea>
      <c:layout>
        <c:manualLayout>
          <c:layoutTarget val="inner"/>
          <c:xMode val="edge"/>
          <c:yMode val="edge"/>
          <c:x val="0.10404944543222402"/>
          <c:y val="7.0528967254408104E-2"/>
          <c:w val="0.85836576317383417"/>
          <c:h val="0.80722847859120661"/>
        </c:manualLayout>
      </c:layout>
      <c:lineChart>
        <c:grouping val="standard"/>
        <c:ser>
          <c:idx val="1"/>
          <c:order val="0"/>
          <c:tx>
            <c:v>Flows measure only</c:v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Sheet5!$P$2:$P$9</c:f>
              <c:numCache>
                <c:formatCode>General</c:formatCode>
                <c:ptCount val="8"/>
                <c:pt idx="0">
                  <c:v>0.11130806058645248</c:v>
                </c:pt>
                <c:pt idx="1">
                  <c:v>0.12807948887348181</c:v>
                </c:pt>
                <c:pt idx="2">
                  <c:v>0.10505005717277524</c:v>
                </c:pt>
                <c:pt idx="3">
                  <c:v>9.9130317568779019E-2</c:v>
                </c:pt>
                <c:pt idx="4">
                  <c:v>6.5087392926216153E-2</c:v>
                </c:pt>
                <c:pt idx="5">
                  <c:v>3.8439344614744207E-2</c:v>
                </c:pt>
                <c:pt idx="7">
                  <c:v>9.1343268752098097E-2</c:v>
                </c:pt>
              </c:numCache>
            </c:numRef>
          </c:val>
        </c:ser>
        <c:ser>
          <c:idx val="2"/>
          <c:order val="1"/>
          <c:tx>
            <c:v>Net debt condition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Sheet5!$Q$2:$Q$9</c:f>
              <c:numCache>
                <c:formatCode>General</c:formatCode>
                <c:ptCount val="8"/>
                <c:pt idx="0">
                  <c:v>8.7860450148582528E-2</c:v>
                </c:pt>
                <c:pt idx="1">
                  <c:v>9.104430675506596E-2</c:v>
                </c:pt>
                <c:pt idx="2">
                  <c:v>7.2792373597621945E-2</c:v>
                </c:pt>
                <c:pt idx="3">
                  <c:v>5.843211337924005E-2</c:v>
                </c:pt>
                <c:pt idx="4">
                  <c:v>3.3571224659681334E-2</c:v>
                </c:pt>
                <c:pt idx="5">
                  <c:v>1.9203048199415217E-2</c:v>
                </c:pt>
                <c:pt idx="7">
                  <c:v>5.9018302708864212E-2</c:v>
                </c:pt>
              </c:numCache>
            </c:numRef>
          </c:val>
        </c:ser>
        <c:ser>
          <c:idx val="3"/>
          <c:order val="2"/>
          <c:tx>
            <c:v>Problem debt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Sheet5!$O$2:$O$9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Sheet5!$R$2:$R$9</c:f>
              <c:numCache>
                <c:formatCode>General</c:formatCode>
                <c:ptCount val="8"/>
                <c:pt idx="0">
                  <c:v>0.2034221738576889</c:v>
                </c:pt>
                <c:pt idx="1">
                  <c:v>0.16967479884624481</c:v>
                </c:pt>
                <c:pt idx="2">
                  <c:v>0.15210765600204471</c:v>
                </c:pt>
                <c:pt idx="3">
                  <c:v>0.11775865405797961</c:v>
                </c:pt>
                <c:pt idx="4">
                  <c:v>5.3143125027418137E-2</c:v>
                </c:pt>
                <c:pt idx="5">
                  <c:v>3.3188600093126297E-2</c:v>
                </c:pt>
                <c:pt idx="7">
                  <c:v>0.11580184102058412</c:v>
                </c:pt>
              </c:numCache>
            </c:numRef>
          </c:val>
        </c:ser>
        <c:marker val="1"/>
        <c:axId val="111262336"/>
        <c:axId val="111277184"/>
      </c:lineChart>
      <c:catAx>
        <c:axId val="111262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277184"/>
        <c:crosses val="autoZero"/>
        <c:auto val="1"/>
        <c:lblAlgn val="ctr"/>
        <c:lblOffset val="100"/>
        <c:tickLblSkip val="1"/>
        <c:tickMarkSkip val="1"/>
      </c:catAx>
      <c:valAx>
        <c:axId val="11127718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5.7135096380100513E-3"/>
              <c:y val="0.2574836427655132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26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88816560384814"/>
          <c:y val="5.5036954736486211E-2"/>
          <c:w val="0.83940646408368624"/>
          <c:h val="0.1152493975062933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 b="1"/>
            </a:pPr>
            <a:r>
              <a:rPr lang="en-US" sz="1200" b="1" dirty="0"/>
              <a:t>Percentage of Households with any financial debt, by income </a:t>
            </a:r>
            <a:r>
              <a:rPr lang="en-US" sz="1200" b="1" dirty="0" err="1"/>
              <a:t>decile</a:t>
            </a:r>
            <a:endParaRPr lang="en-US" sz="1200" b="1" dirty="0"/>
          </a:p>
        </c:rich>
      </c:tx>
      <c:layout>
        <c:manualLayout>
          <c:xMode val="edge"/>
          <c:yMode val="edge"/>
          <c:x val="9.1991217443973289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75735125994626096"/>
        </c:manualLayout>
      </c:layout>
      <c:lineChart>
        <c:grouping val="standard"/>
        <c:ser>
          <c:idx val="0"/>
          <c:order val="0"/>
          <c:tx>
            <c:v>Any</c:v>
          </c:tx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5'!$M$37:$M$48</c:f>
              <c:numCache>
                <c:formatCode>General</c:formatCode>
                <c:ptCount val="12"/>
                <c:pt idx="0">
                  <c:v>0.330017149448395</c:v>
                </c:pt>
                <c:pt idx="1">
                  <c:v>0.33027198910713373</c:v>
                </c:pt>
                <c:pt idx="2">
                  <c:v>0.40614610910415738</c:v>
                </c:pt>
                <c:pt idx="3">
                  <c:v>0.45397847890853932</c:v>
                </c:pt>
                <c:pt idx="4">
                  <c:v>0.48631134629249673</c:v>
                </c:pt>
                <c:pt idx="5">
                  <c:v>0.53925186395645097</c:v>
                </c:pt>
                <c:pt idx="6">
                  <c:v>0.56908893585205056</c:v>
                </c:pt>
                <c:pt idx="7">
                  <c:v>0.59100455045700051</c:v>
                </c:pt>
                <c:pt idx="8">
                  <c:v>0.58774065971374501</c:v>
                </c:pt>
                <c:pt idx="9">
                  <c:v>0.52584242820739802</c:v>
                </c:pt>
                <c:pt idx="11">
                  <c:v>0.48254594206809975</c:v>
                </c:pt>
              </c:numCache>
            </c:numRef>
          </c:val>
        </c:ser>
        <c:marker val="1"/>
        <c:axId val="107515904"/>
        <c:axId val="107517824"/>
      </c:lineChart>
      <c:catAx>
        <c:axId val="107515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Income decile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517824"/>
        <c:crosses val="autoZero"/>
        <c:auto val="1"/>
        <c:lblAlgn val="ctr"/>
        <c:lblOffset val="100"/>
        <c:tickLblSkip val="1"/>
      </c:catAx>
      <c:valAx>
        <c:axId val="107517824"/>
        <c:scaling>
          <c:orientation val="minMax"/>
          <c:max val="0.700000000000001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+mn-lt"/>
                  </a:defRPr>
                </a:pPr>
                <a:r>
                  <a:rPr lang="en-GB" b="0" dirty="0">
                    <a:latin typeface="+mn-lt"/>
                  </a:rPr>
                  <a:t>Percentage of households</a:t>
                </a:r>
              </a:p>
            </c:rich>
          </c:tx>
          <c:layout>
            <c:manualLayout>
              <c:xMode val="edge"/>
              <c:yMode val="edge"/>
              <c:x val="0"/>
              <c:y val="0.29184961563599032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7515904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Proportion of</a:t>
            </a:r>
            <a:r>
              <a:rPr lang="en-GB" sz="1200" baseline="0" dirty="0" smtClean="0"/>
              <a:t> Households in problem debt by age-category</a:t>
            </a:r>
            <a:endParaRPr lang="en-GB" sz="1200" dirty="0"/>
          </a:p>
        </c:rich>
      </c:tx>
      <c:layout>
        <c:manualLayout>
          <c:xMode val="edge"/>
          <c:yMode val="edge"/>
          <c:x val="9.2390491965539223E-2"/>
          <c:y val="2.9040658376878702E-2"/>
        </c:manualLayout>
      </c:layout>
    </c:title>
    <c:plotArea>
      <c:layout>
        <c:manualLayout>
          <c:layoutTarget val="inner"/>
          <c:xMode val="edge"/>
          <c:yMode val="edge"/>
          <c:x val="9.1222566179515505E-2"/>
          <c:y val="8.8361140231456567E-2"/>
          <c:w val="0.79341967054165696"/>
          <c:h val="0.8064000455670165"/>
        </c:manualLayout>
      </c:layout>
      <c:lineChart>
        <c:grouping val="standard"/>
        <c:ser>
          <c:idx val="1"/>
          <c:order val="0"/>
          <c:tx>
            <c:v>5%</c:v>
          </c:tx>
          <c:spPr>
            <a:ln>
              <a:solidFill>
                <a:srgbClr val="9BBB59">
                  <a:lumMod val="75000"/>
                </a:srgbClr>
              </a:solidFill>
              <a:prstDash val="solid"/>
            </a:ln>
          </c:spPr>
          <c:marker>
            <c:symbol val="square"/>
            <c:size val="5"/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'PD flow age cat'!$B$2:$B$7</c:f>
              <c:numCache>
                <c:formatCode>General</c:formatCode>
                <c:ptCount val="6"/>
                <c:pt idx="0">
                  <c:v>0.34671121835708602</c:v>
                </c:pt>
                <c:pt idx="1">
                  <c:v>0.33146509528160351</c:v>
                </c:pt>
                <c:pt idx="2">
                  <c:v>0.27665764093398976</c:v>
                </c:pt>
                <c:pt idx="3">
                  <c:v>0.20826864242553733</c:v>
                </c:pt>
                <c:pt idx="4">
                  <c:v>0.10383024066686602</c:v>
                </c:pt>
                <c:pt idx="5">
                  <c:v>5.7931534945964834E-2</c:v>
                </c:pt>
              </c:numCache>
            </c:numRef>
          </c:val>
        </c:ser>
        <c:ser>
          <c:idx val="2"/>
          <c:order val="1"/>
          <c:tx>
            <c:v>10%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diamond"/>
            <c:size val="5"/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'PD flow age cat'!$C$2:$C$7</c:f>
              <c:numCache>
                <c:formatCode>General</c:formatCode>
                <c:ptCount val="6"/>
                <c:pt idx="0">
                  <c:v>0.29411122202873174</c:v>
                </c:pt>
                <c:pt idx="1">
                  <c:v>0.25834706425666831</c:v>
                </c:pt>
                <c:pt idx="2">
                  <c:v>0.220904275774956</c:v>
                </c:pt>
                <c:pt idx="3">
                  <c:v>0.16911764442920701</c:v>
                </c:pt>
                <c:pt idx="4">
                  <c:v>8.1684388220310225E-2</c:v>
                </c:pt>
                <c:pt idx="5">
                  <c:v>4.7308824956417438E-2</c:v>
                </c:pt>
              </c:numCache>
            </c:numRef>
          </c:val>
        </c:ser>
        <c:ser>
          <c:idx val="3"/>
          <c:order val="2"/>
          <c:tx>
            <c:v>20%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circle"/>
            <c:size val="5"/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'PD flow age cat'!$D$2:$D$7</c:f>
              <c:numCache>
                <c:formatCode>General</c:formatCode>
                <c:ptCount val="6"/>
                <c:pt idx="0">
                  <c:v>0.20342217385768901</c:v>
                </c:pt>
                <c:pt idx="1">
                  <c:v>0.16967479884624501</c:v>
                </c:pt>
                <c:pt idx="2">
                  <c:v>0.15210765600204501</c:v>
                </c:pt>
                <c:pt idx="3">
                  <c:v>0.11775865405798012</c:v>
                </c:pt>
                <c:pt idx="4">
                  <c:v>5.3143125027418109E-2</c:v>
                </c:pt>
                <c:pt idx="5">
                  <c:v>3.3188600093126311E-2</c:v>
                </c:pt>
              </c:numCache>
            </c:numRef>
          </c:val>
        </c:ser>
        <c:ser>
          <c:idx val="4"/>
          <c:order val="3"/>
          <c:tx>
            <c:v>30%</c:v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square"/>
            <c:size val="5"/>
            <c:spPr>
              <a:solidFill>
                <a:srgbClr val="AFBC21"/>
              </a:solidFill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'PD flow age cat'!$E$2:$E$7</c:f>
              <c:numCache>
                <c:formatCode>General</c:formatCode>
                <c:ptCount val="6"/>
                <c:pt idx="0">
                  <c:v>0.17449140548706193</c:v>
                </c:pt>
                <c:pt idx="1">
                  <c:v>0.12937174737453364</c:v>
                </c:pt>
                <c:pt idx="2">
                  <c:v>0.12157723307609609</c:v>
                </c:pt>
                <c:pt idx="3">
                  <c:v>9.6872568130493775E-2</c:v>
                </c:pt>
                <c:pt idx="4">
                  <c:v>3.8437664508819656E-2</c:v>
                </c:pt>
                <c:pt idx="5">
                  <c:v>2.5235105305910277E-2</c:v>
                </c:pt>
              </c:numCache>
            </c:numRef>
          </c:val>
        </c:ser>
        <c:ser>
          <c:idx val="5"/>
          <c:order val="4"/>
          <c:tx>
            <c:v>40%</c:v>
          </c:tx>
          <c:spPr>
            <a:ln>
              <a:solidFill>
                <a:srgbClr val="CCCC00"/>
              </a:solidFill>
              <a:prstDash val="sysDash"/>
            </a:ln>
          </c:spPr>
          <c:marker>
            <c:symbol val="diamond"/>
            <c:size val="5"/>
            <c:spPr>
              <a:solidFill>
                <a:schemeClr val="accent3"/>
              </a:solidFill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'PD flow age cat'!$F$2:$F$7</c:f>
              <c:numCache>
                <c:formatCode>General</c:formatCode>
                <c:ptCount val="6"/>
                <c:pt idx="0">
                  <c:v>0.15948833525180969</c:v>
                </c:pt>
                <c:pt idx="1">
                  <c:v>0.11385251581668902</c:v>
                </c:pt>
                <c:pt idx="2">
                  <c:v>0.11192829906940498</c:v>
                </c:pt>
                <c:pt idx="3">
                  <c:v>8.9146777987480247E-2</c:v>
                </c:pt>
                <c:pt idx="4">
                  <c:v>3.2248612493276832E-2</c:v>
                </c:pt>
                <c:pt idx="5">
                  <c:v>2.0067702978849449E-2</c:v>
                </c:pt>
              </c:numCache>
            </c:numRef>
          </c:val>
        </c:ser>
        <c:marker val="1"/>
        <c:axId val="111415680"/>
        <c:axId val="111417984"/>
      </c:lineChart>
      <c:catAx>
        <c:axId val="111415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417984"/>
        <c:crosses val="autoZero"/>
        <c:auto val="1"/>
        <c:lblAlgn val="ctr"/>
        <c:lblOffset val="100"/>
        <c:tickLblSkip val="1"/>
        <c:tickMarkSkip val="1"/>
      </c:catAx>
      <c:valAx>
        <c:axId val="11141798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Proportion in problem debt</a:t>
                </a:r>
              </a:p>
            </c:rich>
          </c:tx>
          <c:layout>
            <c:manualLayout>
              <c:xMode val="edge"/>
              <c:yMode val="edge"/>
              <c:x val="4.2271818282816906E-3"/>
              <c:y val="0.25500681757412502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415680"/>
        <c:crossesAt val="1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Average debt holding by age and education level</a:t>
            </a:r>
            <a:endParaRPr lang="en-GB" sz="1200" dirty="0"/>
          </a:p>
        </c:rich>
      </c:tx>
      <c:layout>
        <c:manualLayout>
          <c:xMode val="edge"/>
          <c:yMode val="edge"/>
          <c:x val="0.10339784946236598"/>
          <c:y val="1.5255530129672007E-2"/>
        </c:manualLayout>
      </c:layout>
    </c:title>
    <c:plotArea>
      <c:layout>
        <c:manualLayout>
          <c:layoutTarget val="inner"/>
          <c:xMode val="edge"/>
          <c:yMode val="edge"/>
          <c:x val="0.1105217412132603"/>
          <c:y val="7.0528967254408104E-2"/>
          <c:w val="0.8480990644260753"/>
          <c:h val="0.84013258234850863"/>
        </c:manualLayout>
      </c:layout>
      <c:lineChart>
        <c:grouping val="standard"/>
        <c:ser>
          <c:idx val="0"/>
          <c:order val="0"/>
          <c:tx>
            <c:v>Low educated</c:v>
          </c:tx>
          <c:spPr>
            <a:ln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cat>
            <c:strRef>
              <c:f>'Chart 11.2'!$B$2:$B$8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'Size debt ed'!$B$2:$B$7</c:f>
              <c:numCache>
                <c:formatCode>General</c:formatCode>
                <c:ptCount val="6"/>
                <c:pt idx="0">
                  <c:v>3231.0893554687445</c:v>
                </c:pt>
                <c:pt idx="1">
                  <c:v>4287.93994140625</c:v>
                </c:pt>
                <c:pt idx="2">
                  <c:v>4480.7622070312609</c:v>
                </c:pt>
                <c:pt idx="3">
                  <c:v>3602.2644042968695</c:v>
                </c:pt>
                <c:pt idx="4">
                  <c:v>1872.511596679687</c:v>
                </c:pt>
                <c:pt idx="5">
                  <c:v>714.40191650390477</c:v>
                </c:pt>
              </c:numCache>
            </c:numRef>
          </c:val>
        </c:ser>
        <c:ser>
          <c:idx val="2"/>
          <c:order val="1"/>
          <c:tx>
            <c:v>High educated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'Chart 11.2'!$B$2:$B$8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'Size debt ed'!$D$2:$D$7</c:f>
              <c:numCache>
                <c:formatCode>General</c:formatCode>
                <c:ptCount val="6"/>
                <c:pt idx="0">
                  <c:v>5699.78515625</c:v>
                </c:pt>
                <c:pt idx="1">
                  <c:v>5367.8955078125</c:v>
                </c:pt>
                <c:pt idx="2">
                  <c:v>4470.4633789062382</c:v>
                </c:pt>
                <c:pt idx="3">
                  <c:v>3774.3657226562555</c:v>
                </c:pt>
                <c:pt idx="4">
                  <c:v>2214.0139160156305</c:v>
                </c:pt>
                <c:pt idx="5">
                  <c:v>789.55047607421841</c:v>
                </c:pt>
              </c:numCache>
            </c:numRef>
          </c:val>
        </c:ser>
        <c:marker val="1"/>
        <c:axId val="111459712"/>
        <c:axId val="111470464"/>
      </c:lineChart>
      <c:catAx>
        <c:axId val="111459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470464"/>
        <c:crosses val="autoZero"/>
        <c:auto val="1"/>
        <c:lblAlgn val="ctr"/>
        <c:lblOffset val="100"/>
        <c:tickLblSkip val="1"/>
        <c:tickMarkSkip val="1"/>
      </c:catAx>
      <c:valAx>
        <c:axId val="11147046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Average debt holding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8.0028645465819535E-3"/>
              <c:y val="0.27376807248048901"/>
            </c:manualLayout>
          </c:layout>
        </c:title>
        <c:numFmt formatCode="&quot;£&quot;#,##0" sourceLinked="0"/>
        <c:tickLblPos val="nextTo"/>
        <c:spPr>
          <a:ln w="3175">
            <a:solidFill>
              <a:sysClr val="windowText" lastClr="000000"/>
            </a:solidFill>
          </a:ln>
        </c:spPr>
        <c:crossAx val="11145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916982473965073"/>
          <c:y val="7.4021513901151484E-2"/>
          <c:w val="0.45384092794852332"/>
          <c:h val="0.1003472735244478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algn="l">
              <a:defRPr sz="1100"/>
            </a:pPr>
            <a:r>
              <a:rPr lang="en-GB" sz="1200" dirty="0"/>
              <a:t>Proportion of households with debt greater than 6 months' </a:t>
            </a:r>
            <a:r>
              <a:rPr lang="en-GB" sz="1200" dirty="0" smtClean="0"/>
              <a:t>income</a:t>
            </a:r>
            <a:endParaRPr lang="en-GB" sz="1200" dirty="0"/>
          </a:p>
        </c:rich>
      </c:tx>
      <c:layout>
        <c:manualLayout>
          <c:xMode val="edge"/>
          <c:yMode val="edge"/>
          <c:x val="9.8928149397541951E-2"/>
          <c:y val="4.6820228550713223E-2"/>
        </c:manualLayout>
      </c:layout>
    </c:title>
    <c:plotArea>
      <c:layout>
        <c:manualLayout>
          <c:layoutTarget val="inner"/>
          <c:xMode val="edge"/>
          <c:yMode val="edge"/>
          <c:x val="9.9239352193191049E-2"/>
          <c:y val="0.1173491885825"/>
          <c:w val="0.88145168213632796"/>
          <c:h val="0.76791524023017055"/>
        </c:manualLayout>
      </c:layout>
      <c:lineChart>
        <c:grouping val="standard"/>
        <c:ser>
          <c:idx val="0"/>
          <c:order val="0"/>
          <c:tx>
            <c:v>Low educated</c:v>
          </c:tx>
          <c:spPr>
            <a:ln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'Chart 11.2'!$B$23:$B$29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'Chart 11.2'!$C$23:$C$29</c:f>
              <c:numCache>
                <c:formatCode>General</c:formatCode>
                <c:ptCount val="7"/>
                <c:pt idx="0">
                  <c:v>0.10025496780872298</c:v>
                </c:pt>
                <c:pt idx="1">
                  <c:v>8.5791282355785467E-2</c:v>
                </c:pt>
                <c:pt idx="2">
                  <c:v>7.2143979370594011E-2</c:v>
                </c:pt>
                <c:pt idx="3">
                  <c:v>5.776127055287375E-2</c:v>
                </c:pt>
                <c:pt idx="4">
                  <c:v>3.9137884974479786E-2</c:v>
                </c:pt>
                <c:pt idx="5">
                  <c:v>1.3057902455329872E-2</c:v>
                </c:pt>
              </c:numCache>
            </c:numRef>
          </c:val>
        </c:ser>
        <c:ser>
          <c:idx val="2"/>
          <c:order val="1"/>
          <c:tx>
            <c:v>High educated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triangle"/>
            <c:size val="5"/>
          </c:marker>
          <c:cat>
            <c:strRef>
              <c:f>'Chart 11.2'!$B$23:$B$29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'Chart 11.2'!$E$23:$E$29</c:f>
              <c:numCache>
                <c:formatCode>General</c:formatCode>
                <c:ptCount val="7"/>
                <c:pt idx="0">
                  <c:v>0.1141232699155813</c:v>
                </c:pt>
                <c:pt idx="1">
                  <c:v>6.9088846445083604E-2</c:v>
                </c:pt>
                <c:pt idx="2">
                  <c:v>5.0753138959407924E-2</c:v>
                </c:pt>
                <c:pt idx="3">
                  <c:v>3.1237302348017811E-2</c:v>
                </c:pt>
                <c:pt idx="4">
                  <c:v>1.6365731135010751E-2</c:v>
                </c:pt>
                <c:pt idx="5">
                  <c:v>7.2989715263247499E-3</c:v>
                </c:pt>
              </c:numCache>
            </c:numRef>
          </c:val>
        </c:ser>
        <c:marker val="1"/>
        <c:axId val="111522560"/>
        <c:axId val="111524864"/>
      </c:lineChart>
      <c:scatterChart>
        <c:scatterStyle val="lineMarker"/>
        <c:ser>
          <c:idx val="3"/>
          <c:order val="2"/>
          <c:tx>
            <c:strRef>
              <c:f>'Chart 11.2'!$F$1</c:f>
              <c:strCache>
                <c:ptCount val="1"/>
                <c:pt idx="0">
                  <c:v>Up to age 16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strRef>
              <c:f>'Chart 11.2'!$B$23:$B$29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xVal>
          <c:yVal>
            <c:numRef>
              <c:f>'Chart 11.2'!$F$23:$F$29</c:f>
              <c:numCache>
                <c:formatCode>General</c:formatCode>
                <c:ptCount val="7"/>
                <c:pt idx="6">
                  <c:v>5.1467198878526826E-2</c:v>
                </c:pt>
              </c:numCache>
            </c:numRef>
          </c:yVal>
        </c:ser>
        <c:ser>
          <c:idx val="5"/>
          <c:order val="3"/>
          <c:tx>
            <c:strRef>
              <c:f>'Chart 11.2'!$H$1</c:f>
              <c:strCache>
                <c:ptCount val="1"/>
                <c:pt idx="0">
                  <c:v>19+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xVal>
            <c:strRef>
              <c:f>'Chart 11.2'!$B$23:$B$29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All</c:v>
                </c:pt>
              </c:strCache>
            </c:strRef>
          </c:xVal>
          <c:yVal>
            <c:numRef>
              <c:f>'Chart 11.2'!$H$23:$H$29</c:f>
              <c:numCache>
                <c:formatCode>General</c:formatCode>
                <c:ptCount val="7"/>
                <c:pt idx="6">
                  <c:v>5.0353236496448683E-2</c:v>
                </c:pt>
              </c:numCache>
            </c:numRef>
          </c:yVal>
        </c:ser>
        <c:axId val="111522560"/>
        <c:axId val="111524864"/>
      </c:scatterChart>
      <c:catAx>
        <c:axId val="111522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524864"/>
        <c:crosses val="autoZero"/>
        <c:auto val="1"/>
        <c:lblAlgn val="ctr"/>
        <c:lblOffset val="100"/>
        <c:tickLblSkip val="1"/>
        <c:tickMarkSkip val="1"/>
      </c:catAx>
      <c:valAx>
        <c:axId val="11152486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/>
                  <a:t>Percentage of households</a:t>
                </a:r>
              </a:p>
            </c:rich>
          </c:tx>
          <c:layout>
            <c:manualLayout>
              <c:xMode val="edge"/>
              <c:yMode val="edge"/>
              <c:x val="2.3082031289452711E-3"/>
              <c:y val="0.26423321635103203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522560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0583748270394213E-2"/>
          <c:y val="0.13213627021375254"/>
          <c:w val="0.83566182040379766"/>
          <c:h val="6.6406281201965039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algn="l">
              <a:defRPr/>
            </a:pPr>
            <a:r>
              <a:rPr lang="en-GB" sz="1200" dirty="0" smtClean="0"/>
              <a:t>Percentage of households</a:t>
            </a:r>
            <a:r>
              <a:rPr lang="en-GB" sz="1200" baseline="0" dirty="0" smtClean="0"/>
              <a:t> spending more than 20% of income on debt repayments</a:t>
            </a:r>
            <a:endParaRPr lang="en-GB" sz="1200" dirty="0"/>
          </a:p>
        </c:rich>
      </c:tx>
      <c:layout>
        <c:manualLayout>
          <c:xMode val="edge"/>
          <c:yMode val="edge"/>
          <c:x val="0.10929386230567321"/>
          <c:y val="1.632931597835981E-2"/>
        </c:manualLayout>
      </c:layout>
    </c:title>
    <c:plotArea>
      <c:layout>
        <c:manualLayout>
          <c:layoutTarget val="inner"/>
          <c:xMode val="edge"/>
          <c:yMode val="edge"/>
          <c:x val="9.9239352193191174E-2"/>
          <c:y val="0.10509312933435802"/>
          <c:w val="0.87279367949015996"/>
          <c:h val="0.79122605152157532"/>
        </c:manualLayout>
      </c:layout>
      <c:lineChart>
        <c:grouping val="standard"/>
        <c:ser>
          <c:idx val="1"/>
          <c:order val="0"/>
          <c:tx>
            <c:v>High educated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'Repayments age ed'!$D$2:$D$7</c:f>
              <c:numCache>
                <c:formatCode>General</c:formatCode>
                <c:ptCount val="6"/>
                <c:pt idx="0">
                  <c:v>9.9706746637821225E-2</c:v>
                </c:pt>
                <c:pt idx="1">
                  <c:v>0.11311054229736298</c:v>
                </c:pt>
                <c:pt idx="2">
                  <c:v>9.2075474560261064E-2</c:v>
                </c:pt>
                <c:pt idx="3">
                  <c:v>7.4958816170692388E-2</c:v>
                </c:pt>
                <c:pt idx="4">
                  <c:v>3.9531480520963815E-2</c:v>
                </c:pt>
                <c:pt idx="5">
                  <c:v>2.6819923892617205E-2</c:v>
                </c:pt>
              </c:numCache>
            </c:numRef>
          </c:val>
        </c:ser>
        <c:ser>
          <c:idx val="3"/>
          <c:order val="1"/>
          <c:tx>
            <c:v>Low educated</c:v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'Repayments age ed'!$B$2:$B$7</c:f>
              <c:numCache>
                <c:formatCode>General</c:formatCode>
                <c:ptCount val="6"/>
                <c:pt idx="0">
                  <c:v>0.133757963776588</c:v>
                </c:pt>
                <c:pt idx="1">
                  <c:v>0.12127441167831417</c:v>
                </c:pt>
                <c:pt idx="2">
                  <c:v>0.10660535097122238</c:v>
                </c:pt>
                <c:pt idx="3">
                  <c:v>9.4251334667205824E-2</c:v>
                </c:pt>
                <c:pt idx="4">
                  <c:v>6.0252912342548537E-2</c:v>
                </c:pt>
                <c:pt idx="5">
                  <c:v>2.9191423207521397E-2</c:v>
                </c:pt>
              </c:numCache>
            </c:numRef>
          </c:val>
        </c:ser>
        <c:marker val="1"/>
        <c:axId val="111584000"/>
        <c:axId val="111586304"/>
      </c:lineChart>
      <c:catAx>
        <c:axId val="111584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586304"/>
        <c:crosses val="autoZero"/>
        <c:auto val="1"/>
        <c:lblAlgn val="ctr"/>
        <c:lblOffset val="100"/>
        <c:tickLblSkip val="1"/>
        <c:tickMarkSkip val="1"/>
      </c:catAx>
      <c:valAx>
        <c:axId val="11158630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households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8305572380375498E-3"/>
              <c:y val="0.25426257432106708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58400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7968213708863301"/>
          <c:y val="0.11847900323948"/>
          <c:w val="0.68879138905713699"/>
          <c:h val="5.0092428895014418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algn="l">
              <a:defRPr/>
            </a:pPr>
            <a:r>
              <a:rPr lang="en-GB" sz="1200" dirty="0" smtClean="0"/>
              <a:t>Percentage of households</a:t>
            </a:r>
            <a:r>
              <a:rPr lang="en-GB" sz="1200" baseline="0" dirty="0" smtClean="0"/>
              <a:t> spending more than 20% of income on debt repayments and in net debt</a:t>
            </a:r>
            <a:endParaRPr lang="en-GB" sz="1200" dirty="0"/>
          </a:p>
        </c:rich>
      </c:tx>
      <c:layout>
        <c:manualLayout>
          <c:xMode val="edge"/>
          <c:yMode val="edge"/>
          <c:x val="0.10929386230567321"/>
          <c:y val="1.632931597835981E-2"/>
        </c:manualLayout>
      </c:layout>
    </c:title>
    <c:plotArea>
      <c:layout>
        <c:manualLayout>
          <c:layoutTarget val="inner"/>
          <c:xMode val="edge"/>
          <c:yMode val="edge"/>
          <c:x val="9.9239352193191174E-2"/>
          <c:y val="0.10509312933435802"/>
          <c:w val="0.87279367949016096"/>
          <c:h val="0.79122605152157532"/>
        </c:manualLayout>
      </c:layout>
      <c:lineChart>
        <c:grouping val="standard"/>
        <c:ser>
          <c:idx val="1"/>
          <c:order val="0"/>
          <c:tx>
            <c:v>High educated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'Repayments net age ed'!$D$2:$D$7</c:f>
              <c:numCache>
                <c:formatCode>General</c:formatCode>
                <c:ptCount val="6"/>
                <c:pt idx="0">
                  <c:v>5.2785925567150095E-2</c:v>
                </c:pt>
                <c:pt idx="1">
                  <c:v>7.1122534573078211E-2</c:v>
                </c:pt>
                <c:pt idx="2">
                  <c:v>4.3773584067821524E-2</c:v>
                </c:pt>
                <c:pt idx="3">
                  <c:v>2.8830312192440064E-2</c:v>
                </c:pt>
                <c:pt idx="4">
                  <c:v>1.0980966500937902E-2</c:v>
                </c:pt>
                <c:pt idx="5">
                  <c:v>7.6628350652754255E-3</c:v>
                </c:pt>
              </c:numCache>
            </c:numRef>
          </c:val>
        </c:ser>
        <c:ser>
          <c:idx val="3"/>
          <c:order val="1"/>
          <c:tx>
            <c:v>Low educated</c:v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'Repayments net age ed'!$B$2:$B$7</c:f>
              <c:numCache>
                <c:formatCode>General</c:formatCode>
                <c:ptCount val="6"/>
                <c:pt idx="0">
                  <c:v>0.12738853693008387</c:v>
                </c:pt>
                <c:pt idx="1">
                  <c:v>9.2497430741786943E-2</c:v>
                </c:pt>
                <c:pt idx="2">
                  <c:v>7.817725837230681E-2</c:v>
                </c:pt>
                <c:pt idx="3">
                  <c:v>5.6149732321500785E-2</c:v>
                </c:pt>
                <c:pt idx="4">
                  <c:v>3.2729975879192415E-2</c:v>
                </c:pt>
                <c:pt idx="5">
                  <c:v>1.34332217276096E-2</c:v>
                </c:pt>
              </c:numCache>
            </c:numRef>
          </c:val>
        </c:ser>
        <c:marker val="1"/>
        <c:axId val="111669248"/>
        <c:axId val="111671552"/>
      </c:lineChart>
      <c:catAx>
        <c:axId val="111669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671552"/>
        <c:crosses val="autoZero"/>
        <c:auto val="1"/>
        <c:lblAlgn val="ctr"/>
        <c:lblOffset val="100"/>
        <c:tickLblSkip val="1"/>
        <c:tickMarkSkip val="1"/>
      </c:catAx>
      <c:valAx>
        <c:axId val="11167155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households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8305572380375498E-3"/>
              <c:y val="0.25426257432106708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669248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7968213708863301"/>
          <c:y val="0.11847900323948"/>
          <c:w val="0.68879138905713699"/>
          <c:h val="5.0092428895014418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GB" sz="1200" b="1" i="0" kern="1200" baseline="0" dirty="0" smtClean="0">
                <a:solidFill>
                  <a:srgbClr val="333333"/>
                </a:solidFill>
              </a:rPr>
              <a:t>Percentage of households spending more than 20% of income on debt repayments and in net debt or in arrears</a:t>
            </a:r>
            <a:endParaRPr lang="en-GB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0929386230567321"/>
          <c:y val="1.632931597835981E-2"/>
        </c:manualLayout>
      </c:layout>
    </c:title>
    <c:plotArea>
      <c:layout>
        <c:manualLayout>
          <c:layoutTarget val="inner"/>
          <c:xMode val="edge"/>
          <c:yMode val="edge"/>
          <c:x val="9.9239352193191174E-2"/>
          <c:y val="0.10509312933435802"/>
          <c:w val="0.87279367949015996"/>
          <c:h val="0.79122605152157532"/>
        </c:manualLayout>
      </c:layout>
      <c:lineChart>
        <c:grouping val="standard"/>
        <c:ser>
          <c:idx val="1"/>
          <c:order val="0"/>
          <c:tx>
            <c:v>High educated</c:v>
          </c:tx>
          <c:spPr>
            <a:ln>
              <a:solidFill>
                <a:srgbClr val="CCCC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'Flows by edu age cat'!$D$2:$D$7</c:f>
              <c:numCache>
                <c:formatCode>General</c:formatCode>
                <c:ptCount val="6"/>
                <c:pt idx="0">
                  <c:v>7.0019878447055803E-2</c:v>
                </c:pt>
                <c:pt idx="1">
                  <c:v>9.5080673694610623E-2</c:v>
                </c:pt>
                <c:pt idx="2">
                  <c:v>5.9467922896147059E-2</c:v>
                </c:pt>
                <c:pt idx="3">
                  <c:v>5.9664182364940622E-2</c:v>
                </c:pt>
                <c:pt idx="4">
                  <c:v>2.0111719146370902E-2</c:v>
                </c:pt>
                <c:pt idx="5">
                  <c:v>1.6929451376199705E-2</c:v>
                </c:pt>
              </c:numCache>
            </c:numRef>
          </c:val>
        </c:ser>
        <c:ser>
          <c:idx val="3"/>
          <c:order val="1"/>
          <c:tx>
            <c:v>Low educated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'Flows by edu age cat'!$B$2:$B$7</c:f>
              <c:numCache>
                <c:formatCode>General</c:formatCode>
                <c:ptCount val="6"/>
                <c:pt idx="0">
                  <c:v>0.32261106371879666</c:v>
                </c:pt>
                <c:pt idx="1">
                  <c:v>0.255514055490494</c:v>
                </c:pt>
                <c:pt idx="2">
                  <c:v>0.18743400275707275</c:v>
                </c:pt>
                <c:pt idx="3">
                  <c:v>0.13748888671398204</c:v>
                </c:pt>
                <c:pt idx="4">
                  <c:v>6.3765853643417414E-2</c:v>
                </c:pt>
                <c:pt idx="5">
                  <c:v>2.9966397210955609E-2</c:v>
                </c:pt>
              </c:numCache>
            </c:numRef>
          </c:val>
        </c:ser>
        <c:marker val="1"/>
        <c:axId val="111709184"/>
        <c:axId val="111711744"/>
      </c:lineChart>
      <c:catAx>
        <c:axId val="111709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1711744"/>
        <c:crosses val="autoZero"/>
        <c:auto val="1"/>
        <c:lblAlgn val="ctr"/>
        <c:lblOffset val="100"/>
        <c:tickLblSkip val="1"/>
        <c:tickMarkSkip val="1"/>
      </c:catAx>
      <c:valAx>
        <c:axId val="11171174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households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8305572380375498E-3"/>
              <c:y val="0.25426257432106708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11709184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7968213708863301"/>
          <c:y val="0.11847900323948"/>
          <c:w val="0.68879138905713699"/>
          <c:h val="5.0092428895014418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80808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CDCA7"/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Pt>
            <c:idx val="6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+mn-lt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'Pie PD'!$B$1:$I$1</c:f>
              <c:strCache>
                <c:ptCount val="8"/>
                <c:pt idx="0">
                  <c:v>Formal Loans</c:v>
                </c:pt>
                <c:pt idx="1">
                  <c:v>Informal Loans</c:v>
                </c:pt>
                <c:pt idx="2">
                  <c:v>Credit Cards</c:v>
                </c:pt>
                <c:pt idx="3">
                  <c:v>Store Cards</c:v>
                </c:pt>
                <c:pt idx="4">
                  <c:v>Hire Purchase</c:v>
                </c:pt>
                <c:pt idx="5">
                  <c:v>Mail Order</c:v>
                </c:pt>
                <c:pt idx="6">
                  <c:v>Overdraft</c:v>
                </c:pt>
                <c:pt idx="7">
                  <c:v>Arrears</c:v>
                </c:pt>
              </c:strCache>
            </c:strRef>
          </c:cat>
          <c:val>
            <c:numRef>
              <c:f>'Pie PD'!$B$2:$I$2</c:f>
              <c:numCache>
                <c:formatCode>_-[$£-809]* #,##0_-;\-[$£-809]* #,##0_-;_-[$£-809]* "-"??_-;_-@_-</c:formatCode>
                <c:ptCount val="8"/>
                <c:pt idx="0">
                  <c:v>4455.3469577639444</c:v>
                </c:pt>
                <c:pt idx="1">
                  <c:v>27.46395877186886</c:v>
                </c:pt>
                <c:pt idx="2">
                  <c:v>2958.9309407426185</c:v>
                </c:pt>
                <c:pt idx="3">
                  <c:v>29.177242279052727</c:v>
                </c:pt>
                <c:pt idx="4">
                  <c:v>1282.7955333437033</c:v>
                </c:pt>
                <c:pt idx="5">
                  <c:v>114.2337378231918</c:v>
                </c:pt>
                <c:pt idx="6">
                  <c:v>372.447666803674</c:v>
                </c:pt>
                <c:pt idx="7">
                  <c:v>414.30963134765631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100" dirty="0" smtClean="0"/>
              <a:t>Median household income and percentage of</a:t>
            </a:r>
            <a:r>
              <a:rPr lang="en-GB" sz="1100" baseline="0" dirty="0" smtClean="0"/>
              <a:t> household in net financial debt, by age</a:t>
            </a:r>
            <a:endParaRPr lang="en-GB" sz="11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705641778844236"/>
          <c:y val="0.117401798608335"/>
          <c:w val="0.72289018711371045"/>
          <c:h val="0.74767679929953446"/>
        </c:manualLayout>
      </c:layout>
      <c:lineChart>
        <c:grouping val="standard"/>
        <c:ser>
          <c:idx val="3"/>
          <c:order val="1"/>
          <c:tx>
            <c:v>Median income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'Life cycle'!$C$2:$C$7</c:f>
              <c:numCache>
                <c:formatCode>General</c:formatCode>
                <c:ptCount val="6"/>
                <c:pt idx="0">
                  <c:v>22105</c:v>
                </c:pt>
                <c:pt idx="1">
                  <c:v>31155.599999999959</c:v>
                </c:pt>
                <c:pt idx="2">
                  <c:v>31203</c:v>
                </c:pt>
                <c:pt idx="3">
                  <c:v>31800</c:v>
                </c:pt>
                <c:pt idx="4">
                  <c:v>25681</c:v>
                </c:pt>
                <c:pt idx="5">
                  <c:v>19258</c:v>
                </c:pt>
              </c:numCache>
            </c:numRef>
          </c:val>
        </c:ser>
        <c:marker val="1"/>
        <c:axId val="112153728"/>
        <c:axId val="112155648"/>
      </c:lineChart>
      <c:lineChart>
        <c:grouping val="standard"/>
        <c:ser>
          <c:idx val="1"/>
          <c:order val="0"/>
          <c:tx>
            <c:v>Percentage in net debt</c:v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'PD flow age cat'!$A$2:$A$7</c:f>
              <c:strCache>
                <c:ptCount val="6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</c:strCache>
            </c:strRef>
          </c:cat>
          <c:val>
            <c:numRef>
              <c:f>'Life cycle'!$B$2:$B$7</c:f>
              <c:numCache>
                <c:formatCode>General</c:formatCode>
                <c:ptCount val="6"/>
                <c:pt idx="0">
                  <c:v>0.41285711526870783</c:v>
                </c:pt>
                <c:pt idx="1">
                  <c:v>0.36654809117317255</c:v>
                </c:pt>
                <c:pt idx="2">
                  <c:v>0.31331199407577598</c:v>
                </c:pt>
                <c:pt idx="3">
                  <c:v>0.24505974352359791</c:v>
                </c:pt>
                <c:pt idx="4">
                  <c:v>0.13199970126152041</c:v>
                </c:pt>
                <c:pt idx="5">
                  <c:v>7.1777798235416523E-2</c:v>
                </c:pt>
              </c:numCache>
            </c:numRef>
          </c:val>
        </c:ser>
        <c:marker val="1"/>
        <c:axId val="112161920"/>
        <c:axId val="112163456"/>
      </c:lineChart>
      <c:catAx>
        <c:axId val="112153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112155648"/>
        <c:crosses val="autoZero"/>
        <c:auto val="1"/>
        <c:lblAlgn val="ctr"/>
        <c:lblOffset val="100"/>
        <c:tickLblSkip val="1"/>
        <c:tickMarkSkip val="1"/>
      </c:catAx>
      <c:valAx>
        <c:axId val="11215564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Average Annual Income</a:t>
                </a:r>
              </a:p>
            </c:rich>
          </c:tx>
          <c:layout>
            <c:manualLayout>
              <c:xMode val="edge"/>
              <c:yMode val="edge"/>
              <c:x val="1.6036034205401704E-2"/>
              <c:y val="0.25748355826231101"/>
            </c:manualLayout>
          </c:layout>
        </c:title>
        <c:numFmt formatCode="\£#,##0" sourceLinked="0"/>
        <c:tickLblPos val="nextTo"/>
        <c:spPr>
          <a:ln w="3175">
            <a:solidFill>
              <a:sysClr val="windowText" lastClr="000000"/>
            </a:solidFill>
          </a:ln>
        </c:spPr>
        <c:crossAx val="112153728"/>
        <c:crossesAt val="1"/>
        <c:crossBetween val="between"/>
      </c:valAx>
      <c:catAx>
        <c:axId val="112161920"/>
        <c:scaling>
          <c:orientation val="minMax"/>
        </c:scaling>
        <c:delete val="1"/>
        <c:axPos val="b"/>
        <c:tickLblPos val="none"/>
        <c:crossAx val="112163456"/>
        <c:crosses val="autoZero"/>
        <c:auto val="1"/>
        <c:lblAlgn val="ctr"/>
        <c:lblOffset val="100"/>
      </c:catAx>
      <c:valAx>
        <c:axId val="1121634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in</a:t>
                </a:r>
                <a:r>
                  <a:rPr lang="en-GB" b="0" baseline="0" dirty="0" smtClean="0"/>
                  <a:t> net financial debt</a:t>
                </a:r>
                <a:endParaRPr lang="en-GB" b="0" dirty="0"/>
              </a:p>
            </c:rich>
          </c:tx>
          <c:layout/>
        </c:title>
        <c:numFmt formatCode="0%" sourceLinked="0"/>
        <c:tickLblPos val="nextTo"/>
        <c:crossAx val="11216192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6241301934851288"/>
          <c:y val="0.74939096729506305"/>
          <c:w val="0.68879139784946364"/>
          <c:h val="6.6906184537689123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GB" sz="1200" b="1" i="0" kern="1200" baseline="0">
                <a:solidFill>
                  <a:srgbClr val="333333"/>
                </a:solidFill>
              </a:rPr>
              <a:t>Percentage of households with debts greater than amount of income</a:t>
            </a:r>
          </a:p>
        </c:rich>
      </c:tx>
      <c:layout>
        <c:manualLayout>
          <c:xMode val="edge"/>
          <c:yMode val="edge"/>
          <c:x val="0.10066500100948936"/>
          <c:y val="1.6293279022403302E-2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7.4198263678578721E-2"/>
          <c:w val="0.82035465079060199"/>
          <c:h val="0.81297088633152126"/>
        </c:manualLayout>
      </c:layout>
      <c:lineChart>
        <c:grouping val="standard"/>
        <c:ser>
          <c:idx val="1"/>
          <c:order val="0"/>
          <c:tx>
            <c:v>Non-Owner - 3 months income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'Tenure inc'!$C$5:$L$5</c:f>
              <c:numCache>
                <c:formatCode>General</c:formatCode>
                <c:ptCount val="10"/>
                <c:pt idx="0">
                  <c:v>0.14527015388011941</c:v>
                </c:pt>
                <c:pt idx="1">
                  <c:v>0.1179780438542366</c:v>
                </c:pt>
                <c:pt idx="2">
                  <c:v>0.13797080516815186</c:v>
                </c:pt>
                <c:pt idx="3">
                  <c:v>0.13163670897483817</c:v>
                </c:pt>
                <c:pt idx="4">
                  <c:v>0.1717581450939179</c:v>
                </c:pt>
                <c:pt idx="5">
                  <c:v>0.17009799182415031</c:v>
                </c:pt>
                <c:pt idx="6">
                  <c:v>0.18556785583496127</c:v>
                </c:pt>
                <c:pt idx="7">
                  <c:v>0.19904261827468867</c:v>
                </c:pt>
                <c:pt idx="8">
                  <c:v>0.18157853186130549</c:v>
                </c:pt>
                <c:pt idx="9">
                  <c:v>0.10513357818126697</c:v>
                </c:pt>
              </c:numCache>
            </c:numRef>
          </c:val>
        </c:ser>
        <c:ser>
          <c:idx val="0"/>
          <c:order val="1"/>
          <c:tx>
            <c:v>Owner - 3 months income</c:v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c:spPr>
          </c:marke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'Tenure inc'!$Q$5:$Z$5</c:f>
              <c:numCache>
                <c:formatCode>General</c:formatCode>
                <c:ptCount val="10"/>
                <c:pt idx="0">
                  <c:v>0.12108722329139708</c:v>
                </c:pt>
                <c:pt idx="1">
                  <c:v>0.11058581620454778</c:v>
                </c:pt>
                <c:pt idx="2">
                  <c:v>0.12682448327541351</c:v>
                </c:pt>
                <c:pt idx="3">
                  <c:v>0.14270366728305817</c:v>
                </c:pt>
                <c:pt idx="4">
                  <c:v>0.12220480293035517</c:v>
                </c:pt>
                <c:pt idx="5">
                  <c:v>0.15473105013370536</c:v>
                </c:pt>
                <c:pt idx="6">
                  <c:v>0.13843396306037925</c:v>
                </c:pt>
                <c:pt idx="7">
                  <c:v>0.14720156788825989</c:v>
                </c:pt>
                <c:pt idx="8">
                  <c:v>0.1143854558467865</c:v>
                </c:pt>
                <c:pt idx="9">
                  <c:v>8.2078099250793513E-2</c:v>
                </c:pt>
              </c:numCache>
            </c:numRef>
          </c:val>
        </c:ser>
        <c:ser>
          <c:idx val="3"/>
          <c:order val="2"/>
          <c:tx>
            <c:v>Non-owner - 1 year income</c:v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cat>
            <c:strRef>
              <c:f>'Chart 10'!$C$43:$C$54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'Tenure inc'!$C$7:$L$7</c:f>
              <c:numCache>
                <c:formatCode>General</c:formatCode>
                <c:ptCount val="10"/>
                <c:pt idx="0">
                  <c:v>6.6104598343372359E-2</c:v>
                </c:pt>
                <c:pt idx="1">
                  <c:v>3.3422105014324202E-2</c:v>
                </c:pt>
                <c:pt idx="2">
                  <c:v>2.216305956244469E-2</c:v>
                </c:pt>
                <c:pt idx="3">
                  <c:v>2.1313657984137542E-2</c:v>
                </c:pt>
                <c:pt idx="4">
                  <c:v>1.9579660147428523E-2</c:v>
                </c:pt>
                <c:pt idx="5">
                  <c:v>2.868678234517575E-2</c:v>
                </c:pt>
                <c:pt idx="6">
                  <c:v>1.3934698887169361E-2</c:v>
                </c:pt>
                <c:pt idx="7">
                  <c:v>1.8659621477127089E-2</c:v>
                </c:pt>
                <c:pt idx="8">
                  <c:v>1.1919337324798104E-2</c:v>
                </c:pt>
                <c:pt idx="9">
                  <c:v>1.2612595222890381E-2</c:v>
                </c:pt>
              </c:numCache>
            </c:numRef>
          </c:val>
        </c:ser>
        <c:ser>
          <c:idx val="2"/>
          <c:order val="3"/>
          <c:tx>
            <c:strRef>
              <c:f>'Tenure inc'!$B$8</c:f>
              <c:strCache>
                <c:ptCount val="1"/>
                <c:pt idx="0">
                  <c:v>3 months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val>
            <c:numRef>
              <c:f>'Tenure inc'!$C$8:$N$8</c:f>
              <c:numCache>
                <c:formatCode>General</c:formatCode>
                <c:ptCount val="12"/>
                <c:pt idx="11">
                  <c:v>0.14800621569156666</c:v>
                </c:pt>
              </c:numCache>
            </c:numRef>
          </c:val>
        </c:ser>
        <c:ser>
          <c:idx val="4"/>
          <c:order val="4"/>
          <c:tx>
            <c:strRef>
              <c:f>'Tenure inc'!$B$9</c:f>
              <c:strCache>
                <c:ptCount val="1"/>
                <c:pt idx="0">
                  <c:v>6 months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c:spPr>
          </c:marker>
          <c:val>
            <c:numRef>
              <c:f>'Tenure inc'!$Q$8:$AB$8</c:f>
              <c:numCache>
                <c:formatCode>General</c:formatCode>
                <c:ptCount val="12"/>
                <c:pt idx="11">
                  <c:v>0.12626801431179049</c:v>
                </c:pt>
              </c:numCache>
            </c:numRef>
          </c:val>
        </c:ser>
        <c:ser>
          <c:idx val="5"/>
          <c:order val="5"/>
          <c:tx>
            <c:strRef>
              <c:f>'Tenure inc'!$B$10</c:f>
              <c:strCache>
                <c:ptCount val="1"/>
                <c:pt idx="0">
                  <c:v> 1 year</c:v>
                </c:pt>
              </c:strCache>
            </c:strRef>
          </c:tx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'Tenure inc'!$C$10:$N$10</c:f>
              <c:numCache>
                <c:formatCode>General</c:formatCode>
                <c:ptCount val="12"/>
                <c:pt idx="11">
                  <c:v>3.0765600502491001E-2</c:v>
                </c:pt>
              </c:numCache>
            </c:numRef>
          </c:val>
        </c:ser>
        <c:ser>
          <c:idx val="6"/>
          <c:order val="6"/>
          <c:tx>
            <c:v>Owner - 1 year income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ysDash"/>
              </a:ln>
            </c:spPr>
          </c:marker>
          <c:val>
            <c:numRef>
              <c:f>'Tenure inc'!$Q$7:$Z$7</c:f>
              <c:numCache>
                <c:formatCode>General</c:formatCode>
                <c:ptCount val="10"/>
                <c:pt idx="0">
                  <c:v>5.7737007737159791E-2</c:v>
                </c:pt>
                <c:pt idx="1">
                  <c:v>2.6346161961555481E-2</c:v>
                </c:pt>
                <c:pt idx="2">
                  <c:v>1.7930220812559131E-2</c:v>
                </c:pt>
                <c:pt idx="3">
                  <c:v>1.5568708069622541E-2</c:v>
                </c:pt>
                <c:pt idx="4">
                  <c:v>1.6328023746609712E-2</c:v>
                </c:pt>
                <c:pt idx="5">
                  <c:v>2.3203684017062191E-2</c:v>
                </c:pt>
                <c:pt idx="6">
                  <c:v>9.736623615026474E-3</c:v>
                </c:pt>
                <c:pt idx="7">
                  <c:v>1.0669750161468997E-2</c:v>
                </c:pt>
                <c:pt idx="8">
                  <c:v>7.628230843693018E-3</c:v>
                </c:pt>
                <c:pt idx="9">
                  <c:v>3.9247432723641456E-3</c:v>
                </c:pt>
              </c:numCache>
            </c:numRef>
          </c:val>
        </c:ser>
        <c:ser>
          <c:idx val="7"/>
          <c:order val="7"/>
          <c:tx>
            <c:v>Owner 1 year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rgbClr val="333333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'Tenure inc'!$Q$10:$AB$10</c:f>
              <c:numCache>
                <c:formatCode>General</c:formatCode>
                <c:ptCount val="12"/>
                <c:pt idx="11">
                  <c:v>1.6453063115477565E-2</c:v>
                </c:pt>
              </c:numCache>
            </c:numRef>
          </c:val>
        </c:ser>
        <c:marker val="1"/>
        <c:axId val="111825280"/>
        <c:axId val="111827584"/>
      </c:lineChart>
      <c:catAx>
        <c:axId val="111825280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rgbClr val="333333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dirty="0" smtClean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1827584"/>
        <c:crosses val="autoZero"/>
        <c:auto val="1"/>
        <c:lblAlgn val="ctr"/>
        <c:lblOffset val="100"/>
        <c:tickLblSkip val="1"/>
      </c:catAx>
      <c:valAx>
        <c:axId val="111827584"/>
        <c:scaling>
          <c:orientation val="minMax"/>
          <c:max val="0.25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6150853666960538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18252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9.7465046436503167E-2"/>
          <c:y val="7.6062243747026873E-2"/>
          <c:w val="0.84620192307692299"/>
          <c:h val="0.1206908606892570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 sz="1200" b="1" i="0" baseline="0" dirty="0" smtClean="0"/>
              <a:t>Percentage of households with debts greater than amount of income</a:t>
            </a:r>
            <a:endParaRPr lang="en-GB" sz="1200" b="1" i="0" baseline="0" dirty="0"/>
          </a:p>
        </c:rich>
      </c:tx>
      <c:layout>
        <c:manualLayout>
          <c:xMode val="edge"/>
          <c:yMode val="edge"/>
          <c:x val="9.2427821522309703E-2"/>
          <c:y val="1.62932271278768E-2"/>
        </c:manualLayout>
      </c:layout>
    </c:title>
    <c:plotArea>
      <c:layout>
        <c:manualLayout>
          <c:layoutTarget val="inner"/>
          <c:xMode val="edge"/>
          <c:yMode val="edge"/>
          <c:x val="9.9609453866343706E-2"/>
          <c:y val="7.6666800736104435E-2"/>
          <c:w val="0.815547016959421"/>
          <c:h val="0.81050239608758701"/>
        </c:manualLayout>
      </c:layout>
      <c:lineChart>
        <c:grouping val="standard"/>
        <c:ser>
          <c:idx val="1"/>
          <c:order val="0"/>
          <c:tx>
            <c:v>Non-owner - 3 months income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'Tenure age'!$C$4:$J$4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'Tenure age'!$D$5:$H$5</c:f>
              <c:numCache>
                <c:formatCode>General</c:formatCode>
                <c:ptCount val="5"/>
                <c:pt idx="0">
                  <c:v>0.19591175019741097</c:v>
                </c:pt>
                <c:pt idx="1">
                  <c:v>0.18515479564666748</c:v>
                </c:pt>
                <c:pt idx="2">
                  <c:v>0.14757564663887018</c:v>
                </c:pt>
                <c:pt idx="3">
                  <c:v>0.10681318491697321</c:v>
                </c:pt>
                <c:pt idx="4">
                  <c:v>5.2696421742439409E-2</c:v>
                </c:pt>
              </c:numCache>
            </c:numRef>
          </c:val>
        </c:ser>
        <c:ser>
          <c:idx val="0"/>
          <c:order val="1"/>
          <c:tx>
            <c:v>Owner - 3 months income</c:v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c:spPr>
          </c:marker>
          <c:cat>
            <c:strRef>
              <c:f>'Tenure age'!$D$4:$J$4</c:f>
              <c:strCache>
                <c:ptCount val="7"/>
                <c:pt idx="0">
                  <c:v>30s</c:v>
                </c:pt>
                <c:pt idx="1">
                  <c:v>40s</c:v>
                </c:pt>
                <c:pt idx="2">
                  <c:v>50s</c:v>
                </c:pt>
                <c:pt idx="3">
                  <c:v>60s</c:v>
                </c:pt>
                <c:pt idx="4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'Tenure age'!$R$5:$X$5</c:f>
              <c:numCache>
                <c:formatCode>General</c:formatCode>
                <c:ptCount val="7"/>
                <c:pt idx="0">
                  <c:v>0.22675614058971424</c:v>
                </c:pt>
                <c:pt idx="1">
                  <c:v>0.18033836781978621</c:v>
                </c:pt>
                <c:pt idx="2">
                  <c:v>0.15384009480476407</c:v>
                </c:pt>
                <c:pt idx="3">
                  <c:v>8.2422360777855072E-2</c:v>
                </c:pt>
                <c:pt idx="4">
                  <c:v>4.5084733515977873E-2</c:v>
                </c:pt>
              </c:numCache>
            </c:numRef>
          </c:val>
        </c:ser>
        <c:ser>
          <c:idx val="3"/>
          <c:order val="2"/>
          <c:tx>
            <c:v>Non-owner - 1 year income</c:v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cat>
            <c:strRef>
              <c:f>'Tenure age'!$C$4:$J$4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'Tenure age'!$D$7:$J$7</c:f>
              <c:numCache>
                <c:formatCode>General</c:formatCode>
                <c:ptCount val="7"/>
                <c:pt idx="0">
                  <c:v>3.6512430757284171E-2</c:v>
                </c:pt>
                <c:pt idx="1">
                  <c:v>3.4077446907758741E-2</c:v>
                </c:pt>
                <c:pt idx="2">
                  <c:v>3.0264504253864288E-2</c:v>
                </c:pt>
                <c:pt idx="3">
                  <c:v>1.7907628789544109E-2</c:v>
                </c:pt>
                <c:pt idx="4">
                  <c:v>6.6248388029634892E-3</c:v>
                </c:pt>
              </c:numCache>
            </c:numRef>
          </c:val>
        </c:ser>
        <c:ser>
          <c:idx val="2"/>
          <c:order val="3"/>
          <c:tx>
            <c:strRef>
              <c:f>'Tenure age'!$B$8</c:f>
              <c:strCache>
                <c:ptCount val="1"/>
                <c:pt idx="0">
                  <c:v>3 months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'Tenure age'!$D$4:$J$4</c:f>
              <c:strCache>
                <c:ptCount val="7"/>
                <c:pt idx="0">
                  <c:v>30s</c:v>
                </c:pt>
                <c:pt idx="1">
                  <c:v>40s</c:v>
                </c:pt>
                <c:pt idx="2">
                  <c:v>50s</c:v>
                </c:pt>
                <c:pt idx="3">
                  <c:v>60s</c:v>
                </c:pt>
                <c:pt idx="4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'Tenure age'!$D$8:$J$8</c:f>
              <c:numCache>
                <c:formatCode>General</c:formatCode>
                <c:ptCount val="7"/>
                <c:pt idx="6">
                  <c:v>0.15991215407848394</c:v>
                </c:pt>
              </c:numCache>
            </c:numRef>
          </c:val>
        </c:ser>
        <c:ser>
          <c:idx val="4"/>
          <c:order val="4"/>
          <c:tx>
            <c:strRef>
              <c:f>'Tenure age'!$B$9</c:f>
              <c:strCache>
                <c:ptCount val="1"/>
                <c:pt idx="0">
                  <c:v>6 months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'Tenure age'!$C$4:$J$4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'Tenure age'!$R$8:$X$8</c:f>
              <c:numCache>
                <c:formatCode>General</c:formatCode>
                <c:ptCount val="7"/>
                <c:pt idx="6">
                  <c:v>0.13823272287845614</c:v>
                </c:pt>
              </c:numCache>
            </c:numRef>
          </c:val>
        </c:ser>
        <c:ser>
          <c:idx val="5"/>
          <c:order val="5"/>
          <c:tx>
            <c:strRef>
              <c:f>'Tenure age'!$B$10</c:f>
              <c:strCache>
                <c:ptCount val="1"/>
                <c:pt idx="0">
                  <c:v> 1 year</c:v>
                </c:pt>
              </c:strCache>
            </c:strRef>
          </c:tx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'Tenure age'!$C$4:$J$4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'Tenure age'!$D$10:$J$10</c:f>
              <c:numCache>
                <c:formatCode>General</c:formatCode>
                <c:ptCount val="7"/>
                <c:pt idx="6">
                  <c:v>3.2889403402805398E-2</c:v>
                </c:pt>
              </c:numCache>
            </c:numRef>
          </c:val>
        </c:ser>
        <c:ser>
          <c:idx val="6"/>
          <c:order val="6"/>
          <c:tx>
            <c:v>Owner - 1 year income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ysDash"/>
              </a:ln>
            </c:spPr>
          </c:marker>
          <c:cat>
            <c:strRef>
              <c:f>'Tenure age'!$D$4:$J$4</c:f>
              <c:strCache>
                <c:ptCount val="7"/>
                <c:pt idx="0">
                  <c:v>30s</c:v>
                </c:pt>
                <c:pt idx="1">
                  <c:v>40s</c:v>
                </c:pt>
                <c:pt idx="2">
                  <c:v>50s</c:v>
                </c:pt>
                <c:pt idx="3">
                  <c:v>60s</c:v>
                </c:pt>
                <c:pt idx="4">
                  <c:v>70s</c:v>
                </c:pt>
                <c:pt idx="6">
                  <c:v>All</c:v>
                </c:pt>
              </c:strCache>
            </c:strRef>
          </c:cat>
          <c:val>
            <c:numRef>
              <c:f>'Tenure age'!$R$7:$X$7</c:f>
              <c:numCache>
                <c:formatCode>General</c:formatCode>
                <c:ptCount val="7"/>
                <c:pt idx="0">
                  <c:v>2.0023146644234671E-2</c:v>
                </c:pt>
                <c:pt idx="1">
                  <c:v>2.5866219773888591E-2</c:v>
                </c:pt>
                <c:pt idx="2">
                  <c:v>2.4763958528637886E-2</c:v>
                </c:pt>
                <c:pt idx="3">
                  <c:v>1.0755969211459163E-2</c:v>
                </c:pt>
                <c:pt idx="4">
                  <c:v>5.0819669850170742E-3</c:v>
                </c:pt>
              </c:numCache>
            </c:numRef>
          </c:val>
        </c:ser>
        <c:ser>
          <c:idx val="7"/>
          <c:order val="7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rgbClr val="333333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'Tenure age'!$C$4:$J$4</c:f>
              <c:strCache>
                <c:ptCount val="8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7">
                  <c:v>All</c:v>
                </c:pt>
              </c:strCache>
            </c:strRef>
          </c:cat>
          <c:val>
            <c:numRef>
              <c:f>'Tenure age'!$R$10:$X$10</c:f>
              <c:numCache>
                <c:formatCode>General</c:formatCode>
                <c:ptCount val="7"/>
                <c:pt idx="6">
                  <c:v>1.7976203933358192E-2</c:v>
                </c:pt>
              </c:numCache>
            </c:numRef>
          </c:val>
        </c:ser>
        <c:marker val="1"/>
        <c:axId val="112629632"/>
        <c:axId val="112640384"/>
      </c:lineChart>
      <c:catAx>
        <c:axId val="112629632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rgbClr val="333333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dirty="0" smtClean="0"/>
                  <a:t>Age</a:t>
                </a:r>
              </a:p>
            </c:rich>
          </c:tx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640384"/>
        <c:crosses val="autoZero"/>
        <c:auto val="1"/>
        <c:lblAlgn val="ctr"/>
        <c:lblOffset val="100"/>
        <c:tickLblSkip val="1"/>
      </c:catAx>
      <c:valAx>
        <c:axId val="11264038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1.6025641025641021E-3"/>
              <c:y val="0.25416785732260289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12629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9842658489804171"/>
          <c:y val="7.6062243747026914E-2"/>
          <c:w val="0.70838141025641099"/>
          <c:h val="0.1206908606892570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200" dirty="0" smtClean="0"/>
              <a:t>Percentage of households holding any financial</a:t>
            </a:r>
            <a:r>
              <a:rPr lang="en-GB" sz="1200" baseline="0" dirty="0" smtClean="0"/>
              <a:t> debt, by age of lead member</a:t>
            </a:r>
            <a:endParaRPr lang="en-GB" sz="1200" dirty="0"/>
          </a:p>
        </c:rich>
      </c:tx>
      <c:layout>
        <c:manualLayout>
          <c:xMode val="edge"/>
          <c:yMode val="edge"/>
          <c:x val="9.2446672591934217E-2"/>
          <c:y val="4.4155618388289221E-2"/>
        </c:manualLayout>
      </c:layout>
    </c:title>
    <c:plotArea>
      <c:layout>
        <c:manualLayout>
          <c:layoutTarget val="inner"/>
          <c:xMode val="edge"/>
          <c:yMode val="edge"/>
          <c:x val="9.1222566179515505E-2"/>
          <c:y val="0.11728194456516802"/>
          <c:w val="0.86906745210128344"/>
          <c:h val="0.78087973780684361"/>
        </c:manualLayout>
      </c:layout>
      <c:lineChart>
        <c:grouping val="standard"/>
        <c:ser>
          <c:idx val="0"/>
          <c:order val="0"/>
          <c:tx>
            <c:v>Any financial debt</c:v>
          </c:tx>
          <c:spPr>
            <a:ln>
              <a:solidFill>
                <a:sysClr val="windowText" lastClr="000000">
                  <a:lumMod val="85000"/>
                  <a:lumOff val="15000"/>
                </a:sysClr>
              </a:solidFill>
              <a:prstDash val="sysDash"/>
            </a:ln>
          </c:spPr>
          <c:marker>
            <c:symbol val="none"/>
          </c:marker>
          <c:cat>
            <c:numRef>
              <c:f>'Type by age'!$A$2:$A$62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'Type by age'!$B$2:$B$62</c:f>
              <c:numCache>
                <c:formatCode>General</c:formatCode>
                <c:ptCount val="61"/>
                <c:pt idx="0">
                  <c:v>0.639936923980713</c:v>
                </c:pt>
                <c:pt idx="1">
                  <c:v>0.68954342603683505</c:v>
                </c:pt>
                <c:pt idx="2">
                  <c:v>0.62383902072906505</c:v>
                </c:pt>
                <c:pt idx="3">
                  <c:v>0.6711280941963228</c:v>
                </c:pt>
                <c:pt idx="4">
                  <c:v>0.73007190227509089</c:v>
                </c:pt>
                <c:pt idx="5">
                  <c:v>0.64258992671966497</c:v>
                </c:pt>
                <c:pt idx="6">
                  <c:v>0.68111658096313266</c:v>
                </c:pt>
                <c:pt idx="7">
                  <c:v>0.68689543008804765</c:v>
                </c:pt>
                <c:pt idx="8">
                  <c:v>0.66058468818664451</c:v>
                </c:pt>
                <c:pt idx="9">
                  <c:v>0.67985880374909002</c:v>
                </c:pt>
                <c:pt idx="10">
                  <c:v>0.65811997652054266</c:v>
                </c:pt>
                <c:pt idx="11">
                  <c:v>0.73301810026168801</c:v>
                </c:pt>
                <c:pt idx="12">
                  <c:v>0.62282800674438943</c:v>
                </c:pt>
                <c:pt idx="13">
                  <c:v>0.70307898521423251</c:v>
                </c:pt>
                <c:pt idx="14">
                  <c:v>0.69274109601974942</c:v>
                </c:pt>
                <c:pt idx="15">
                  <c:v>0.68391364812851063</c:v>
                </c:pt>
                <c:pt idx="16">
                  <c:v>0.66213309764862383</c:v>
                </c:pt>
                <c:pt idx="17">
                  <c:v>0.70358514785766169</c:v>
                </c:pt>
                <c:pt idx="18">
                  <c:v>0.66151893138885665</c:v>
                </c:pt>
                <c:pt idx="19">
                  <c:v>0.66623079776763849</c:v>
                </c:pt>
                <c:pt idx="20">
                  <c:v>0.61171966791153065</c:v>
                </c:pt>
                <c:pt idx="21">
                  <c:v>0.60725265741348766</c:v>
                </c:pt>
                <c:pt idx="22">
                  <c:v>0.61088162660599266</c:v>
                </c:pt>
                <c:pt idx="23">
                  <c:v>0.620954990386963</c:v>
                </c:pt>
                <c:pt idx="24">
                  <c:v>0.63920319080352805</c:v>
                </c:pt>
                <c:pt idx="25">
                  <c:v>0.59914553165435802</c:v>
                </c:pt>
                <c:pt idx="26">
                  <c:v>0.64022910594940363</c:v>
                </c:pt>
                <c:pt idx="27">
                  <c:v>0.63931453227996904</c:v>
                </c:pt>
                <c:pt idx="28">
                  <c:v>0.63558793067932262</c:v>
                </c:pt>
                <c:pt idx="29">
                  <c:v>0.65237647294998447</c:v>
                </c:pt>
                <c:pt idx="30">
                  <c:v>0.57417774200439564</c:v>
                </c:pt>
                <c:pt idx="31">
                  <c:v>0.59894913434982533</c:v>
                </c:pt>
                <c:pt idx="32">
                  <c:v>0.59550511837005549</c:v>
                </c:pt>
                <c:pt idx="33">
                  <c:v>0.59674298763275158</c:v>
                </c:pt>
                <c:pt idx="34">
                  <c:v>0.59967827796936002</c:v>
                </c:pt>
                <c:pt idx="35">
                  <c:v>0.61632972955703702</c:v>
                </c:pt>
                <c:pt idx="36">
                  <c:v>0.52476680278778098</c:v>
                </c:pt>
                <c:pt idx="37">
                  <c:v>0.50567102432251165</c:v>
                </c:pt>
                <c:pt idx="38">
                  <c:v>0.53072065114975164</c:v>
                </c:pt>
                <c:pt idx="39">
                  <c:v>0.49042221903801098</c:v>
                </c:pt>
                <c:pt idx="40">
                  <c:v>0.49384739995002891</c:v>
                </c:pt>
                <c:pt idx="41">
                  <c:v>0.43428638577461576</c:v>
                </c:pt>
                <c:pt idx="42">
                  <c:v>0.44580844044685408</c:v>
                </c:pt>
                <c:pt idx="43">
                  <c:v>0.41414061188697832</c:v>
                </c:pt>
                <c:pt idx="44">
                  <c:v>0.34778833389282415</c:v>
                </c:pt>
                <c:pt idx="45">
                  <c:v>0.357216656208038</c:v>
                </c:pt>
                <c:pt idx="46">
                  <c:v>0.300251394510269</c:v>
                </c:pt>
                <c:pt idx="47">
                  <c:v>0.31231978535652427</c:v>
                </c:pt>
                <c:pt idx="48">
                  <c:v>0.29739272594452115</c:v>
                </c:pt>
                <c:pt idx="49">
                  <c:v>0.31704455614090032</c:v>
                </c:pt>
                <c:pt idx="50">
                  <c:v>0.29640331864357</c:v>
                </c:pt>
                <c:pt idx="51">
                  <c:v>0.25850522518157976</c:v>
                </c:pt>
                <c:pt idx="52">
                  <c:v>0.24092945456504963</c:v>
                </c:pt>
                <c:pt idx="53">
                  <c:v>0.24437764286994901</c:v>
                </c:pt>
                <c:pt idx="54">
                  <c:v>0.22371876239776636</c:v>
                </c:pt>
                <c:pt idx="55">
                  <c:v>0.25286078453064115</c:v>
                </c:pt>
                <c:pt idx="56">
                  <c:v>0.211344510316849</c:v>
                </c:pt>
                <c:pt idx="57">
                  <c:v>0.23991292715072748</c:v>
                </c:pt>
                <c:pt idx="58">
                  <c:v>0.19863092899322488</c:v>
                </c:pt>
                <c:pt idx="59">
                  <c:v>0.15529046952724579</c:v>
                </c:pt>
                <c:pt idx="60">
                  <c:v>0.14852412045002036</c:v>
                </c:pt>
              </c:numCache>
            </c:numRef>
          </c:val>
        </c:ser>
        <c:marker val="1"/>
        <c:axId val="107509632"/>
        <c:axId val="95621120"/>
      </c:lineChart>
      <c:catAx>
        <c:axId val="107509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ysClr val="windowText" lastClr="000000"/>
            </a:solidFill>
          </a:ln>
        </c:spPr>
        <c:crossAx val="95621120"/>
        <c:crosses val="autoZero"/>
        <c:auto val="1"/>
        <c:lblAlgn val="ctr"/>
        <c:lblOffset val="100"/>
        <c:tickLblSkip val="5"/>
        <c:tickMarkSkip val="5"/>
      </c:catAx>
      <c:valAx>
        <c:axId val="95621120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households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"/>
              <c:y val="0.30325011120712131"/>
            </c:manualLayout>
          </c:layout>
        </c:title>
        <c:numFmt formatCode="0%" sourceLinked="0"/>
        <c:tickLblPos val="nextTo"/>
        <c:spPr>
          <a:ln w="3175">
            <a:solidFill>
              <a:sysClr val="windowText" lastClr="000000"/>
            </a:solidFill>
          </a:ln>
        </c:spPr>
        <c:crossAx val="1075096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any financial debt,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2183525136281044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82322737435598303"/>
        </c:manualLayout>
      </c:layout>
      <c:lineChart>
        <c:grouping val="standard"/>
        <c:ser>
          <c:idx val="0"/>
          <c:order val="0"/>
          <c:tx>
            <c:v>Deciles calculated for whole sample</c:v>
          </c:tx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5'!$M$37:$M$48</c:f>
              <c:numCache>
                <c:formatCode>General</c:formatCode>
                <c:ptCount val="12"/>
                <c:pt idx="0">
                  <c:v>0.330017149448395</c:v>
                </c:pt>
                <c:pt idx="1">
                  <c:v>0.33027198910713373</c:v>
                </c:pt>
                <c:pt idx="2">
                  <c:v>0.40614610910415738</c:v>
                </c:pt>
                <c:pt idx="3">
                  <c:v>0.45397847890853932</c:v>
                </c:pt>
                <c:pt idx="4">
                  <c:v>0.48631134629249673</c:v>
                </c:pt>
                <c:pt idx="5">
                  <c:v>0.53925186395645097</c:v>
                </c:pt>
                <c:pt idx="6">
                  <c:v>0.56908893585205056</c:v>
                </c:pt>
                <c:pt idx="7">
                  <c:v>0.59100455045700051</c:v>
                </c:pt>
                <c:pt idx="8">
                  <c:v>0.58774065971374501</c:v>
                </c:pt>
                <c:pt idx="9">
                  <c:v>0.52584242820739802</c:v>
                </c:pt>
                <c:pt idx="11">
                  <c:v>0.48254594206809975</c:v>
                </c:pt>
              </c:numCache>
            </c:numRef>
          </c:val>
        </c:ser>
        <c:marker val="1"/>
        <c:axId val="107610112"/>
        <c:axId val="107612032"/>
      </c:lineChart>
      <c:catAx>
        <c:axId val="10761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Income decile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612032"/>
        <c:crosses val="autoZero"/>
        <c:auto val="1"/>
        <c:lblAlgn val="ctr"/>
        <c:lblOffset val="100"/>
        <c:tickLblSkip val="1"/>
      </c:catAx>
      <c:valAx>
        <c:axId val="107612032"/>
        <c:scaling>
          <c:orientation val="minMax"/>
          <c:max val="0.700000000000001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</a:t>
                </a:r>
                <a:r>
                  <a:rPr lang="en-GB" b="0" dirty="0"/>
                  <a:t>households </a:t>
                </a:r>
              </a:p>
            </c:rich>
          </c:tx>
          <c:layout>
            <c:manualLayout>
              <c:xMode val="edge"/>
              <c:yMode val="edge"/>
              <c:x val="0"/>
              <c:y val="0.26022906227630599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761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608494851605173"/>
          <c:y val="0.685111989459816"/>
          <c:w val="0.38065061578841297"/>
          <c:h val="4.7779818036579415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any financial debt,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346E-2"/>
          <c:y val="6.3941773901261517E-2"/>
          <c:w val="0.82035465079060199"/>
          <c:h val="0.82322737435598303"/>
        </c:manualLayout>
      </c:layout>
      <c:lineChart>
        <c:grouping val="standard"/>
        <c:ser>
          <c:idx val="6"/>
          <c:order val="0"/>
          <c:tx>
            <c:v>Deciles calculated within age-group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5'!$K$37:$K$48</c:f>
              <c:numCache>
                <c:formatCode>General</c:formatCode>
                <c:ptCount val="12"/>
                <c:pt idx="0">
                  <c:v>0.36711287498474493</c:v>
                </c:pt>
                <c:pt idx="1">
                  <c:v>0.40932115912437567</c:v>
                </c:pt>
                <c:pt idx="2">
                  <c:v>0.44288876652717774</c:v>
                </c:pt>
                <c:pt idx="3">
                  <c:v>0.46355319023132274</c:v>
                </c:pt>
                <c:pt idx="4">
                  <c:v>0.49389633536338973</c:v>
                </c:pt>
                <c:pt idx="5">
                  <c:v>0.52510738372802657</c:v>
                </c:pt>
                <c:pt idx="6">
                  <c:v>0.53559118509292203</c:v>
                </c:pt>
                <c:pt idx="7">
                  <c:v>0.54159057140350464</c:v>
                </c:pt>
                <c:pt idx="8">
                  <c:v>0.54974448680878096</c:v>
                </c:pt>
                <c:pt idx="9">
                  <c:v>0.511696457862854</c:v>
                </c:pt>
                <c:pt idx="11">
                  <c:v>0.48254594206809975</c:v>
                </c:pt>
              </c:numCache>
            </c:numRef>
          </c:val>
        </c:ser>
        <c:ser>
          <c:idx val="0"/>
          <c:order val="1"/>
          <c:tx>
            <c:v>Deciles calculated for whole sample</c:v>
          </c:tx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5'!$M$37:$M$48</c:f>
              <c:numCache>
                <c:formatCode>General</c:formatCode>
                <c:ptCount val="12"/>
                <c:pt idx="0">
                  <c:v>0.330017149448395</c:v>
                </c:pt>
                <c:pt idx="1">
                  <c:v>0.33027198910713373</c:v>
                </c:pt>
                <c:pt idx="2">
                  <c:v>0.40614610910415738</c:v>
                </c:pt>
                <c:pt idx="3">
                  <c:v>0.45397847890853932</c:v>
                </c:pt>
                <c:pt idx="4">
                  <c:v>0.48631134629249673</c:v>
                </c:pt>
                <c:pt idx="5">
                  <c:v>0.53925186395645097</c:v>
                </c:pt>
                <c:pt idx="6">
                  <c:v>0.56908893585205056</c:v>
                </c:pt>
                <c:pt idx="7">
                  <c:v>0.59100455045700051</c:v>
                </c:pt>
                <c:pt idx="8">
                  <c:v>0.58774065971374501</c:v>
                </c:pt>
                <c:pt idx="9">
                  <c:v>0.52584242820739802</c:v>
                </c:pt>
                <c:pt idx="11">
                  <c:v>0.48254594206809975</c:v>
                </c:pt>
              </c:numCache>
            </c:numRef>
          </c:val>
        </c:ser>
        <c:marker val="1"/>
        <c:axId val="107637760"/>
        <c:axId val="107684992"/>
      </c:lineChart>
      <c:catAx>
        <c:axId val="10763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Income decile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684992"/>
        <c:crosses val="autoZero"/>
        <c:auto val="1"/>
        <c:lblAlgn val="ctr"/>
        <c:lblOffset val="100"/>
        <c:tickLblSkip val="1"/>
      </c:catAx>
      <c:valAx>
        <c:axId val="107684992"/>
        <c:scaling>
          <c:orientation val="minMax"/>
          <c:max val="0.700000000000001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Percentage of households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"/>
              <c:y val="0.26286410838961427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7637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466333535231524E-2"/>
          <c:y val="0.67193675889328164"/>
          <c:w val="0.89306733292953799"/>
          <c:h val="5.8436400983473934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any financial debt,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291E-2"/>
          <c:y val="6.3941773901261531E-2"/>
          <c:w val="0.82035465079060244"/>
          <c:h val="0.82322737435598325"/>
        </c:manualLayout>
      </c:layout>
      <c:lineChart>
        <c:grouping val="standard"/>
        <c:ser>
          <c:idx val="6"/>
          <c:order val="0"/>
          <c:tx>
            <c:v>Any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5'!$L$37:$L$48</c:f>
              <c:numCache>
                <c:formatCode>General</c:formatCode>
                <c:ptCount val="12"/>
                <c:pt idx="0">
                  <c:v>0.36711287498474138</c:v>
                </c:pt>
                <c:pt idx="1">
                  <c:v>0.40932115912437445</c:v>
                </c:pt>
                <c:pt idx="2">
                  <c:v>0.44288876652717596</c:v>
                </c:pt>
                <c:pt idx="3">
                  <c:v>0.46355319023132324</c:v>
                </c:pt>
                <c:pt idx="4">
                  <c:v>0.49389633536338812</c:v>
                </c:pt>
                <c:pt idx="5">
                  <c:v>0.52510738372802723</c:v>
                </c:pt>
                <c:pt idx="6">
                  <c:v>0.5355911850929258</c:v>
                </c:pt>
                <c:pt idx="7">
                  <c:v>0.54159057140350353</c:v>
                </c:pt>
                <c:pt idx="8">
                  <c:v>0.54974448680877708</c:v>
                </c:pt>
                <c:pt idx="9">
                  <c:v>0.511696457862854</c:v>
                </c:pt>
                <c:pt idx="11">
                  <c:v>0.48254594206809992</c:v>
                </c:pt>
              </c:numCache>
            </c:numRef>
          </c:val>
        </c:ser>
        <c:ser>
          <c:idx val="1"/>
          <c:order val="1"/>
          <c:tx>
            <c:v>Formal loan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5'!$D$37:$D$48</c:f>
              <c:numCache>
                <c:formatCode>General</c:formatCode>
                <c:ptCount val="12"/>
                <c:pt idx="0">
                  <c:v>9.888023138046266E-2</c:v>
                </c:pt>
                <c:pt idx="1">
                  <c:v>0.12349723279476164</c:v>
                </c:pt>
                <c:pt idx="2">
                  <c:v>0.14553798735141757</c:v>
                </c:pt>
                <c:pt idx="3">
                  <c:v>0.15354728698730477</c:v>
                </c:pt>
                <c:pt idx="4">
                  <c:v>0.16986162960529327</c:v>
                </c:pt>
                <c:pt idx="5">
                  <c:v>0.18564134836196902</c:v>
                </c:pt>
                <c:pt idx="6">
                  <c:v>0.18932726979255676</c:v>
                </c:pt>
                <c:pt idx="7">
                  <c:v>0.20045445859432226</c:v>
                </c:pt>
                <c:pt idx="8">
                  <c:v>0.20452837646007541</c:v>
                </c:pt>
                <c:pt idx="9">
                  <c:v>0.18049676716327673</c:v>
                </c:pt>
                <c:pt idx="11">
                  <c:v>0.16433113813400271</c:v>
                </c:pt>
              </c:numCache>
            </c:numRef>
          </c:val>
        </c:ser>
        <c:marker val="1"/>
        <c:axId val="107718528"/>
        <c:axId val="107753856"/>
      </c:lineChart>
      <c:catAx>
        <c:axId val="107718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753856"/>
        <c:crosses val="autoZero"/>
        <c:auto val="1"/>
        <c:lblAlgn val="ctr"/>
        <c:lblOffset val="100"/>
        <c:tickLblSkip val="1"/>
      </c:catAx>
      <c:valAx>
        <c:axId val="107753856"/>
        <c:scaling>
          <c:orientation val="minMax"/>
          <c:max val="0.700000000000000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of </a:t>
                </a:r>
                <a:r>
                  <a:rPr lang="en-GB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5759401616299926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771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50474459923343"/>
          <c:y val="7.378129117259552E-2"/>
          <c:w val="0.67822115384615589"/>
          <c:h val="0.1129202327969875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333333"/>
                </a:solidFill>
              </a:rPr>
              <a:t>Percentage of Households with any financial debt, by income </a:t>
            </a:r>
            <a:r>
              <a:rPr lang="en-US" sz="1200" b="1" i="0" kern="1200" baseline="0" dirty="0" err="1" smtClean="0">
                <a:solidFill>
                  <a:srgbClr val="333333"/>
                </a:solidFill>
              </a:rPr>
              <a:t>decile</a:t>
            </a:r>
            <a:endParaRPr lang="en-US" sz="1200" b="1" i="0" kern="1200" baseline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9.1117756915000986E-2"/>
          <c:y val="0"/>
        </c:manualLayout>
      </c:layout>
    </c:title>
    <c:plotArea>
      <c:layout>
        <c:manualLayout>
          <c:layoutTarget val="inner"/>
          <c:xMode val="edge"/>
          <c:yMode val="edge"/>
          <c:x val="9.4801717967072291E-2"/>
          <c:y val="6.3941773901261531E-2"/>
          <c:w val="0.82035465079060244"/>
          <c:h val="0.82322737435598325"/>
        </c:manualLayout>
      </c:layout>
      <c:lineChart>
        <c:grouping val="standard"/>
        <c:ser>
          <c:idx val="6"/>
          <c:order val="0"/>
          <c:tx>
            <c:v>Any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5'!$L$37:$L$48</c:f>
              <c:numCache>
                <c:formatCode>General</c:formatCode>
                <c:ptCount val="12"/>
                <c:pt idx="0">
                  <c:v>0.36711287498474138</c:v>
                </c:pt>
                <c:pt idx="1">
                  <c:v>0.40932115912437445</c:v>
                </c:pt>
                <c:pt idx="2">
                  <c:v>0.44288876652717596</c:v>
                </c:pt>
                <c:pt idx="3">
                  <c:v>0.46355319023132324</c:v>
                </c:pt>
                <c:pt idx="4">
                  <c:v>0.49389633536338812</c:v>
                </c:pt>
                <c:pt idx="5">
                  <c:v>0.52510738372802723</c:v>
                </c:pt>
                <c:pt idx="6">
                  <c:v>0.5355911850929258</c:v>
                </c:pt>
                <c:pt idx="7">
                  <c:v>0.54159057140350353</c:v>
                </c:pt>
                <c:pt idx="8">
                  <c:v>0.54974448680877708</c:v>
                </c:pt>
                <c:pt idx="9">
                  <c:v>0.511696457862854</c:v>
                </c:pt>
                <c:pt idx="11">
                  <c:v>0.48254594206809992</c:v>
                </c:pt>
              </c:numCache>
            </c:numRef>
          </c:val>
        </c:ser>
        <c:ser>
          <c:idx val="1"/>
          <c:order val="1"/>
          <c:tx>
            <c:v>Formal loan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5'!$D$37:$D$48</c:f>
              <c:numCache>
                <c:formatCode>General</c:formatCode>
                <c:ptCount val="12"/>
                <c:pt idx="0">
                  <c:v>9.888023138046266E-2</c:v>
                </c:pt>
                <c:pt idx="1">
                  <c:v>0.12349723279476164</c:v>
                </c:pt>
                <c:pt idx="2">
                  <c:v>0.14553798735141757</c:v>
                </c:pt>
                <c:pt idx="3">
                  <c:v>0.15354728698730477</c:v>
                </c:pt>
                <c:pt idx="4">
                  <c:v>0.16986162960529327</c:v>
                </c:pt>
                <c:pt idx="5">
                  <c:v>0.18564134836196902</c:v>
                </c:pt>
                <c:pt idx="6">
                  <c:v>0.18932726979255676</c:v>
                </c:pt>
                <c:pt idx="7">
                  <c:v>0.20045445859432226</c:v>
                </c:pt>
                <c:pt idx="8">
                  <c:v>0.20452837646007541</c:v>
                </c:pt>
                <c:pt idx="9">
                  <c:v>0.18049676716327673</c:v>
                </c:pt>
                <c:pt idx="11">
                  <c:v>0.16433113813400271</c:v>
                </c:pt>
              </c:numCache>
            </c:numRef>
          </c:val>
        </c:ser>
        <c:ser>
          <c:idx val="3"/>
          <c:order val="2"/>
          <c:tx>
            <c:v>Hire purchase</c:v>
          </c:tx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pPr>
              <a:noFill/>
              <a:ln w="15875">
                <a:solidFill>
                  <a:schemeClr val="bg1">
                    <a:lumMod val="75000"/>
                  </a:schemeClr>
                </a:solidFill>
                <a:prstDash val="sysDash"/>
              </a:ln>
            </c:spPr>
          </c:marker>
          <c:cat>
            <c:strRef>
              <c:f>'Chart 5'!$C$37:$C$48</c:f>
              <c:strCache>
                <c:ptCount val="12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  <c:pt idx="11">
                  <c:v>All</c:v>
                </c:pt>
              </c:strCache>
            </c:strRef>
          </c:cat>
          <c:val>
            <c:numRef>
              <c:f>'Chart 5'!$G$37:$G$48</c:f>
              <c:numCache>
                <c:formatCode>General</c:formatCode>
                <c:ptCount val="12"/>
                <c:pt idx="0">
                  <c:v>5.4772391915321385E-2</c:v>
                </c:pt>
                <c:pt idx="1">
                  <c:v>7.3951750993728652E-2</c:v>
                </c:pt>
                <c:pt idx="2">
                  <c:v>9.8018229007720947E-2</c:v>
                </c:pt>
                <c:pt idx="3">
                  <c:v>0.10227517783641818</c:v>
                </c:pt>
                <c:pt idx="4">
                  <c:v>0.13350991904735568</c:v>
                </c:pt>
                <c:pt idx="5">
                  <c:v>0.16189725697040561</c:v>
                </c:pt>
                <c:pt idx="6">
                  <c:v>0.18197189271450043</c:v>
                </c:pt>
                <c:pt idx="7">
                  <c:v>0.18574307858943945</c:v>
                </c:pt>
                <c:pt idx="8">
                  <c:v>0.22442266345024109</c:v>
                </c:pt>
                <c:pt idx="9">
                  <c:v>0.19626982510089874</c:v>
                </c:pt>
                <c:pt idx="11">
                  <c:v>0.13965891301631927</c:v>
                </c:pt>
              </c:numCache>
            </c:numRef>
          </c:val>
        </c:ser>
        <c:marker val="1"/>
        <c:axId val="108861312"/>
        <c:axId val="108872064"/>
      </c:lineChart>
      <c:catAx>
        <c:axId val="108861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Income </a:t>
                </a:r>
                <a:r>
                  <a:rPr lang="en-GB" dirty="0" err="1" smtClean="0"/>
                  <a:t>decile</a:t>
                </a:r>
                <a:r>
                  <a:rPr lang="en-GB" dirty="0" smtClean="0"/>
                  <a:t> (within age-group)</a:t>
                </a:r>
                <a:endParaRPr lang="en-GB" dirty="0"/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8872064"/>
        <c:crosses val="autoZero"/>
        <c:auto val="1"/>
        <c:lblAlgn val="ctr"/>
        <c:lblOffset val="100"/>
        <c:tickLblSkip val="1"/>
      </c:catAx>
      <c:valAx>
        <c:axId val="108872064"/>
        <c:scaling>
          <c:orientation val="minMax"/>
          <c:max val="0.70000000000000062"/>
          <c:min val="0"/>
        </c:scaling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of </a:t>
                </a:r>
                <a:r>
                  <a:rPr lang="en-GB" dirty="0"/>
                  <a:t>households</a:t>
                </a:r>
              </a:p>
            </c:rich>
          </c:tx>
          <c:layout>
            <c:manualLayout>
              <c:xMode val="edge"/>
              <c:yMode val="edge"/>
              <c:x val="0"/>
              <c:y val="0.25759401616299926"/>
            </c:manualLayout>
          </c:layout>
        </c:title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108861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50474459923343"/>
          <c:y val="7.378129117259552E-2"/>
          <c:w val="0.67822115384615589"/>
          <c:h val="0.1129202327969875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0">
          <a:latin typeface="+mj-lt"/>
        </a:defRPr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0.50859</cdr:x>
      <cdr:y>0.14296</cdr:y>
    </cdr:from>
    <cdr:to>
      <cdr:x>0.50859</cdr:x>
      <cdr:y>0.87208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4263008" y="720080"/>
          <a:ext cx="0" cy="367240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0.28523</cdr:x>
      <cdr:y>0.08578</cdr:y>
    </cdr:from>
    <cdr:to>
      <cdr:x>0.43986</cdr:x>
      <cdr:y>0.14296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90800" y="432048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 smtClean="0">
              <a:latin typeface="Noto Sans" pitchFamily="34" charset="0"/>
              <a:ea typeface="Noto Sans" pitchFamily="34" charset="0"/>
              <a:cs typeface="Noto Sans" pitchFamily="34" charset="0"/>
            </a:rPr>
            <a:t>Median:  £2,900</a:t>
          </a:r>
          <a:endParaRPr lang="en-GB" sz="1200" dirty="0">
            <a:latin typeface="Noto Sans" pitchFamily="34" charset="0"/>
            <a:ea typeface="Noto Sans" pitchFamily="34" charset="0"/>
            <a:cs typeface="Noto Sans" pitchFamily="34" charset="0"/>
          </a:endParaRPr>
        </a:p>
      </cdr:txBody>
    </cdr:sp>
  </cdr:relSizeAnchor>
  <cdr:relSizeAnchor xmlns:cdr="http://schemas.openxmlformats.org/drawingml/2006/chartDrawing">
    <cdr:from>
      <cdr:x>0.47423</cdr:x>
      <cdr:y>0.08578</cdr:y>
    </cdr:from>
    <cdr:to>
      <cdr:x>0.5945</cdr:x>
      <cdr:y>0.14296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74976" y="43204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Noto Sans"/>
            </a:defRPr>
          </a:lvl1pPr>
          <a:lvl2pPr marL="457200" indent="0">
            <a:defRPr sz="1100">
              <a:latin typeface="Noto Sans"/>
            </a:defRPr>
          </a:lvl2pPr>
          <a:lvl3pPr marL="914400" indent="0">
            <a:defRPr sz="1100">
              <a:latin typeface="Noto Sans"/>
            </a:defRPr>
          </a:lvl3pPr>
          <a:lvl4pPr marL="1371600" indent="0">
            <a:defRPr sz="1100">
              <a:latin typeface="Noto Sans"/>
            </a:defRPr>
          </a:lvl4pPr>
          <a:lvl5pPr marL="1828800" indent="0">
            <a:defRPr sz="1100">
              <a:latin typeface="Noto Sans"/>
            </a:defRPr>
          </a:lvl5pPr>
          <a:lvl6pPr marL="2286000" indent="0">
            <a:defRPr sz="1100">
              <a:latin typeface="Noto Sans"/>
            </a:defRPr>
          </a:lvl6pPr>
          <a:lvl7pPr marL="2743200" indent="0">
            <a:defRPr sz="1100">
              <a:latin typeface="Noto Sans"/>
            </a:defRPr>
          </a:lvl7pPr>
          <a:lvl8pPr marL="3200400" indent="0">
            <a:defRPr sz="1100">
              <a:latin typeface="Noto Sans"/>
            </a:defRPr>
          </a:lvl8pPr>
          <a:lvl9pPr marL="3657600" indent="0">
            <a:defRPr sz="1100">
              <a:latin typeface="Noto Sans"/>
            </a:defRPr>
          </a:lvl9pPr>
        </a:lstStyle>
        <a:p xmlns:a="http://schemas.openxmlformats.org/drawingml/2006/main">
          <a:r>
            <a:rPr lang="en-GB" sz="1200" dirty="0" smtClean="0"/>
            <a:t>Mean: £6,900</a:t>
          </a:r>
          <a:endParaRPr lang="en-GB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0.01817</cdr:x>
      <cdr:y>0.94125</cdr:y>
    </cdr:from>
    <cdr:to>
      <cdr:x>0.38163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4536504"/>
          <a:ext cx="2880320" cy="283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Note: Data from Waves 3 and 4. Income deciles are calculated separately for each wave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E2AD077B-6023-44A6-9824-0EFCC47D68BB}" type="datetimeFigureOut">
              <a:rPr lang="en-GB" smtClean="0"/>
              <a:pPr/>
              <a:t>23/02/2017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D553D420-57CC-4369-9CE6-4C68B52B48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003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D8C86989-1178-47A1-BC21-AD80FDED64D9}" type="datetimeFigureOut">
              <a:rPr lang="en-GB" smtClean="0"/>
              <a:pPr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8B43E9A1-94F3-4C3E-A120-6E535E5958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718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Slide Title 1</a:t>
            </a:r>
          </a:p>
          <a:p>
            <a:r>
              <a:rPr lang="en-GB" dirty="0"/>
              <a:t>Presentation template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financial</a:t>
            </a:r>
            <a:r>
              <a:rPr lang="en-GB" baseline="0" dirty="0" smtClean="0"/>
              <a:t> debt is £100bn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48%</a:t>
            </a:r>
            <a:r>
              <a:rPr lang="en-GB" baseline="0" dirty="0" smtClean="0"/>
              <a:t> of households (waves 3 and 4) held some form of financial debt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Average</a:t>
            </a:r>
            <a:r>
              <a:rPr lang="en-GB" baseline="0" dirty="0" smtClean="0"/>
              <a:t> holding of £695. 7000 households in sample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Average</a:t>
            </a:r>
            <a:r>
              <a:rPr lang="en-GB" baseline="0" dirty="0" smtClean="0"/>
              <a:t> holding of £9,655. 582 households in sample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20000"/>
            <a:ext cx="6300192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2520000"/>
            <a:ext cx="356304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656496" y="2520000"/>
            <a:ext cx="165992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316416" y="2520000"/>
            <a:ext cx="827584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828244"/>
            <a:ext cx="6400800" cy="1251032"/>
          </a:xfrm>
        </p:spPr>
        <p:txBody>
          <a:bodyPr lIns="0"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 lIns="0" anchor="t" anchorCtr="0"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Title of presentation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Multiple image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000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Source: here</a:t>
            </a:r>
          </a:p>
          <a:p>
            <a:pPr lvl="2"/>
            <a:r>
              <a:rPr lang="en-US" dirty="0" err="1"/>
              <a:t>dfgdfgdfg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2</a:t>
            </a:r>
          </a:p>
          <a:p>
            <a:pPr lvl="4"/>
            <a:r>
              <a:rPr lang="en-US" dirty="0"/>
              <a:t>Bullet level 3</a:t>
            </a:r>
          </a:p>
          <a:p>
            <a:pPr lvl="5"/>
            <a:r>
              <a:rPr lang="en-US" dirty="0"/>
              <a:t>Bullet level 4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6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620000"/>
            <a:ext cx="9144000" cy="4144962"/>
            <a:chOff x="0" y="707"/>
            <a:chExt cx="5760" cy="26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17032"/>
            <a:ext cx="3889375" cy="36066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014040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19999"/>
            <a:ext cx="6804248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93363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794840" y="1619999"/>
            <a:ext cx="794024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949667" y="1619999"/>
            <a:ext cx="1194333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3252"/>
            <a:ext cx="6552288" cy="40472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584000"/>
            <a:ext cx="7920000" cy="461046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288000" marR="0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576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4pPr>
            <a:lvl5pPr marL="864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 style. Click “Increase list level” for body and bullet styles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4"/>
            <a:endParaRPr lang="en-GB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9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 with caption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copy style. The caption for the picture can go here. 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016" y="639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F9960922-E158-4485-96B5-B7B4634197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11560" y="626816"/>
            <a:ext cx="6408712" cy="78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8" r:id="rId5"/>
    <p:sldLayoutId id="2147483699" r:id="rId6"/>
    <p:sldLayoutId id="2147483704" r:id="rId7"/>
    <p:sldLayoutId id="2147483711" r:id="rId8"/>
    <p:sldLayoutId id="2147483710" r:id="rId9"/>
    <p:sldLayoutId id="2147483685" r:id="rId10"/>
    <p:sldLayoutId id="2147483708" r:id="rId11"/>
    <p:sldLayoutId id="2147483683" r:id="rId12"/>
    <p:sldLayoutId id="2147483684" r:id="rId13"/>
    <p:sldLayoutId id="2147483709" r:id="rId14"/>
    <p:sldLayoutId id="2147483706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lang="en-GB" sz="1800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Sturrock</a:t>
            </a:r>
            <a:r>
              <a:rPr lang="en-GB" dirty="0" smtClean="0"/>
              <a:t> </a:t>
            </a:r>
          </a:p>
          <a:p>
            <a:r>
              <a:rPr lang="en-GB" dirty="0" smtClean="0"/>
              <a:t>Andrew Hood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637928"/>
            <a:ext cx="5616624" cy="710952"/>
          </a:xfrm>
        </p:spPr>
        <p:txBody>
          <a:bodyPr>
            <a:noAutofit/>
          </a:bodyPr>
          <a:lstStyle/>
          <a:p>
            <a:r>
              <a:rPr lang="en-GB" dirty="0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show deciles calculated within age-groups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show deciles calculated within age-groups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72713373"/>
              </p:ext>
            </p:extLst>
          </p:nvPr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debt held vary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debt held vary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debt held vary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holdings rise with income, driven by loans, credit cards and hire purchase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holdings rise with income, driven by loans, credit cards and hire purchase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holdings rise with income, driven by loans, credit cards and hire purchase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holdings rise with income, driven by loans, credit cards and hire purchase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income households have moderate debts compared to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611560" y="1484784"/>
          <a:ext cx="7924800" cy="482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Growing concern about unsustainable household debt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Important to take debt into account alongside income when trying to assess household living standards</a:t>
            </a:r>
          </a:p>
          <a:p>
            <a:pPr marL="934775" lvl="3">
              <a:lnSpc>
                <a:spcPct val="120000"/>
              </a:lnSpc>
            </a:pPr>
            <a:r>
              <a:rPr lang="en-GB" dirty="0">
                <a:solidFill>
                  <a:srgbClr val="333333"/>
                </a:solidFill>
              </a:rPr>
              <a:t>Indication that government is going to measure and track some official measure of ‘problem debt</a:t>
            </a:r>
            <a:r>
              <a:rPr lang="en-GB" dirty="0" smtClean="0">
                <a:solidFill>
                  <a:srgbClr val="333333"/>
                </a:solidFill>
              </a:rPr>
              <a:t>’.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Holdings of financial debts an important component of the wealth position of households approaching and in retirement</a:t>
            </a:r>
          </a:p>
          <a:p>
            <a:pPr marL="934775" lvl="3">
              <a:lnSpc>
                <a:spcPct val="120000"/>
              </a:lnSpc>
            </a:pPr>
            <a:endParaRPr lang="en-GB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We aim to use rich new panel data to look at the characteristics of households in ‘problem debt’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Definition of ‘problem debt’ crucial in ensuring that policymakers focus on the right households</a:t>
            </a:r>
          </a:p>
          <a:p>
            <a:pPr marL="742950" lvl="1" indent="-285750">
              <a:lnSpc>
                <a:spcPct val="120000"/>
              </a:lnSpc>
              <a:buFont typeface="Noto Sans" pitchFamily="34" charset="0"/>
              <a:buChar char="‒"/>
            </a:pPr>
            <a:endParaRPr lang="en-GB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income households have moderate debts compared to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611560" y="1484784"/>
          <a:ext cx="7924800" cy="482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Formal loans, credit cards and hire purchase peak on average in middle 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467544" y="1484784"/>
          <a:ext cx="8208580" cy="48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Informal loans biggest amongst young and old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467544" y="1484784"/>
          <a:ext cx="8208580" cy="48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holdings peak in middle-age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/>
        </p:nvGraphicFramePr>
        <p:xfrm>
          <a:off x="467544" y="1484784"/>
          <a:ext cx="8208580" cy="48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compared to income declines with 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/>
        </p:nvGraphicFramePr>
        <p:xfrm>
          <a:off x="611559" y="1556792"/>
          <a:ext cx="7920881" cy="475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towards a problem debt measure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Stock of debt can influence the well-being of households through a number of channels</a:t>
            </a: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In economic terms, debts impact a household through repayments which use up disposable income</a:t>
            </a:r>
            <a:endParaRPr lang="en-GB" dirty="0" smtClean="0"/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We therefore want to look at the servicing costs of debt</a:t>
            </a:r>
            <a:endParaRPr lang="en-GB" b="0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endParaRPr lang="en-GB" b="0" dirty="0" smtClean="0">
              <a:solidFill>
                <a:srgbClr val="3333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data do we have on servicing costs?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Coverage varies by type of debt:</a:t>
            </a: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333333"/>
                </a:solidFill>
              </a:rPr>
              <a:t>Formal and informal loans, hire purchase and mail order: have data on duration, frequency and size of repayments</a:t>
            </a: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333333"/>
                </a:solidFill>
              </a:rPr>
              <a:t>Commercial student loans: repayments are not covered at all - we impute using data from other loans</a:t>
            </a: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333333"/>
                </a:solidFill>
              </a:rPr>
              <a:t>Credit and store cards: amount paid last month – we use this as servicing cost</a:t>
            </a: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333333"/>
                </a:solidFill>
              </a:rPr>
              <a:t>Overdraft and arrears: No repayment information</a:t>
            </a:r>
          </a:p>
          <a:p>
            <a:pPr marL="934775" lvl="5">
              <a:lnSpc>
                <a:spcPct val="120000"/>
              </a:lnSpc>
              <a:buNone/>
            </a:pPr>
            <a:endParaRPr lang="en-GB" dirty="0" smtClean="0">
              <a:solidFill>
                <a:srgbClr val="333333"/>
              </a:solidFill>
            </a:endParaRP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endParaRPr lang="en-GB" dirty="0" smtClean="0">
              <a:solidFill>
                <a:srgbClr val="333333"/>
              </a:solidFill>
            </a:endParaRPr>
          </a:p>
          <a:p>
            <a:pPr marL="934775" lvl="5">
              <a:lnSpc>
                <a:spcPct val="120000"/>
              </a:lnSpc>
              <a:buFont typeface="Arial" pitchFamily="34" charset="0"/>
              <a:buChar char="•"/>
            </a:pPr>
            <a:endParaRPr lang="en-GB" dirty="0" smtClean="0">
              <a:solidFill>
                <a:srgbClr val="333333"/>
              </a:solidFill>
            </a:endParaRPr>
          </a:p>
          <a:p>
            <a:pPr marL="358775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endParaRPr lang="en-GB" b="0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endParaRPr lang="en-GB" b="0" dirty="0" smtClean="0">
              <a:solidFill>
                <a:srgbClr val="333333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types have different repayment terms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7424190"/>
              </p:ext>
            </p:extLst>
          </p:nvPr>
        </p:nvGraphicFramePr>
        <p:xfrm>
          <a:off x="683568" y="1412776"/>
          <a:ext cx="7848872" cy="488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types have different repayment terms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7424190"/>
              </p:ext>
            </p:extLst>
          </p:nvPr>
        </p:nvGraphicFramePr>
        <p:xfrm>
          <a:off x="683568" y="1412776"/>
          <a:ext cx="7848872" cy="488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towards a problem debt measure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bg1">
                    <a:lumMod val="65000"/>
                  </a:schemeClr>
                </a:solidFill>
              </a:rPr>
              <a:t>Stock of debt can influence the well-being of households through a number of channels</a:t>
            </a: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bg1">
                    <a:lumMod val="65000"/>
                  </a:schemeClr>
                </a:solidFill>
              </a:rPr>
              <a:t>In economic terms, debts impact a household through repayments which use up disposable income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We therefore want to look at the servicing costs of debt</a:t>
            </a:r>
            <a:endParaRPr lang="en-GB" b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endParaRPr lang="en-GB" b="0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We also want to think about financial assets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These could be used to repay debts</a:t>
            </a:r>
            <a:endParaRPr lang="en-GB" b="0" dirty="0" smtClean="0">
              <a:solidFill>
                <a:srgbClr val="3333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We use the ONS </a:t>
            </a:r>
            <a:r>
              <a:rPr lang="en-GB" dirty="0" smtClean="0">
                <a:solidFill>
                  <a:srgbClr val="333333"/>
                </a:solidFill>
              </a:rPr>
              <a:t>Wealth and Assets Survey (WAS)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4 waves of panel data (2006-08 to 2012-14)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Analysis today uses waves 3 and 4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Over 20,000 households in each wave</a:t>
            </a:r>
          </a:p>
          <a:p>
            <a:pPr marL="934775" lvl="3">
              <a:lnSpc>
                <a:spcPct val="120000"/>
              </a:lnSpc>
              <a:buNone/>
            </a:pPr>
            <a:endParaRPr lang="en-GB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For the first time, we have extensive information on debt holdings and repayments for a representative sample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Questions on size of repayments and duration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Types of debt including loans (formal and from family/friends), credit and store cards, hire purchase, mail order, overdrafts, and arrears.</a:t>
            </a:r>
          </a:p>
          <a:p>
            <a:pPr marL="742950" lvl="1" indent="-285750">
              <a:lnSpc>
                <a:spcPct val="120000"/>
              </a:lnSpc>
              <a:buFont typeface="Noto Sans" pitchFamily="34" charset="0"/>
              <a:buChar char="‒"/>
            </a:pPr>
            <a:endParaRPr lang="en-GB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income households less likely to be in net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539552" y="1412776"/>
          <a:ext cx="7992888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income households less likely to be in net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539552" y="1412776"/>
          <a:ext cx="7992888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income households less likely to be in net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539552" y="1412776"/>
          <a:ext cx="7992888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households approaching retirement are in net debt, even when property is included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/>
        </p:nvGraphicFramePr>
        <p:xfrm>
          <a:off x="539552" y="1412776"/>
          <a:ext cx="8064896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households approaching retirement are in net debt, even when property is included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/>
        </p:nvGraphicFramePr>
        <p:xfrm>
          <a:off x="539552" y="1412776"/>
          <a:ext cx="8064896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households approaching retirement are in net debt, even when property is included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Object 1"/>
          <p:cNvGraphicFramePr>
            <a:graphicFrameLocks/>
          </p:cNvGraphicFramePr>
          <p:nvPr/>
        </p:nvGraphicFramePr>
        <p:xfrm>
          <a:off x="539552" y="1412776"/>
          <a:ext cx="8064896" cy="4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towards a problem debt measure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bg1">
                    <a:lumMod val="65000"/>
                  </a:schemeClr>
                </a:solidFill>
              </a:rPr>
              <a:t>Stock of debt can influence the well-being of households through a number of channels:</a:t>
            </a: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bg1">
                    <a:lumMod val="65000"/>
                  </a:schemeClr>
                </a:solidFill>
              </a:rPr>
              <a:t>In economic terms, debts impact a household through repayments which use up disposable income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We therefore want to look at the servicing costs of debt</a:t>
            </a:r>
            <a:endParaRPr lang="en-GB" b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endParaRPr lang="en-GB" b="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chemeClr val="bg1">
                    <a:lumMod val="65000"/>
                  </a:schemeClr>
                </a:solidFill>
              </a:rPr>
              <a:t>We also want to think about financial assets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These could be used to repay debts</a:t>
            </a:r>
          </a:p>
          <a:p>
            <a:pPr marL="934775" lvl="3">
              <a:lnSpc>
                <a:spcPct val="120000"/>
              </a:lnSpc>
              <a:buNone/>
            </a:pPr>
            <a:endParaRPr lang="en-GB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Being in arrears indicates a household is struggling with payments</a:t>
            </a:r>
          </a:p>
          <a:p>
            <a:pPr marL="358775">
              <a:lnSpc>
                <a:spcPct val="120000"/>
              </a:lnSpc>
            </a:pPr>
            <a:endParaRPr lang="en-GB" dirty="0" smtClean="0">
              <a:solidFill>
                <a:srgbClr val="3333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Arrears are concentrated amongst low-income households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Arrears are concentrated amongst young households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3883033"/>
              </p:ext>
            </p:extLst>
          </p:nvPr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measure of problem debt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A household is in problem debt if either:</a:t>
            </a:r>
          </a:p>
          <a:p>
            <a:pPr marL="701675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smtClean="0">
                <a:solidFill>
                  <a:srgbClr val="333333"/>
                </a:solidFill>
              </a:rPr>
              <a:t>Household is in net financial debt AND monthly financial debt repayments more than a fraction of income, OR</a:t>
            </a:r>
          </a:p>
          <a:p>
            <a:pPr marL="701675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GB" b="0" dirty="0" smtClean="0">
                <a:solidFill>
                  <a:srgbClr val="333333"/>
                </a:solidFill>
              </a:rPr>
              <a:t>Household is in arrears on its bills, loan or hire-purchase repayments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financial debt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We focus on financial debt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Excludes mortgage debt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We exclude student loans from student loans company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Credit card and store card debt is amount outstanding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Arrears counted if 2 or more repayments behind on same bill or loan</a:t>
            </a:r>
          </a:p>
          <a:p>
            <a:pPr marL="934775" lvl="3">
              <a:lnSpc>
                <a:spcPct val="120000"/>
              </a:lnSpc>
              <a:buNone/>
            </a:pPr>
            <a:endParaRPr lang="en-GB" dirty="0" smtClean="0">
              <a:solidFill>
                <a:srgbClr val="333333"/>
              </a:solidFill>
            </a:endParaRPr>
          </a:p>
          <a:p>
            <a:pPr marL="358775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£3,200 per household</a:t>
            </a:r>
          </a:p>
          <a:p>
            <a:pPr marL="358775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£695 per household not working with leading member aged 60+</a:t>
            </a: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47% of households have some financial debt on this measure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628800"/>
          <a:ext cx="7920880" cy="46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628800"/>
          <a:ext cx="7920880" cy="46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628800"/>
          <a:ext cx="7920880" cy="46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debt declines sharply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debt declines sharply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debt declines sharply with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each component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debt declines with 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8062199"/>
              </p:ext>
            </p:extLst>
          </p:nvPr>
        </p:nvGraphicFramePr>
        <p:xfrm>
          <a:off x="611560" y="1484784"/>
          <a:ext cx="7920880" cy="48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is very unequally distributed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9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0644138"/>
              </p:ext>
            </p:extLst>
          </p:nvPr>
        </p:nvGraphicFramePr>
        <p:xfrm>
          <a:off x="381000" y="1268760"/>
          <a:ext cx="8382000" cy="503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635896" y="1988840"/>
            <a:ext cx="0" cy="36724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2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debt holding highest among young and high educated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7003263"/>
              </p:ext>
            </p:extLst>
          </p:nvPr>
        </p:nvGraphicFramePr>
        <p:xfrm>
          <a:off x="539552" y="1556792"/>
          <a:ext cx="7992888" cy="473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and high-educated have higher debt compared to income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6950577"/>
              </p:ext>
            </p:extLst>
          </p:nvPr>
        </p:nvGraphicFramePr>
        <p:xfrm>
          <a:off x="611560" y="1412776"/>
          <a:ext cx="7920880" cy="488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this is being repaid at a slower rate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7978275"/>
              </p:ext>
            </p:extLst>
          </p:nvPr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Highly educated households are more likely to hold assets to cover debts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0603578"/>
              </p:ext>
            </p:extLst>
          </p:nvPr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and low-educated more likely to be in problem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7353285"/>
              </p:ext>
            </p:extLst>
          </p:nvPr>
        </p:nvGraphicFramePr>
        <p:xfrm>
          <a:off x="611560" y="1484784"/>
          <a:ext cx="7924800" cy="481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Children in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UK Household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11560" y="1700808"/>
          <a:ext cx="79248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Children in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Children in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retired households in problem debt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24048"/>
              </p:ext>
            </p:extLst>
          </p:nvPr>
        </p:nvGraphicFramePr>
        <p:xfrm>
          <a:off x="539552" y="1772816"/>
          <a:ext cx="806489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408"/>
                <a:gridCol w="2291160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all 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problem debt households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Owns home outright or lives</a:t>
                      </a:r>
                      <a:r>
                        <a:rPr lang="en-US" baseline="0" dirty="0" smtClean="0"/>
                        <a:t> rent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Buying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Renting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Bottom half of</a:t>
                      </a:r>
                      <a:r>
                        <a:rPr lang="en-US" baseline="0" dirty="0" smtClean="0"/>
                        <a:t> income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Children in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8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Households near retirement in problem debt hold large formal loans and credit card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1277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Average debt holdings of households where lead member is 60 or over and in problem debt</a:t>
            </a:r>
            <a:endParaRPr lang="en-GB" sz="12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11560" y="1700808"/>
          <a:ext cx="79248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a longer-run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Font typeface="+mj-lt"/>
              <a:buAutoNum type="arabicPeriod"/>
            </a:pPr>
            <a:r>
              <a:rPr lang="en-GB" dirty="0" smtClean="0"/>
              <a:t>When does (problem) debt persist?</a:t>
            </a:r>
          </a:p>
          <a:p>
            <a:pPr marL="630900" lvl="3" indent="-342900"/>
            <a:r>
              <a:rPr lang="en-GB" dirty="0" smtClean="0"/>
              <a:t>Use the fact we observe the same households multiple times</a:t>
            </a:r>
          </a:p>
          <a:p>
            <a:pPr marL="630900" lvl="3" indent="-342900"/>
            <a:endParaRPr lang="en-GB" dirty="0" smtClean="0"/>
          </a:p>
          <a:p>
            <a:pPr marL="342900" lvl="2" indent="-342900">
              <a:buFont typeface="+mj-lt"/>
              <a:buAutoNum type="arabicPeriod"/>
            </a:pPr>
            <a:r>
              <a:rPr lang="en-GB" dirty="0" smtClean="0"/>
              <a:t>Comparing future income streams to future debt repayments</a:t>
            </a:r>
          </a:p>
          <a:p>
            <a:pPr marL="630900" lvl="3" indent="-34290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might make sense for the young to hold more debt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83568" y="1484784"/>
          <a:ext cx="7848872" cy="48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a longer-run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Font typeface="+mj-lt"/>
              <a:buAutoNum type="arabicPeriod"/>
            </a:pPr>
            <a:r>
              <a:rPr lang="en-GB" dirty="0" smtClean="0"/>
              <a:t>When does (problem) debt persist?</a:t>
            </a:r>
          </a:p>
          <a:p>
            <a:pPr marL="630900" lvl="3" indent="-342900"/>
            <a:r>
              <a:rPr lang="en-GB" dirty="0" smtClean="0"/>
              <a:t>Use the fact we observe the same households multiple times</a:t>
            </a:r>
          </a:p>
          <a:p>
            <a:pPr marL="630900" lvl="3" indent="-342900"/>
            <a:endParaRPr lang="en-GB" dirty="0" smtClean="0"/>
          </a:p>
          <a:p>
            <a:pPr marL="342900" lvl="2" indent="-342900">
              <a:buFont typeface="+mj-lt"/>
              <a:buAutoNum type="arabicPeriod"/>
            </a:pPr>
            <a:r>
              <a:rPr lang="en-GB" dirty="0" smtClean="0"/>
              <a:t>Comparing future income streams to future debt repayments</a:t>
            </a:r>
          </a:p>
          <a:p>
            <a:pPr marL="630900" lvl="3" indent="-342900"/>
            <a:r>
              <a:rPr lang="en-GB" dirty="0" smtClean="0"/>
              <a:t>Model expected future income, and how uncertain that is</a:t>
            </a:r>
          </a:p>
          <a:p>
            <a:pPr marL="630900" lvl="3" indent="-342900"/>
            <a:r>
              <a:rPr lang="en-GB" dirty="0" smtClean="0"/>
              <a:t>Then ask whether (or with what probability) debt is likely to become a problem</a:t>
            </a:r>
          </a:p>
          <a:p>
            <a:pPr marL="630900" lvl="3" indent="-342900">
              <a:buNone/>
            </a:pPr>
            <a:endParaRPr lang="en-GB" dirty="0" smtClean="0"/>
          </a:p>
          <a:p>
            <a:pPr marL="342900" lvl="2" indent="-342900"/>
            <a:r>
              <a:rPr lang="en-GB" dirty="0" smtClean="0"/>
              <a:t>In both cases, consider how these different measures relate to subjective perception of ‘problem debt’</a:t>
            </a:r>
          </a:p>
          <a:p>
            <a:pPr marL="630900" lvl="3" indent="-34290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Comparing current income to current debt repayments, low-income and young households more likely to be in ‘problem debt’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Important to take arrears and assets into account if policymakers are to identify the ‘right’ households</a:t>
            </a:r>
          </a:p>
          <a:p>
            <a:pPr marL="934775" lvl="3">
              <a:lnSpc>
                <a:spcPct val="120000"/>
              </a:lnSpc>
              <a:buNone/>
            </a:pPr>
            <a:endParaRPr lang="en-GB" b="0" dirty="0" smtClean="0">
              <a:solidFill>
                <a:srgbClr val="333333"/>
              </a:solidFill>
            </a:endParaRPr>
          </a:p>
          <a:p>
            <a:pPr marL="358775" lvl="0" indent="-288000">
              <a:lnSpc>
                <a:spcPct val="120000"/>
              </a:lnSpc>
              <a:buClr>
                <a:srgbClr val="7BAA1E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333333"/>
                </a:solidFill>
              </a:rPr>
              <a:t>Next steps: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Look at for whom (problem) debt persists over time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Extend horizon to incorporate uncertain future income, and comparison with future debt repayments</a:t>
            </a:r>
          </a:p>
          <a:p>
            <a:pPr marL="934775" lvl="3">
              <a:lnSpc>
                <a:spcPct val="120000"/>
              </a:lnSpc>
            </a:pPr>
            <a:r>
              <a:rPr lang="en-GB" dirty="0" smtClean="0">
                <a:solidFill>
                  <a:srgbClr val="333333"/>
                </a:solidFill>
              </a:rPr>
              <a:t>Investigate relationship between our objective measures of ‘problem debt’ and subjective experience</a:t>
            </a:r>
          </a:p>
          <a:p>
            <a:pPr marL="358775" lvl="1" indent="-288000">
              <a:lnSpc>
                <a:spcPct val="120000"/>
              </a:lnSpc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Those in retirement hold more of their debt as informal loans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11560" y="1700808"/>
          <a:ext cx="79248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41277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Average debt holdings of households where lead member is 60 or over and no member is working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Home-owners have lower debt to income ratios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484784"/>
          <a:ext cx="7924800" cy="482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pattern is true of both home-owners and non home-owners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611560" y="1556792"/>
          <a:ext cx="7924800" cy="474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high-income households have debts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11" name="Object 1"/>
          <p:cNvGraphicFramePr>
            <a:graphicFrameLocks/>
          </p:cNvGraphicFramePr>
          <p:nvPr/>
        </p:nvGraphicFramePr>
        <p:xfrm>
          <a:off x="611560" y="1484784"/>
          <a:ext cx="7924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working-age people have debts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Institute for Fiscal Studies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Characteristics of Households in ‘Problem Debt’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268760"/>
          <a:ext cx="7920880" cy="496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:thm15="http://schemas.microsoft.com/office/thememl/2012/main" xmlns="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IFS report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2856</TotalTime>
  <Words>3478</Words>
  <Application>Microsoft Office PowerPoint</Application>
  <PresentationFormat>On-screen Show (4:3)</PresentationFormat>
  <Paragraphs>595</Paragraphs>
  <Slides>71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Noto Sans</vt:lpstr>
      <vt:lpstr>Calibri</vt:lpstr>
      <vt:lpstr>IFS Powerpoint Template</vt:lpstr>
      <vt:lpstr>Characteristics of Households in ‘Problem Debt’</vt:lpstr>
      <vt:lpstr>Motivation</vt:lpstr>
      <vt:lpstr>Data</vt:lpstr>
      <vt:lpstr>Measuring financial debt</vt:lpstr>
      <vt:lpstr>Debt is very unequally distributed</vt:lpstr>
      <vt:lpstr>Composition of UK Household Debt</vt:lpstr>
      <vt:lpstr>Those in retirement hold more of their debt as informal loans</vt:lpstr>
      <vt:lpstr>More high-income households have debts</vt:lpstr>
      <vt:lpstr>More working-age people have debts</vt:lpstr>
      <vt:lpstr>We show deciles calculated within age-groups</vt:lpstr>
      <vt:lpstr>We show deciles calculated within age-groups</vt:lpstr>
      <vt:lpstr>Types of debt held vary with income</vt:lpstr>
      <vt:lpstr>Types of debt held vary with income</vt:lpstr>
      <vt:lpstr>Types of debt held vary with income</vt:lpstr>
      <vt:lpstr>Debt holdings rise with income, driven by loans, credit cards and hire purchase</vt:lpstr>
      <vt:lpstr>Debt holdings rise with income, driven by loans, credit cards and hire purchase</vt:lpstr>
      <vt:lpstr>Debt holdings rise with income, driven by loans, credit cards and hire purchase</vt:lpstr>
      <vt:lpstr>Debt holdings rise with income, driven by loans, credit cards and hire purchase</vt:lpstr>
      <vt:lpstr>Middle income households have moderate debts compared to income</vt:lpstr>
      <vt:lpstr>Middle income households have moderate debts compared to income</vt:lpstr>
      <vt:lpstr>Formal loans, credit cards and hire purchase peak on average in middle age</vt:lpstr>
      <vt:lpstr>Informal loans biggest amongst young and old</vt:lpstr>
      <vt:lpstr>Debt holdings peak in middle-age</vt:lpstr>
      <vt:lpstr>Debt compared to income declines with age</vt:lpstr>
      <vt:lpstr>Moving towards a problem debt measure</vt:lpstr>
      <vt:lpstr>What data do we have on servicing costs?</vt:lpstr>
      <vt:lpstr>Debt types have different repayment terms</vt:lpstr>
      <vt:lpstr>Debt types have different repayment terms</vt:lpstr>
      <vt:lpstr>Moving towards a problem debt measure</vt:lpstr>
      <vt:lpstr>High income households less likely to be in net debt</vt:lpstr>
      <vt:lpstr>High income households less likely to be in net debt</vt:lpstr>
      <vt:lpstr>High income households less likely to be in net debt</vt:lpstr>
      <vt:lpstr>Some households approaching retirement are in net debt, even when property is included</vt:lpstr>
      <vt:lpstr>Some households approaching retirement are in net debt, even when property is included</vt:lpstr>
      <vt:lpstr>Some households approaching retirement are in net debt, even when property is included</vt:lpstr>
      <vt:lpstr>Moving towards a problem debt measure</vt:lpstr>
      <vt:lpstr>Arrears are concentrated amongst low-income households</vt:lpstr>
      <vt:lpstr>Arrears are concentrated amongst young households</vt:lpstr>
      <vt:lpstr>Our measure of problem debt</vt:lpstr>
      <vt:lpstr>Impact of each component</vt:lpstr>
      <vt:lpstr>Impact of each component</vt:lpstr>
      <vt:lpstr>Impact of each component</vt:lpstr>
      <vt:lpstr>Problem debt declines sharply with income</vt:lpstr>
      <vt:lpstr>Problem debt declines sharply with income</vt:lpstr>
      <vt:lpstr>Problem debt declines sharply with income</vt:lpstr>
      <vt:lpstr>Impact of each component</vt:lpstr>
      <vt:lpstr>Impact of each component</vt:lpstr>
      <vt:lpstr>Impact of each component</vt:lpstr>
      <vt:lpstr>Problem debt declines with age</vt:lpstr>
      <vt:lpstr>Average debt holding highest among young and high educated</vt:lpstr>
      <vt:lpstr>Young and high-educated have higher debt compared to income</vt:lpstr>
      <vt:lpstr>But this is being repaid at a slower rate</vt:lpstr>
      <vt:lpstr>Highly educated households are more likely to hold assets to cover debts</vt:lpstr>
      <vt:lpstr>Young and low-educated more likely to be in problem debt</vt:lpstr>
      <vt:lpstr>Characteristics of households in problem debt</vt:lpstr>
      <vt:lpstr>Characteristics of households in problem debt</vt:lpstr>
      <vt:lpstr>Characteristics of households in problem debt</vt:lpstr>
      <vt:lpstr>Characteristics of households in problem debt</vt:lpstr>
      <vt:lpstr>Characteristics of retired households in problem debt</vt:lpstr>
      <vt:lpstr>Characteristics of retired households in problem debt</vt:lpstr>
      <vt:lpstr>Characteristics of retired households in problem debt</vt:lpstr>
      <vt:lpstr>Characteristics of retired households in problem debt</vt:lpstr>
      <vt:lpstr>Characteristics of retired households in problem debt</vt:lpstr>
      <vt:lpstr>Characteristics of retired households in problem debt</vt:lpstr>
      <vt:lpstr>Households near retirement in problem debt hold large formal loans and credit card debt</vt:lpstr>
      <vt:lpstr>Taking a longer-run perspective</vt:lpstr>
      <vt:lpstr>It might make sense for the young to hold more debt</vt:lpstr>
      <vt:lpstr>Taking a longer-run perspective</vt:lpstr>
      <vt:lpstr>Conclusion</vt:lpstr>
      <vt:lpstr>Home-owners have lower debt to income ratios</vt:lpstr>
      <vt:lpstr>This pattern is true of both home-owners and non home-owners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Sturrock</dc:creator>
  <cp:lastModifiedBy>David Sturrock</cp:lastModifiedBy>
  <cp:revision>447</cp:revision>
  <dcterms:created xsi:type="dcterms:W3CDTF">2017-02-03T14:28:26Z</dcterms:created>
  <dcterms:modified xsi:type="dcterms:W3CDTF">2017-02-23T12:30:17Z</dcterms:modified>
</cp:coreProperties>
</file>