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79" r:id="rId6"/>
  </p:sldMasterIdLst>
  <p:notesMasterIdLst>
    <p:notesMasterId r:id="rId32"/>
  </p:notesMasterIdLst>
  <p:handoutMasterIdLst>
    <p:handoutMasterId r:id="rId33"/>
  </p:handoutMasterIdLst>
  <p:sldIdLst>
    <p:sldId id="264" r:id="rId7"/>
    <p:sldId id="439" r:id="rId8"/>
    <p:sldId id="456" r:id="rId9"/>
    <p:sldId id="455" r:id="rId10"/>
    <p:sldId id="476" r:id="rId11"/>
    <p:sldId id="464" r:id="rId12"/>
    <p:sldId id="457" r:id="rId13"/>
    <p:sldId id="465" r:id="rId14"/>
    <p:sldId id="458" r:id="rId15"/>
    <p:sldId id="461" r:id="rId16"/>
    <p:sldId id="462" r:id="rId17"/>
    <p:sldId id="459" r:id="rId18"/>
    <p:sldId id="466" r:id="rId19"/>
    <p:sldId id="467" r:id="rId20"/>
    <p:sldId id="460" r:id="rId21"/>
    <p:sldId id="463" r:id="rId22"/>
    <p:sldId id="472" r:id="rId23"/>
    <p:sldId id="475" r:id="rId24"/>
    <p:sldId id="468" r:id="rId25"/>
    <p:sldId id="469" r:id="rId26"/>
    <p:sldId id="470" r:id="rId27"/>
    <p:sldId id="473" r:id="rId28"/>
    <p:sldId id="474" r:id="rId29"/>
    <p:sldId id="477" r:id="rId30"/>
    <p:sldId id="47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0" userDrawn="1">
          <p15:clr>
            <a:srgbClr val="A4A3A4"/>
          </p15:clr>
        </p15:guide>
        <p15:guide id="2" pos="2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F6C"/>
    <a:srgbClr val="00A801"/>
    <a:srgbClr val="8C2886"/>
    <a:srgbClr val="008A88"/>
    <a:srgbClr val="017874"/>
    <a:srgbClr val="2A6EBB"/>
    <a:srgbClr val="FFFFFF"/>
    <a:srgbClr val="345E88"/>
    <a:srgbClr val="1D2747"/>
    <a:srgbClr val="2E9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46"/>
    <p:restoredTop sz="79017" autoAdjust="0"/>
  </p:normalViewPr>
  <p:slideViewPr>
    <p:cSldViewPr snapToGrid="0" snapToObjects="1">
      <p:cViewPr varScale="1">
        <p:scale>
          <a:sx n="84" d="100"/>
          <a:sy n="84" d="100"/>
        </p:scale>
        <p:origin x="1464" y="96"/>
      </p:cViewPr>
      <p:guideLst>
        <p:guide orient="horz" pos="550"/>
        <p:guide pos="241"/>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6004736705639"/>
          <c:y val="3.9540396433496675E-2"/>
          <c:w val="0.85296984137025877"/>
          <c:h val="0.81551000364885096"/>
        </c:manualLayout>
      </c:layout>
      <c:barChart>
        <c:barDir val="col"/>
        <c:grouping val="stacked"/>
        <c:varyColors val="0"/>
        <c:ser>
          <c:idx val="0"/>
          <c:order val="0"/>
          <c:tx>
            <c:strRef>
              <c:f>Sheet1!$B$1</c:f>
              <c:strCache>
                <c:ptCount val="1"/>
                <c:pt idx="0">
                  <c:v> 1995 to 2019 </c:v>
                </c:pt>
              </c:strCache>
            </c:strRef>
          </c:tx>
          <c:spPr>
            <a:noFill/>
            <a:ln>
              <a:noFill/>
            </a:ln>
          </c:spPr>
          <c:invertIfNegative val="0"/>
          <c:dPt>
            <c:idx val="5"/>
            <c:invertIfNegative val="0"/>
            <c:bubble3D val="0"/>
            <c:spPr>
              <a:solidFill>
                <a:srgbClr val="2478C7"/>
              </a:solidFill>
              <a:ln>
                <a:noFill/>
              </a:ln>
            </c:spPr>
            <c:extLst>
              <c:ext xmlns:c16="http://schemas.microsoft.com/office/drawing/2014/chart" uri="{C3380CC4-5D6E-409C-BE32-E72D297353CC}">
                <c16:uniqueId val="{00000001-6BF1-4588-8D39-54FFF2B093FB}"/>
              </c:ext>
            </c:extLst>
          </c:dPt>
          <c:dPt>
            <c:idx val="9"/>
            <c:invertIfNegative val="0"/>
            <c:bubble3D val="0"/>
            <c:extLst>
              <c:ext xmlns:c16="http://schemas.microsoft.com/office/drawing/2014/chart" uri="{C3380CC4-5D6E-409C-BE32-E72D297353CC}">
                <c16:uniqueId val="{00000002-6BF1-4588-8D39-54FFF2B093FB}"/>
              </c:ext>
            </c:extLst>
          </c:dPt>
          <c:cat>
            <c:strRef>
              <c:f>Sheet1!$A$2:$A$11</c:f>
              <c:strCache>
                <c:ptCount val="10"/>
                <c:pt idx="0">
                  <c:v>North East</c:v>
                </c:pt>
                <c:pt idx="1">
                  <c:v>Yorkshire &amp; Humber</c:v>
                </c:pt>
                <c:pt idx="2">
                  <c:v>North West</c:v>
                </c:pt>
                <c:pt idx="3">
                  <c:v>West Midlands</c:v>
                </c:pt>
                <c:pt idx="4">
                  <c:v>East Midlands</c:v>
                </c:pt>
                <c:pt idx="5">
                  <c:v>All of England</c:v>
                </c:pt>
                <c:pt idx="6">
                  <c:v>South West</c:v>
                </c:pt>
                <c:pt idx="7">
                  <c:v>South East</c:v>
                </c:pt>
                <c:pt idx="8">
                  <c:v>East of England</c:v>
                </c:pt>
                <c:pt idx="9">
                  <c:v>London</c:v>
                </c:pt>
              </c:strCache>
            </c:strRef>
          </c:cat>
          <c:val>
            <c:numRef>
              <c:f>Sheet1!$B$2:$B$11</c:f>
              <c:numCache>
                <c:formatCode>General</c:formatCode>
                <c:ptCount val="10"/>
                <c:pt idx="0">
                  <c:v>2.949562770906315</c:v>
                </c:pt>
                <c:pt idx="1">
                  <c:v>3.5708540429839024</c:v>
                </c:pt>
                <c:pt idx="2">
                  <c:v>3.658927326869247</c:v>
                </c:pt>
                <c:pt idx="3">
                  <c:v>3.9910365133678423</c:v>
                </c:pt>
                <c:pt idx="4">
                  <c:v>4.1817329271131802</c:v>
                </c:pt>
                <c:pt idx="5">
                  <c:v>4.5896513496971982</c:v>
                </c:pt>
                <c:pt idx="6">
                  <c:v>4.6907642729963532</c:v>
                </c:pt>
                <c:pt idx="7">
                  <c:v>5.0011079111738281</c:v>
                </c:pt>
                <c:pt idx="8">
                  <c:v>5.1059865152006267</c:v>
                </c:pt>
                <c:pt idx="9">
                  <c:v>6.3330218149689452</c:v>
                </c:pt>
              </c:numCache>
            </c:numRef>
          </c:val>
          <c:extLst>
            <c:ext xmlns:c16="http://schemas.microsoft.com/office/drawing/2014/chart" uri="{C3380CC4-5D6E-409C-BE32-E72D297353CC}">
              <c16:uniqueId val="{00000003-6BF1-4588-8D39-54FFF2B093FB}"/>
            </c:ext>
          </c:extLst>
        </c:ser>
        <c:ser>
          <c:idx val="1"/>
          <c:order val="1"/>
          <c:tx>
            <c:strRef>
              <c:f>Sheet1!$C$1</c:f>
              <c:strCache>
                <c:ptCount val="1"/>
                <c:pt idx="0">
                  <c:v> 2019 to 2023 </c:v>
                </c:pt>
              </c:strCache>
            </c:strRef>
          </c:tx>
          <c:spPr>
            <a:noFill/>
          </c:spPr>
          <c:invertIfNegative val="0"/>
          <c:dPt>
            <c:idx val="5"/>
            <c:invertIfNegative val="0"/>
            <c:bubble3D val="0"/>
            <c:spPr>
              <a:solidFill>
                <a:srgbClr val="2478C7"/>
              </a:solidFill>
            </c:spPr>
            <c:extLst>
              <c:ext xmlns:c16="http://schemas.microsoft.com/office/drawing/2014/chart" uri="{C3380CC4-5D6E-409C-BE32-E72D297353CC}">
                <c16:uniqueId val="{00000005-6BF1-4588-8D39-54FFF2B093FB}"/>
              </c:ext>
            </c:extLst>
          </c:dPt>
          <c:cat>
            <c:strRef>
              <c:f>Sheet1!$A$2:$A$11</c:f>
              <c:strCache>
                <c:ptCount val="10"/>
                <c:pt idx="0">
                  <c:v>North East</c:v>
                </c:pt>
                <c:pt idx="1">
                  <c:v>Yorkshire &amp; Humber</c:v>
                </c:pt>
                <c:pt idx="2">
                  <c:v>North West</c:v>
                </c:pt>
                <c:pt idx="3">
                  <c:v>West Midlands</c:v>
                </c:pt>
                <c:pt idx="4">
                  <c:v>East Midlands</c:v>
                </c:pt>
                <c:pt idx="5">
                  <c:v>All of England</c:v>
                </c:pt>
                <c:pt idx="6">
                  <c:v>South West</c:v>
                </c:pt>
                <c:pt idx="7">
                  <c:v>South East</c:v>
                </c:pt>
                <c:pt idx="8">
                  <c:v>East of England</c:v>
                </c:pt>
                <c:pt idx="9">
                  <c:v>London</c:v>
                </c:pt>
              </c:strCache>
            </c:strRef>
          </c:cat>
          <c:val>
            <c:numRef>
              <c:f>Sheet1!$C$2:$C$11</c:f>
              <c:numCache>
                <c:formatCode>General</c:formatCode>
                <c:ptCount val="10"/>
                <c:pt idx="0">
                  <c:v>0.82871824231636948</c:v>
                </c:pt>
                <c:pt idx="1">
                  <c:v>1.0609190970610927</c:v>
                </c:pt>
                <c:pt idx="2">
                  <c:v>1.2318070042665146</c:v>
                </c:pt>
                <c:pt idx="3">
                  <c:v>1.0556198865827926</c:v>
                </c:pt>
                <c:pt idx="4">
                  <c:v>1.1770156660199289</c:v>
                </c:pt>
                <c:pt idx="5">
                  <c:v>1.0650925747939404</c:v>
                </c:pt>
                <c:pt idx="6">
                  <c:v>1.1492233023497844</c:v>
                </c:pt>
                <c:pt idx="7">
                  <c:v>0.89715941582979042</c:v>
                </c:pt>
                <c:pt idx="8">
                  <c:v>0.88337880843261107</c:v>
                </c:pt>
                <c:pt idx="9">
                  <c:v>0.63917842729899466</c:v>
                </c:pt>
              </c:numCache>
            </c:numRef>
          </c:val>
          <c:extLst>
            <c:ext xmlns:c16="http://schemas.microsoft.com/office/drawing/2014/chart" uri="{C3380CC4-5D6E-409C-BE32-E72D297353CC}">
              <c16:uniqueId val="{00000006-6BF1-4588-8D39-54FFF2B093FB}"/>
            </c:ext>
          </c:extLst>
        </c:ser>
        <c:dLbls>
          <c:showLegendKey val="0"/>
          <c:showVal val="0"/>
          <c:showCatName val="0"/>
          <c:showSerName val="0"/>
          <c:showPercent val="0"/>
          <c:showBubbleSize val="0"/>
        </c:dLbls>
        <c:gapWidth val="150"/>
        <c:overlap val="100"/>
        <c:axId val="100964608"/>
        <c:axId val="100966400"/>
      </c:barChart>
      <c:catAx>
        <c:axId val="100964608"/>
        <c:scaling>
          <c:orientation val="minMax"/>
        </c:scaling>
        <c:delete val="0"/>
        <c:axPos val="b"/>
        <c:numFmt formatCode="General" sourceLinked="0"/>
        <c:majorTickMark val="out"/>
        <c:minorTickMark val="none"/>
        <c:tickLblPos val="nextTo"/>
        <c:crossAx val="100966400"/>
        <c:crosses val="autoZero"/>
        <c:auto val="1"/>
        <c:lblAlgn val="ctr"/>
        <c:lblOffset val="100"/>
        <c:noMultiLvlLbl val="0"/>
      </c:catAx>
      <c:valAx>
        <c:axId val="100966400"/>
        <c:scaling>
          <c:orientation val="minMax"/>
        </c:scaling>
        <c:delete val="0"/>
        <c:axPos val="l"/>
        <c:majorGridlines>
          <c:spPr>
            <a:ln>
              <a:prstDash val="dash"/>
            </a:ln>
          </c:spPr>
        </c:majorGridlines>
        <c:title>
          <c:tx>
            <c:rich>
              <a:bodyPr/>
              <a:lstStyle/>
              <a:p>
                <a:pPr>
                  <a:defRPr/>
                </a:pPr>
                <a:r>
                  <a:rPr lang="en-GB"/>
                  <a:t>Average value in Q4 2023 as multiple of Q1 1995</a:t>
                </a:r>
              </a:p>
            </c:rich>
          </c:tx>
          <c:layout>
            <c:manualLayout>
              <c:xMode val="edge"/>
              <c:yMode val="edge"/>
              <c:x val="3.7152741813392086E-2"/>
              <c:y val="8.7095685148494584E-2"/>
            </c:manualLayout>
          </c:layout>
          <c:overlay val="0"/>
        </c:title>
        <c:numFmt formatCode="#,##0" sourceLinked="0"/>
        <c:majorTickMark val="out"/>
        <c:minorTickMark val="none"/>
        <c:tickLblPos val="nextTo"/>
        <c:crossAx val="100964608"/>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6004736705639"/>
          <c:y val="3.9540396433496675E-2"/>
          <c:w val="0.85296984137025877"/>
          <c:h val="0.81551000364885096"/>
        </c:manualLayout>
      </c:layout>
      <c:barChart>
        <c:barDir val="col"/>
        <c:grouping val="stacked"/>
        <c:varyColors val="0"/>
        <c:ser>
          <c:idx val="0"/>
          <c:order val="0"/>
          <c:tx>
            <c:strRef>
              <c:f>Sheet1!$B$1</c:f>
              <c:strCache>
                <c:ptCount val="1"/>
                <c:pt idx="0">
                  <c:v> 1995 to 2019 </c:v>
                </c:pt>
              </c:strCache>
            </c:strRef>
          </c:tx>
          <c:spPr>
            <a:solidFill>
              <a:schemeClr val="tx2"/>
            </a:solidFill>
          </c:spPr>
          <c:invertIfNegative val="0"/>
          <c:dPt>
            <c:idx val="5"/>
            <c:invertIfNegative val="0"/>
            <c:bubble3D val="0"/>
            <c:spPr>
              <a:solidFill>
                <a:schemeClr val="accent6"/>
              </a:solidFill>
            </c:spPr>
            <c:extLst>
              <c:ext xmlns:c16="http://schemas.microsoft.com/office/drawing/2014/chart" uri="{C3380CC4-5D6E-409C-BE32-E72D297353CC}">
                <c16:uniqueId val="{00000001-4351-49B2-A5DF-6A0F2ED51C2D}"/>
              </c:ext>
            </c:extLst>
          </c:dPt>
          <c:dPt>
            <c:idx val="9"/>
            <c:invertIfNegative val="0"/>
            <c:bubble3D val="0"/>
            <c:extLst>
              <c:ext xmlns:c16="http://schemas.microsoft.com/office/drawing/2014/chart" uri="{C3380CC4-5D6E-409C-BE32-E72D297353CC}">
                <c16:uniqueId val="{00000002-4351-49B2-A5DF-6A0F2ED51C2D}"/>
              </c:ext>
            </c:extLst>
          </c:dPt>
          <c:cat>
            <c:strRef>
              <c:f>Sheet1!$A$2:$A$11</c:f>
              <c:strCache>
                <c:ptCount val="10"/>
                <c:pt idx="0">
                  <c:v>North East</c:v>
                </c:pt>
                <c:pt idx="1">
                  <c:v>Yorkshire &amp; Humber</c:v>
                </c:pt>
                <c:pt idx="2">
                  <c:v>North West</c:v>
                </c:pt>
                <c:pt idx="3">
                  <c:v>West Midlands</c:v>
                </c:pt>
                <c:pt idx="4">
                  <c:v>East Midlands</c:v>
                </c:pt>
                <c:pt idx="5">
                  <c:v>All of England</c:v>
                </c:pt>
                <c:pt idx="6">
                  <c:v>South West</c:v>
                </c:pt>
                <c:pt idx="7">
                  <c:v>South East</c:v>
                </c:pt>
                <c:pt idx="8">
                  <c:v>East of England</c:v>
                </c:pt>
                <c:pt idx="9">
                  <c:v>London</c:v>
                </c:pt>
              </c:strCache>
            </c:strRef>
          </c:cat>
          <c:val>
            <c:numRef>
              <c:f>Sheet1!$B$2:$B$11</c:f>
              <c:numCache>
                <c:formatCode>General</c:formatCode>
                <c:ptCount val="10"/>
                <c:pt idx="0">
                  <c:v>2.949562770906315</c:v>
                </c:pt>
                <c:pt idx="1">
                  <c:v>3.5708540429839024</c:v>
                </c:pt>
                <c:pt idx="2">
                  <c:v>3.658927326869247</c:v>
                </c:pt>
                <c:pt idx="3">
                  <c:v>3.9910365133678423</c:v>
                </c:pt>
                <c:pt idx="4">
                  <c:v>4.1817329271131802</c:v>
                </c:pt>
                <c:pt idx="5">
                  <c:v>4.5896513496971982</c:v>
                </c:pt>
                <c:pt idx="6">
                  <c:v>4.6907642729963532</c:v>
                </c:pt>
                <c:pt idx="7">
                  <c:v>5.0011079111738281</c:v>
                </c:pt>
                <c:pt idx="8">
                  <c:v>5.1059865152006267</c:v>
                </c:pt>
                <c:pt idx="9">
                  <c:v>6.3330218149689452</c:v>
                </c:pt>
              </c:numCache>
            </c:numRef>
          </c:val>
          <c:extLst>
            <c:ext xmlns:c16="http://schemas.microsoft.com/office/drawing/2014/chart" uri="{C3380CC4-5D6E-409C-BE32-E72D297353CC}">
              <c16:uniqueId val="{00000003-4351-49B2-A5DF-6A0F2ED51C2D}"/>
            </c:ext>
          </c:extLst>
        </c:ser>
        <c:ser>
          <c:idx val="1"/>
          <c:order val="1"/>
          <c:tx>
            <c:strRef>
              <c:f>Sheet1!$C$1</c:f>
              <c:strCache>
                <c:ptCount val="1"/>
                <c:pt idx="0">
                  <c:v> 2019 to 2023 </c:v>
                </c:pt>
              </c:strCache>
            </c:strRef>
          </c:tx>
          <c:spPr>
            <a:solidFill>
              <a:schemeClr val="tx2"/>
            </a:solidFill>
          </c:spPr>
          <c:invertIfNegative val="0"/>
          <c:dPt>
            <c:idx val="5"/>
            <c:invertIfNegative val="0"/>
            <c:bubble3D val="0"/>
            <c:spPr>
              <a:solidFill>
                <a:schemeClr val="accent6"/>
              </a:solidFill>
            </c:spPr>
            <c:extLst>
              <c:ext xmlns:c16="http://schemas.microsoft.com/office/drawing/2014/chart" uri="{C3380CC4-5D6E-409C-BE32-E72D297353CC}">
                <c16:uniqueId val="{00000005-4351-49B2-A5DF-6A0F2ED51C2D}"/>
              </c:ext>
            </c:extLst>
          </c:dPt>
          <c:cat>
            <c:strRef>
              <c:f>Sheet1!$A$2:$A$11</c:f>
              <c:strCache>
                <c:ptCount val="10"/>
                <c:pt idx="0">
                  <c:v>North East</c:v>
                </c:pt>
                <c:pt idx="1">
                  <c:v>Yorkshire &amp; Humber</c:v>
                </c:pt>
                <c:pt idx="2">
                  <c:v>North West</c:v>
                </c:pt>
                <c:pt idx="3">
                  <c:v>West Midlands</c:v>
                </c:pt>
                <c:pt idx="4">
                  <c:v>East Midlands</c:v>
                </c:pt>
                <c:pt idx="5">
                  <c:v>All of England</c:v>
                </c:pt>
                <c:pt idx="6">
                  <c:v>South West</c:v>
                </c:pt>
                <c:pt idx="7">
                  <c:v>South East</c:v>
                </c:pt>
                <c:pt idx="8">
                  <c:v>East of England</c:v>
                </c:pt>
                <c:pt idx="9">
                  <c:v>London</c:v>
                </c:pt>
              </c:strCache>
            </c:strRef>
          </c:cat>
          <c:val>
            <c:numRef>
              <c:f>Sheet1!$C$2:$C$11</c:f>
              <c:numCache>
                <c:formatCode>General</c:formatCode>
                <c:ptCount val="10"/>
                <c:pt idx="0">
                  <c:v>0.82871824231636948</c:v>
                </c:pt>
                <c:pt idx="1">
                  <c:v>1.0609190970610927</c:v>
                </c:pt>
                <c:pt idx="2">
                  <c:v>1.2318070042665146</c:v>
                </c:pt>
                <c:pt idx="3">
                  <c:v>1.0556198865827926</c:v>
                </c:pt>
                <c:pt idx="4">
                  <c:v>1.1770156660199289</c:v>
                </c:pt>
                <c:pt idx="5">
                  <c:v>1.0650925747939404</c:v>
                </c:pt>
                <c:pt idx="6">
                  <c:v>1.1492233023497844</c:v>
                </c:pt>
                <c:pt idx="7">
                  <c:v>0.89715941582979042</c:v>
                </c:pt>
                <c:pt idx="8">
                  <c:v>0.88337880843261107</c:v>
                </c:pt>
                <c:pt idx="9">
                  <c:v>0.63917842729899466</c:v>
                </c:pt>
              </c:numCache>
            </c:numRef>
          </c:val>
          <c:extLst>
            <c:ext xmlns:c16="http://schemas.microsoft.com/office/drawing/2014/chart" uri="{C3380CC4-5D6E-409C-BE32-E72D297353CC}">
              <c16:uniqueId val="{00000006-4351-49B2-A5DF-6A0F2ED51C2D}"/>
            </c:ext>
          </c:extLst>
        </c:ser>
        <c:dLbls>
          <c:showLegendKey val="0"/>
          <c:showVal val="0"/>
          <c:showCatName val="0"/>
          <c:showSerName val="0"/>
          <c:showPercent val="0"/>
          <c:showBubbleSize val="0"/>
        </c:dLbls>
        <c:gapWidth val="150"/>
        <c:overlap val="100"/>
        <c:axId val="100964608"/>
        <c:axId val="100966400"/>
      </c:barChart>
      <c:catAx>
        <c:axId val="100964608"/>
        <c:scaling>
          <c:orientation val="minMax"/>
        </c:scaling>
        <c:delete val="0"/>
        <c:axPos val="b"/>
        <c:numFmt formatCode="General" sourceLinked="0"/>
        <c:majorTickMark val="out"/>
        <c:minorTickMark val="none"/>
        <c:tickLblPos val="nextTo"/>
        <c:crossAx val="100966400"/>
        <c:crosses val="autoZero"/>
        <c:auto val="1"/>
        <c:lblAlgn val="ctr"/>
        <c:lblOffset val="100"/>
        <c:noMultiLvlLbl val="0"/>
      </c:catAx>
      <c:valAx>
        <c:axId val="100966400"/>
        <c:scaling>
          <c:orientation val="minMax"/>
        </c:scaling>
        <c:delete val="0"/>
        <c:axPos val="l"/>
        <c:majorGridlines>
          <c:spPr>
            <a:ln>
              <a:prstDash val="dash"/>
            </a:ln>
          </c:spPr>
        </c:majorGridlines>
        <c:title>
          <c:tx>
            <c:rich>
              <a:bodyPr/>
              <a:lstStyle/>
              <a:p>
                <a:pPr>
                  <a:defRPr/>
                </a:pPr>
                <a:r>
                  <a:rPr lang="en-GB"/>
                  <a:t>Average value in Q4 2023 as multiple of Q1 1995</a:t>
                </a:r>
              </a:p>
            </c:rich>
          </c:tx>
          <c:layout>
            <c:manualLayout>
              <c:xMode val="edge"/>
              <c:yMode val="edge"/>
              <c:x val="3.7152741813392086E-2"/>
              <c:y val="8.7095685148494584E-2"/>
            </c:manualLayout>
          </c:layout>
          <c:overlay val="0"/>
        </c:title>
        <c:numFmt formatCode="#,##0" sourceLinked="0"/>
        <c:majorTickMark val="out"/>
        <c:minorTickMark val="none"/>
        <c:tickLblPos val="nextTo"/>
        <c:crossAx val="100964608"/>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266684415852899E-2"/>
          <c:y val="8.9258114887537779E-2"/>
          <c:w val="0.8534180665846568"/>
          <c:h val="0.76559149645685698"/>
        </c:manualLayout>
      </c:layout>
      <c:scatterChart>
        <c:scatterStyle val="lineMarker"/>
        <c:varyColors val="0"/>
        <c:ser>
          <c:idx val="2"/>
          <c:order val="0"/>
          <c:tx>
            <c:strRef>
              <c:f>Sheet1!$B$1</c:f>
              <c:strCache>
                <c:ptCount val="1"/>
                <c:pt idx="0">
                  <c:v>Rate</c:v>
                </c:pt>
              </c:strCache>
            </c:strRef>
          </c:tx>
          <c:spPr>
            <a:ln w="19050">
              <a:solidFill>
                <a:srgbClr val="EB5C40"/>
              </a:solidFill>
            </a:ln>
          </c:spPr>
          <c:marker>
            <c:symbol val="none"/>
          </c:marker>
          <c:xVal>
            <c:numRef>
              <c:f>Sheet1!$A$2:$A$260</c:f>
              <c:numCache>
                <c:formatCode>#,##0</c:formatCode>
                <c:ptCount val="259"/>
                <c:pt idx="0">
                  <c:v>0</c:v>
                </c:pt>
                <c:pt idx="1">
                  <c:v>5000</c:v>
                </c:pt>
                <c:pt idx="2">
                  <c:v>10000</c:v>
                </c:pt>
                <c:pt idx="3">
                  <c:v>15000</c:v>
                </c:pt>
                <c:pt idx="4">
                  <c:v>20000</c:v>
                </c:pt>
                <c:pt idx="5">
                  <c:v>25000</c:v>
                </c:pt>
                <c:pt idx="6">
                  <c:v>30000</c:v>
                </c:pt>
                <c:pt idx="7">
                  <c:v>35000</c:v>
                </c:pt>
                <c:pt idx="8">
                  <c:v>40000</c:v>
                </c:pt>
                <c:pt idx="9">
                  <c:v>40000</c:v>
                </c:pt>
                <c:pt idx="10">
                  <c:v>44000</c:v>
                </c:pt>
                <c:pt idx="11">
                  <c:v>45000</c:v>
                </c:pt>
                <c:pt idx="12">
                  <c:v>50000</c:v>
                </c:pt>
                <c:pt idx="13">
                  <c:v>52000</c:v>
                </c:pt>
                <c:pt idx="14">
                  <c:v>52000</c:v>
                </c:pt>
                <c:pt idx="15">
                  <c:v>55000</c:v>
                </c:pt>
                <c:pt idx="16">
                  <c:v>60000</c:v>
                </c:pt>
                <c:pt idx="17">
                  <c:v>65000</c:v>
                </c:pt>
                <c:pt idx="18">
                  <c:v>68000</c:v>
                </c:pt>
                <c:pt idx="19">
                  <c:v>68000</c:v>
                </c:pt>
                <c:pt idx="20">
                  <c:v>70000</c:v>
                </c:pt>
                <c:pt idx="21">
                  <c:v>75000</c:v>
                </c:pt>
                <c:pt idx="22">
                  <c:v>80000</c:v>
                </c:pt>
                <c:pt idx="23">
                  <c:v>85000</c:v>
                </c:pt>
                <c:pt idx="24">
                  <c:v>88000</c:v>
                </c:pt>
                <c:pt idx="25">
                  <c:v>88000</c:v>
                </c:pt>
                <c:pt idx="26">
                  <c:v>90000</c:v>
                </c:pt>
                <c:pt idx="27">
                  <c:v>95000</c:v>
                </c:pt>
                <c:pt idx="28">
                  <c:v>100000</c:v>
                </c:pt>
                <c:pt idx="29">
                  <c:v>105000</c:v>
                </c:pt>
                <c:pt idx="30">
                  <c:v>110000</c:v>
                </c:pt>
                <c:pt idx="31">
                  <c:v>115000</c:v>
                </c:pt>
                <c:pt idx="32">
                  <c:v>120000</c:v>
                </c:pt>
                <c:pt idx="33">
                  <c:v>120000</c:v>
                </c:pt>
                <c:pt idx="34">
                  <c:v>123000</c:v>
                </c:pt>
                <c:pt idx="35">
                  <c:v>125000</c:v>
                </c:pt>
                <c:pt idx="36">
                  <c:v>130000</c:v>
                </c:pt>
                <c:pt idx="37">
                  <c:v>135000</c:v>
                </c:pt>
                <c:pt idx="38">
                  <c:v>140000</c:v>
                </c:pt>
                <c:pt idx="39">
                  <c:v>145000</c:v>
                </c:pt>
                <c:pt idx="40">
                  <c:v>150000</c:v>
                </c:pt>
                <c:pt idx="41">
                  <c:v>155000</c:v>
                </c:pt>
                <c:pt idx="42">
                  <c:v>160000</c:v>
                </c:pt>
                <c:pt idx="43">
                  <c:v>160000</c:v>
                </c:pt>
                <c:pt idx="44">
                  <c:v>162000</c:v>
                </c:pt>
                <c:pt idx="45">
                  <c:v>165000</c:v>
                </c:pt>
                <c:pt idx="46">
                  <c:v>170000</c:v>
                </c:pt>
                <c:pt idx="47">
                  <c:v>175000</c:v>
                </c:pt>
                <c:pt idx="48">
                  <c:v>180000</c:v>
                </c:pt>
                <c:pt idx="49">
                  <c:v>185000</c:v>
                </c:pt>
                <c:pt idx="50">
                  <c:v>190000</c:v>
                </c:pt>
                <c:pt idx="51">
                  <c:v>195000</c:v>
                </c:pt>
                <c:pt idx="52">
                  <c:v>200000</c:v>
                </c:pt>
                <c:pt idx="53">
                  <c:v>205000</c:v>
                </c:pt>
                <c:pt idx="54">
                  <c:v>210000</c:v>
                </c:pt>
                <c:pt idx="55">
                  <c:v>215000</c:v>
                </c:pt>
                <c:pt idx="56">
                  <c:v>220000</c:v>
                </c:pt>
                <c:pt idx="57">
                  <c:v>223000</c:v>
                </c:pt>
                <c:pt idx="58">
                  <c:v>223000</c:v>
                </c:pt>
                <c:pt idx="59">
                  <c:v>225000</c:v>
                </c:pt>
                <c:pt idx="60">
                  <c:v>230000</c:v>
                </c:pt>
                <c:pt idx="61">
                  <c:v>235000</c:v>
                </c:pt>
                <c:pt idx="62">
                  <c:v>240000</c:v>
                </c:pt>
                <c:pt idx="63">
                  <c:v>245000</c:v>
                </c:pt>
                <c:pt idx="64">
                  <c:v>250000</c:v>
                </c:pt>
                <c:pt idx="65">
                  <c:v>255000</c:v>
                </c:pt>
                <c:pt idx="66">
                  <c:v>260000</c:v>
                </c:pt>
                <c:pt idx="67">
                  <c:v>265000</c:v>
                </c:pt>
                <c:pt idx="68">
                  <c:v>270000</c:v>
                </c:pt>
                <c:pt idx="69">
                  <c:v>275000</c:v>
                </c:pt>
                <c:pt idx="70">
                  <c:v>280000</c:v>
                </c:pt>
                <c:pt idx="71">
                  <c:v>285000</c:v>
                </c:pt>
                <c:pt idx="72">
                  <c:v>290000</c:v>
                </c:pt>
                <c:pt idx="73">
                  <c:v>295000</c:v>
                </c:pt>
                <c:pt idx="74">
                  <c:v>300000</c:v>
                </c:pt>
                <c:pt idx="75">
                  <c:v>305000</c:v>
                </c:pt>
                <c:pt idx="76">
                  <c:v>310000</c:v>
                </c:pt>
                <c:pt idx="77">
                  <c:v>315000</c:v>
                </c:pt>
                <c:pt idx="78">
                  <c:v>320000</c:v>
                </c:pt>
                <c:pt idx="79">
                  <c:v>320000</c:v>
                </c:pt>
                <c:pt idx="80">
                  <c:v>324000</c:v>
                </c:pt>
                <c:pt idx="81">
                  <c:v>325000</c:v>
                </c:pt>
                <c:pt idx="82">
                  <c:v>330000</c:v>
                </c:pt>
                <c:pt idx="83">
                  <c:v>335000</c:v>
                </c:pt>
                <c:pt idx="84">
                  <c:v>340000</c:v>
                </c:pt>
                <c:pt idx="85">
                  <c:v>345000</c:v>
                </c:pt>
                <c:pt idx="86">
                  <c:v>350000</c:v>
                </c:pt>
                <c:pt idx="87">
                  <c:v>355000</c:v>
                </c:pt>
                <c:pt idx="88">
                  <c:v>360000</c:v>
                </c:pt>
                <c:pt idx="89">
                  <c:v>365000</c:v>
                </c:pt>
                <c:pt idx="90">
                  <c:v>370000</c:v>
                </c:pt>
                <c:pt idx="91">
                  <c:v>375000</c:v>
                </c:pt>
                <c:pt idx="92">
                  <c:v>380000</c:v>
                </c:pt>
                <c:pt idx="93">
                  <c:v>385000</c:v>
                </c:pt>
                <c:pt idx="94">
                  <c:v>390000</c:v>
                </c:pt>
                <c:pt idx="95">
                  <c:v>395000</c:v>
                </c:pt>
                <c:pt idx="96">
                  <c:v>400000</c:v>
                </c:pt>
                <c:pt idx="97">
                  <c:v>405000</c:v>
                </c:pt>
                <c:pt idx="98">
                  <c:v>410000</c:v>
                </c:pt>
                <c:pt idx="99">
                  <c:v>415000</c:v>
                </c:pt>
                <c:pt idx="100">
                  <c:v>420000</c:v>
                </c:pt>
                <c:pt idx="101">
                  <c:v>424000</c:v>
                </c:pt>
                <c:pt idx="102">
                  <c:v>424000</c:v>
                </c:pt>
                <c:pt idx="103">
                  <c:v>425000</c:v>
                </c:pt>
                <c:pt idx="104">
                  <c:v>430000</c:v>
                </c:pt>
                <c:pt idx="105">
                  <c:v>435000</c:v>
                </c:pt>
                <c:pt idx="106">
                  <c:v>440000</c:v>
                </c:pt>
                <c:pt idx="107">
                  <c:v>445000</c:v>
                </c:pt>
                <c:pt idx="108">
                  <c:v>450000</c:v>
                </c:pt>
                <c:pt idx="109">
                  <c:v>455000</c:v>
                </c:pt>
                <c:pt idx="110">
                  <c:v>460000</c:v>
                </c:pt>
                <c:pt idx="111">
                  <c:v>465000</c:v>
                </c:pt>
                <c:pt idx="112">
                  <c:v>470000</c:v>
                </c:pt>
                <c:pt idx="113">
                  <c:v>475000</c:v>
                </c:pt>
                <c:pt idx="114">
                  <c:v>480000</c:v>
                </c:pt>
                <c:pt idx="115">
                  <c:v>485000</c:v>
                </c:pt>
                <c:pt idx="116">
                  <c:v>490000</c:v>
                </c:pt>
                <c:pt idx="117">
                  <c:v>495000</c:v>
                </c:pt>
                <c:pt idx="118">
                  <c:v>500000</c:v>
                </c:pt>
                <c:pt idx="119">
                  <c:v>505000</c:v>
                </c:pt>
                <c:pt idx="120">
                  <c:v>510000</c:v>
                </c:pt>
                <c:pt idx="121">
                  <c:v>515000</c:v>
                </c:pt>
                <c:pt idx="122">
                  <c:v>520000</c:v>
                </c:pt>
                <c:pt idx="123">
                  <c:v>525000</c:v>
                </c:pt>
                <c:pt idx="124">
                  <c:v>530000</c:v>
                </c:pt>
                <c:pt idx="125">
                  <c:v>535000</c:v>
                </c:pt>
                <c:pt idx="126">
                  <c:v>540000</c:v>
                </c:pt>
                <c:pt idx="127">
                  <c:v>545000</c:v>
                </c:pt>
                <c:pt idx="128">
                  <c:v>550000</c:v>
                </c:pt>
                <c:pt idx="129">
                  <c:v>555000</c:v>
                </c:pt>
                <c:pt idx="130">
                  <c:v>560000</c:v>
                </c:pt>
                <c:pt idx="131">
                  <c:v>565000</c:v>
                </c:pt>
                <c:pt idx="132">
                  <c:v>570000</c:v>
                </c:pt>
                <c:pt idx="133">
                  <c:v>575000</c:v>
                </c:pt>
                <c:pt idx="134">
                  <c:v>580000</c:v>
                </c:pt>
                <c:pt idx="135">
                  <c:v>585000</c:v>
                </c:pt>
                <c:pt idx="136">
                  <c:v>590000</c:v>
                </c:pt>
                <c:pt idx="137">
                  <c:v>595000</c:v>
                </c:pt>
                <c:pt idx="138">
                  <c:v>600000</c:v>
                </c:pt>
                <c:pt idx="139">
                  <c:v>605000</c:v>
                </c:pt>
                <c:pt idx="140">
                  <c:v>610000</c:v>
                </c:pt>
                <c:pt idx="141">
                  <c:v>615000</c:v>
                </c:pt>
                <c:pt idx="142">
                  <c:v>620000</c:v>
                </c:pt>
                <c:pt idx="143">
                  <c:v>625000</c:v>
                </c:pt>
                <c:pt idx="144">
                  <c:v>630000</c:v>
                </c:pt>
                <c:pt idx="145">
                  <c:v>635000</c:v>
                </c:pt>
                <c:pt idx="146">
                  <c:v>640000</c:v>
                </c:pt>
                <c:pt idx="147">
                  <c:v>645000</c:v>
                </c:pt>
                <c:pt idx="148">
                  <c:v>650000</c:v>
                </c:pt>
                <c:pt idx="149">
                  <c:v>655000</c:v>
                </c:pt>
                <c:pt idx="150">
                  <c:v>660000</c:v>
                </c:pt>
                <c:pt idx="151">
                  <c:v>665000</c:v>
                </c:pt>
                <c:pt idx="152">
                  <c:v>670000</c:v>
                </c:pt>
                <c:pt idx="153">
                  <c:v>675000</c:v>
                </c:pt>
                <c:pt idx="154">
                  <c:v>680000</c:v>
                </c:pt>
                <c:pt idx="155">
                  <c:v>685000</c:v>
                </c:pt>
                <c:pt idx="156">
                  <c:v>690000</c:v>
                </c:pt>
                <c:pt idx="157">
                  <c:v>695000</c:v>
                </c:pt>
                <c:pt idx="158">
                  <c:v>700000</c:v>
                </c:pt>
                <c:pt idx="159">
                  <c:v>705000</c:v>
                </c:pt>
                <c:pt idx="160">
                  <c:v>710000</c:v>
                </c:pt>
                <c:pt idx="161">
                  <c:v>715000</c:v>
                </c:pt>
                <c:pt idx="162">
                  <c:v>720000</c:v>
                </c:pt>
                <c:pt idx="163">
                  <c:v>725000</c:v>
                </c:pt>
                <c:pt idx="164">
                  <c:v>730000</c:v>
                </c:pt>
                <c:pt idx="165">
                  <c:v>735000</c:v>
                </c:pt>
                <c:pt idx="166">
                  <c:v>740000</c:v>
                </c:pt>
                <c:pt idx="167">
                  <c:v>745000</c:v>
                </c:pt>
                <c:pt idx="168">
                  <c:v>750000</c:v>
                </c:pt>
                <c:pt idx="169">
                  <c:v>755000</c:v>
                </c:pt>
                <c:pt idx="170">
                  <c:v>760000</c:v>
                </c:pt>
                <c:pt idx="171">
                  <c:v>765000</c:v>
                </c:pt>
                <c:pt idx="172">
                  <c:v>770000</c:v>
                </c:pt>
                <c:pt idx="173">
                  <c:v>775000</c:v>
                </c:pt>
                <c:pt idx="174">
                  <c:v>780000</c:v>
                </c:pt>
                <c:pt idx="175">
                  <c:v>785000</c:v>
                </c:pt>
                <c:pt idx="176">
                  <c:v>790000</c:v>
                </c:pt>
                <c:pt idx="177">
                  <c:v>795000</c:v>
                </c:pt>
                <c:pt idx="178">
                  <c:v>800000</c:v>
                </c:pt>
                <c:pt idx="179">
                  <c:v>805000</c:v>
                </c:pt>
                <c:pt idx="180">
                  <c:v>810000</c:v>
                </c:pt>
                <c:pt idx="181">
                  <c:v>815000</c:v>
                </c:pt>
                <c:pt idx="182">
                  <c:v>820000</c:v>
                </c:pt>
                <c:pt idx="183">
                  <c:v>825000</c:v>
                </c:pt>
                <c:pt idx="184">
                  <c:v>830000</c:v>
                </c:pt>
                <c:pt idx="185">
                  <c:v>835000</c:v>
                </c:pt>
                <c:pt idx="186">
                  <c:v>840000</c:v>
                </c:pt>
                <c:pt idx="187">
                  <c:v>845000</c:v>
                </c:pt>
                <c:pt idx="188">
                  <c:v>850000</c:v>
                </c:pt>
                <c:pt idx="189">
                  <c:v>855000</c:v>
                </c:pt>
                <c:pt idx="190">
                  <c:v>860000</c:v>
                </c:pt>
                <c:pt idx="191">
                  <c:v>865000</c:v>
                </c:pt>
                <c:pt idx="192">
                  <c:v>870000</c:v>
                </c:pt>
                <c:pt idx="193">
                  <c:v>875000</c:v>
                </c:pt>
                <c:pt idx="194">
                  <c:v>880000</c:v>
                </c:pt>
                <c:pt idx="195">
                  <c:v>885000</c:v>
                </c:pt>
                <c:pt idx="196">
                  <c:v>890000</c:v>
                </c:pt>
                <c:pt idx="197">
                  <c:v>895000</c:v>
                </c:pt>
                <c:pt idx="198">
                  <c:v>900000</c:v>
                </c:pt>
                <c:pt idx="199">
                  <c:v>905000</c:v>
                </c:pt>
                <c:pt idx="200">
                  <c:v>910000</c:v>
                </c:pt>
                <c:pt idx="201">
                  <c:v>915000</c:v>
                </c:pt>
                <c:pt idx="202">
                  <c:v>920000</c:v>
                </c:pt>
                <c:pt idx="203">
                  <c:v>925000</c:v>
                </c:pt>
                <c:pt idx="204">
                  <c:v>930000</c:v>
                </c:pt>
                <c:pt idx="205">
                  <c:v>935000</c:v>
                </c:pt>
                <c:pt idx="206">
                  <c:v>940000</c:v>
                </c:pt>
                <c:pt idx="207">
                  <c:v>945000</c:v>
                </c:pt>
                <c:pt idx="208">
                  <c:v>950000</c:v>
                </c:pt>
                <c:pt idx="209">
                  <c:v>955000</c:v>
                </c:pt>
                <c:pt idx="210">
                  <c:v>960000</c:v>
                </c:pt>
                <c:pt idx="211">
                  <c:v>965000</c:v>
                </c:pt>
                <c:pt idx="212">
                  <c:v>970000</c:v>
                </c:pt>
                <c:pt idx="213">
                  <c:v>975000</c:v>
                </c:pt>
                <c:pt idx="214">
                  <c:v>980000</c:v>
                </c:pt>
                <c:pt idx="215">
                  <c:v>985000</c:v>
                </c:pt>
                <c:pt idx="216">
                  <c:v>990000</c:v>
                </c:pt>
                <c:pt idx="217">
                  <c:v>995000</c:v>
                </c:pt>
                <c:pt idx="218">
                  <c:v>1000000</c:v>
                </c:pt>
                <c:pt idx="219">
                  <c:v>1005000</c:v>
                </c:pt>
                <c:pt idx="220">
                  <c:v>1010000</c:v>
                </c:pt>
                <c:pt idx="221">
                  <c:v>1015000</c:v>
                </c:pt>
                <c:pt idx="222">
                  <c:v>1020000</c:v>
                </c:pt>
                <c:pt idx="223">
                  <c:v>1025000</c:v>
                </c:pt>
                <c:pt idx="224">
                  <c:v>1030000</c:v>
                </c:pt>
                <c:pt idx="225">
                  <c:v>1035000</c:v>
                </c:pt>
                <c:pt idx="226">
                  <c:v>1040000</c:v>
                </c:pt>
                <c:pt idx="227">
                  <c:v>1045000</c:v>
                </c:pt>
                <c:pt idx="228">
                  <c:v>1050000</c:v>
                </c:pt>
                <c:pt idx="229">
                  <c:v>1055000</c:v>
                </c:pt>
                <c:pt idx="230">
                  <c:v>1060000</c:v>
                </c:pt>
                <c:pt idx="231">
                  <c:v>1065000</c:v>
                </c:pt>
                <c:pt idx="232">
                  <c:v>1070000</c:v>
                </c:pt>
                <c:pt idx="233">
                  <c:v>1075000</c:v>
                </c:pt>
                <c:pt idx="234">
                  <c:v>1080000</c:v>
                </c:pt>
                <c:pt idx="235">
                  <c:v>1085000</c:v>
                </c:pt>
                <c:pt idx="236">
                  <c:v>1090000</c:v>
                </c:pt>
                <c:pt idx="237">
                  <c:v>1095000</c:v>
                </c:pt>
                <c:pt idx="238">
                  <c:v>1100000</c:v>
                </c:pt>
                <c:pt idx="239">
                  <c:v>1105000</c:v>
                </c:pt>
                <c:pt idx="240">
                  <c:v>1110000</c:v>
                </c:pt>
                <c:pt idx="241">
                  <c:v>1115000</c:v>
                </c:pt>
                <c:pt idx="242">
                  <c:v>1120000</c:v>
                </c:pt>
                <c:pt idx="243">
                  <c:v>1125000</c:v>
                </c:pt>
                <c:pt idx="244">
                  <c:v>1130000</c:v>
                </c:pt>
                <c:pt idx="245">
                  <c:v>1135000</c:v>
                </c:pt>
                <c:pt idx="246">
                  <c:v>1140000</c:v>
                </c:pt>
                <c:pt idx="247">
                  <c:v>1145000</c:v>
                </c:pt>
                <c:pt idx="248">
                  <c:v>1150000</c:v>
                </c:pt>
                <c:pt idx="249">
                  <c:v>1155000</c:v>
                </c:pt>
                <c:pt idx="250">
                  <c:v>1160000</c:v>
                </c:pt>
                <c:pt idx="251">
                  <c:v>1165000</c:v>
                </c:pt>
                <c:pt idx="252">
                  <c:v>1170000</c:v>
                </c:pt>
                <c:pt idx="253">
                  <c:v>1175000</c:v>
                </c:pt>
                <c:pt idx="254">
                  <c:v>1180000</c:v>
                </c:pt>
                <c:pt idx="255">
                  <c:v>1185000</c:v>
                </c:pt>
                <c:pt idx="256">
                  <c:v>1190000</c:v>
                </c:pt>
                <c:pt idx="257">
                  <c:v>1195000</c:v>
                </c:pt>
                <c:pt idx="258">
                  <c:v>1200000</c:v>
                </c:pt>
              </c:numCache>
            </c:numRef>
          </c:xVal>
          <c:yVal>
            <c:numRef>
              <c:f>Sheet1!$B$2:$B$260</c:f>
              <c:numCache>
                <c:formatCode>General</c:formatCode>
                <c:ptCount val="259"/>
                <c:pt idx="1">
                  <c:v>0.28946666666666665</c:v>
                </c:pt>
                <c:pt idx="2">
                  <c:v>0.14473333333333332</c:v>
                </c:pt>
                <c:pt idx="3">
                  <c:v>9.6488888888888888E-2</c:v>
                </c:pt>
                <c:pt idx="4">
                  <c:v>7.2366666666666662E-2</c:v>
                </c:pt>
                <c:pt idx="5">
                  <c:v>5.7893333333333331E-2</c:v>
                </c:pt>
                <c:pt idx="6">
                  <c:v>4.8244444444444444E-2</c:v>
                </c:pt>
                <c:pt idx="7">
                  <c:v>4.1352380952380953E-2</c:v>
                </c:pt>
                <c:pt idx="8">
                  <c:v>3.6183333333333331E-2</c:v>
                </c:pt>
                <c:pt idx="9">
                  <c:v>4.2213888888888891E-2</c:v>
                </c:pt>
                <c:pt idx="10">
                  <c:v>3.8376262626262626E-2</c:v>
                </c:pt>
                <c:pt idx="11">
                  <c:v>3.7523456790123456E-2</c:v>
                </c:pt>
                <c:pt idx="12">
                  <c:v>3.3771111111111113E-2</c:v>
                </c:pt>
                <c:pt idx="13">
                  <c:v>3.2472222222222222E-2</c:v>
                </c:pt>
                <c:pt idx="14">
                  <c:v>3.7111111111111109E-2</c:v>
                </c:pt>
                <c:pt idx="15">
                  <c:v>3.508686868686868E-2</c:v>
                </c:pt>
                <c:pt idx="16">
                  <c:v>3.2162962962962963E-2</c:v>
                </c:pt>
                <c:pt idx="17">
                  <c:v>2.9688888888888886E-2</c:v>
                </c:pt>
                <c:pt idx="18">
                  <c:v>2.8379084967320257E-2</c:v>
                </c:pt>
                <c:pt idx="19">
                  <c:v>3.1926470588235292E-2</c:v>
                </c:pt>
                <c:pt idx="20">
                  <c:v>3.1014285714285713E-2</c:v>
                </c:pt>
                <c:pt idx="21">
                  <c:v>2.8946666666666666E-2</c:v>
                </c:pt>
                <c:pt idx="22">
                  <c:v>2.7137499999999998E-2</c:v>
                </c:pt>
                <c:pt idx="23">
                  <c:v>2.5541176470588234E-2</c:v>
                </c:pt>
                <c:pt idx="24">
                  <c:v>2.4670454545454544E-2</c:v>
                </c:pt>
                <c:pt idx="25">
                  <c:v>3.0152777777777782E-2</c:v>
                </c:pt>
                <c:pt idx="26">
                  <c:v>2.9482716049382719E-2</c:v>
                </c:pt>
                <c:pt idx="27">
                  <c:v>2.7930994152046789E-2</c:v>
                </c:pt>
                <c:pt idx="28">
                  <c:v>2.6534444444444447E-2</c:v>
                </c:pt>
                <c:pt idx="29">
                  <c:v>2.5270899470899475E-2</c:v>
                </c:pt>
                <c:pt idx="30">
                  <c:v>2.4122222222222225E-2</c:v>
                </c:pt>
                <c:pt idx="31">
                  <c:v>2.3073429951690823E-2</c:v>
                </c:pt>
                <c:pt idx="32">
                  <c:v>2.2112037037037041E-2</c:v>
                </c:pt>
                <c:pt idx="33">
                  <c:v>2.6132407407407406E-2</c:v>
                </c:pt>
                <c:pt idx="34">
                  <c:v>2.5495031616982834E-2</c:v>
                </c:pt>
                <c:pt idx="35">
                  <c:v>2.5087111111111109E-2</c:v>
                </c:pt>
                <c:pt idx="36">
                  <c:v>2.4122222222222222E-2</c:v>
                </c:pt>
                <c:pt idx="37">
                  <c:v>2.322880658436214E-2</c:v>
                </c:pt>
                <c:pt idx="38">
                  <c:v>2.2399206349206349E-2</c:v>
                </c:pt>
                <c:pt idx="39">
                  <c:v>2.1626819923371645E-2</c:v>
                </c:pt>
                <c:pt idx="40">
                  <c:v>2.0905925925925925E-2</c:v>
                </c:pt>
                <c:pt idx="41">
                  <c:v>2.0231541218637992E-2</c:v>
                </c:pt>
                <c:pt idx="42">
                  <c:v>1.9599305555555554E-2</c:v>
                </c:pt>
                <c:pt idx="43">
                  <c:v>2.2614583333333334E-2</c:v>
                </c:pt>
                <c:pt idx="44">
                  <c:v>2.2335390946502057E-2</c:v>
                </c:pt>
                <c:pt idx="45">
                  <c:v>2.192929292929293E-2</c:v>
                </c:pt>
                <c:pt idx="46">
                  <c:v>2.1284313725490198E-2</c:v>
                </c:pt>
                <c:pt idx="47">
                  <c:v>2.0676190476190476E-2</c:v>
                </c:pt>
                <c:pt idx="48">
                  <c:v>2.0101851851851853E-2</c:v>
                </c:pt>
                <c:pt idx="49">
                  <c:v>1.9558558558558561E-2</c:v>
                </c:pt>
                <c:pt idx="50">
                  <c:v>1.9043859649122807E-2</c:v>
                </c:pt>
                <c:pt idx="51">
                  <c:v>1.8555555555555558E-2</c:v>
                </c:pt>
                <c:pt idx="52">
                  <c:v>1.8091666666666669E-2</c:v>
                </c:pt>
                <c:pt idx="53">
                  <c:v>1.765040650406504E-2</c:v>
                </c:pt>
                <c:pt idx="54">
                  <c:v>1.7230158730158731E-2</c:v>
                </c:pt>
                <c:pt idx="55">
                  <c:v>1.6829457364341088E-2</c:v>
                </c:pt>
                <c:pt idx="56">
                  <c:v>1.6446969696969696E-2</c:v>
                </c:pt>
                <c:pt idx="57">
                  <c:v>1.6225710014947683E-2</c:v>
                </c:pt>
                <c:pt idx="58">
                  <c:v>1.6225710014947683E-2</c:v>
                </c:pt>
                <c:pt idx="59">
                  <c:v>1.6081481481481481E-2</c:v>
                </c:pt>
                <c:pt idx="60">
                  <c:v>1.5731884057971015E-2</c:v>
                </c:pt>
                <c:pt idx="61">
                  <c:v>1.5397163120567376E-2</c:v>
                </c:pt>
                <c:pt idx="62">
                  <c:v>1.5076388888888889E-2</c:v>
                </c:pt>
                <c:pt idx="63">
                  <c:v>1.4768707482993198E-2</c:v>
                </c:pt>
                <c:pt idx="64">
                  <c:v>1.4473333333333335E-2</c:v>
                </c:pt>
                <c:pt idx="65">
                  <c:v>1.418954248366013E-2</c:v>
                </c:pt>
                <c:pt idx="66">
                  <c:v>1.3916666666666667E-2</c:v>
                </c:pt>
                <c:pt idx="67">
                  <c:v>1.3654088050314466E-2</c:v>
                </c:pt>
                <c:pt idx="68">
                  <c:v>1.3401234567901234E-2</c:v>
                </c:pt>
                <c:pt idx="69">
                  <c:v>1.3157575757575759E-2</c:v>
                </c:pt>
                <c:pt idx="70">
                  <c:v>1.2922619047619047E-2</c:v>
                </c:pt>
                <c:pt idx="71">
                  <c:v>1.2695906432748538E-2</c:v>
                </c:pt>
                <c:pt idx="72">
                  <c:v>1.2477011494252874E-2</c:v>
                </c:pt>
                <c:pt idx="73">
                  <c:v>1.2265536723163842E-2</c:v>
                </c:pt>
                <c:pt idx="74">
                  <c:v>1.2061111111111111E-2</c:v>
                </c:pt>
                <c:pt idx="75">
                  <c:v>1.1863387978142077E-2</c:v>
                </c:pt>
                <c:pt idx="76">
                  <c:v>1.1672043010752689E-2</c:v>
                </c:pt>
                <c:pt idx="77">
                  <c:v>1.1486772486772488E-2</c:v>
                </c:pt>
                <c:pt idx="78">
                  <c:v>1.1307291666666667E-2</c:v>
                </c:pt>
                <c:pt idx="79">
                  <c:v>1.3568749999999999E-2</c:v>
                </c:pt>
                <c:pt idx="80">
                  <c:v>1.3401234567901234E-2</c:v>
                </c:pt>
                <c:pt idx="81">
                  <c:v>1.336E-2</c:v>
                </c:pt>
                <c:pt idx="82">
                  <c:v>1.3157575757575757E-2</c:v>
                </c:pt>
                <c:pt idx="83">
                  <c:v>1.2961194029850746E-2</c:v>
                </c:pt>
                <c:pt idx="84">
                  <c:v>1.2770588235294117E-2</c:v>
                </c:pt>
                <c:pt idx="85">
                  <c:v>1.2585507246376812E-2</c:v>
                </c:pt>
                <c:pt idx="86">
                  <c:v>1.2405714285714286E-2</c:v>
                </c:pt>
                <c:pt idx="87">
                  <c:v>1.2230985915492957E-2</c:v>
                </c:pt>
                <c:pt idx="88">
                  <c:v>1.2061111111111111E-2</c:v>
                </c:pt>
                <c:pt idx="89">
                  <c:v>1.1895890410958903E-2</c:v>
                </c:pt>
                <c:pt idx="90">
                  <c:v>1.1735135135135135E-2</c:v>
                </c:pt>
                <c:pt idx="91">
                  <c:v>1.1578666666666666E-2</c:v>
                </c:pt>
                <c:pt idx="92">
                  <c:v>1.1426315789473684E-2</c:v>
                </c:pt>
                <c:pt idx="93">
                  <c:v>1.1277922077922078E-2</c:v>
                </c:pt>
                <c:pt idx="94">
                  <c:v>1.1133333333333334E-2</c:v>
                </c:pt>
                <c:pt idx="95">
                  <c:v>1.099240506329114E-2</c:v>
                </c:pt>
                <c:pt idx="96">
                  <c:v>1.0855E-2</c:v>
                </c:pt>
                <c:pt idx="97">
                  <c:v>1.0720987654320988E-2</c:v>
                </c:pt>
                <c:pt idx="98">
                  <c:v>1.0590243902439024E-2</c:v>
                </c:pt>
                <c:pt idx="99">
                  <c:v>1.0462650602409638E-2</c:v>
                </c:pt>
                <c:pt idx="100">
                  <c:v>1.0338095238095238E-2</c:v>
                </c:pt>
                <c:pt idx="101">
                  <c:v>1.0240566037735849E-2</c:v>
                </c:pt>
                <c:pt idx="102">
                  <c:v>1.0240566037735849E-2</c:v>
                </c:pt>
                <c:pt idx="103">
                  <c:v>1.0216470588235294E-2</c:v>
                </c:pt>
                <c:pt idx="104">
                  <c:v>1.0097674418604652E-2</c:v>
                </c:pt>
                <c:pt idx="105">
                  <c:v>9.9816091954022992E-3</c:v>
                </c:pt>
                <c:pt idx="106">
                  <c:v>9.8681818181818176E-3</c:v>
                </c:pt>
                <c:pt idx="107">
                  <c:v>9.7573033707865162E-3</c:v>
                </c:pt>
                <c:pt idx="108">
                  <c:v>9.6488888888888891E-3</c:v>
                </c:pt>
                <c:pt idx="109">
                  <c:v>9.5428571428571429E-3</c:v>
                </c:pt>
                <c:pt idx="110">
                  <c:v>9.4391304347826079E-3</c:v>
                </c:pt>
                <c:pt idx="111">
                  <c:v>9.3376344086021513E-3</c:v>
                </c:pt>
                <c:pt idx="112">
                  <c:v>9.2382978723404251E-3</c:v>
                </c:pt>
                <c:pt idx="113">
                  <c:v>9.1410526315789473E-3</c:v>
                </c:pt>
                <c:pt idx="114">
                  <c:v>9.0458333333333328E-3</c:v>
                </c:pt>
                <c:pt idx="115">
                  <c:v>8.9525773195876287E-3</c:v>
                </c:pt>
                <c:pt idx="116">
                  <c:v>8.8612244897959182E-3</c:v>
                </c:pt>
                <c:pt idx="117">
                  <c:v>8.7717171717171718E-3</c:v>
                </c:pt>
                <c:pt idx="118">
                  <c:v>8.6840000000000007E-3</c:v>
                </c:pt>
                <c:pt idx="119">
                  <c:v>8.5980198019801977E-3</c:v>
                </c:pt>
                <c:pt idx="120">
                  <c:v>8.5137254901960779E-3</c:v>
                </c:pt>
                <c:pt idx="121">
                  <c:v>8.431067961165049E-3</c:v>
                </c:pt>
                <c:pt idx="122">
                  <c:v>8.3499999999999998E-3</c:v>
                </c:pt>
                <c:pt idx="123">
                  <c:v>8.2704761904761909E-3</c:v>
                </c:pt>
                <c:pt idx="124">
                  <c:v>8.1924528301886793E-3</c:v>
                </c:pt>
                <c:pt idx="125">
                  <c:v>8.1158878504672891E-3</c:v>
                </c:pt>
                <c:pt idx="126">
                  <c:v>8.0407407407407407E-3</c:v>
                </c:pt>
                <c:pt idx="127">
                  <c:v>7.9669724770642207E-3</c:v>
                </c:pt>
                <c:pt idx="128">
                  <c:v>7.8945454545454544E-3</c:v>
                </c:pt>
                <c:pt idx="129">
                  <c:v>7.8234234234234243E-3</c:v>
                </c:pt>
                <c:pt idx="130">
                  <c:v>7.7535714285714282E-3</c:v>
                </c:pt>
                <c:pt idx="131">
                  <c:v>7.684955752212389E-3</c:v>
                </c:pt>
                <c:pt idx="132">
                  <c:v>7.6175438596491228E-3</c:v>
                </c:pt>
                <c:pt idx="133">
                  <c:v>7.5513043478260874E-3</c:v>
                </c:pt>
                <c:pt idx="134">
                  <c:v>7.4862068965517239E-3</c:v>
                </c:pt>
                <c:pt idx="135">
                  <c:v>7.4222222222222224E-3</c:v>
                </c:pt>
                <c:pt idx="136">
                  <c:v>7.3593220338983049E-3</c:v>
                </c:pt>
                <c:pt idx="137">
                  <c:v>7.2974789915966386E-3</c:v>
                </c:pt>
                <c:pt idx="138">
                  <c:v>7.2366666666666664E-3</c:v>
                </c:pt>
                <c:pt idx="139">
                  <c:v>7.1768595041322315E-3</c:v>
                </c:pt>
                <c:pt idx="140">
                  <c:v>7.118032786885246E-3</c:v>
                </c:pt>
                <c:pt idx="141">
                  <c:v>7.0601626016260164E-3</c:v>
                </c:pt>
                <c:pt idx="142">
                  <c:v>7.003225806451613E-3</c:v>
                </c:pt>
                <c:pt idx="143">
                  <c:v>6.9471999999999997E-3</c:v>
                </c:pt>
                <c:pt idx="144">
                  <c:v>6.8920634920634919E-3</c:v>
                </c:pt>
                <c:pt idx="145">
                  <c:v>6.8377952755905511E-3</c:v>
                </c:pt>
                <c:pt idx="146">
                  <c:v>6.7843749999999996E-3</c:v>
                </c:pt>
                <c:pt idx="147">
                  <c:v>6.731782945736434E-3</c:v>
                </c:pt>
                <c:pt idx="148">
                  <c:v>6.6800000000000002E-3</c:v>
                </c:pt>
                <c:pt idx="149">
                  <c:v>6.6290076335877865E-3</c:v>
                </c:pt>
                <c:pt idx="150">
                  <c:v>6.5787878787878784E-3</c:v>
                </c:pt>
                <c:pt idx="151">
                  <c:v>6.5293233082706764E-3</c:v>
                </c:pt>
                <c:pt idx="152">
                  <c:v>6.4805970149253728E-3</c:v>
                </c:pt>
                <c:pt idx="153">
                  <c:v>6.4325925925925922E-3</c:v>
                </c:pt>
                <c:pt idx="154">
                  <c:v>6.3852941176470585E-3</c:v>
                </c:pt>
                <c:pt idx="155">
                  <c:v>6.3386861313868611E-3</c:v>
                </c:pt>
                <c:pt idx="156">
                  <c:v>6.2927536231884061E-3</c:v>
                </c:pt>
                <c:pt idx="157">
                  <c:v>6.247482014388489E-3</c:v>
                </c:pt>
                <c:pt idx="158">
                  <c:v>6.2028571428571428E-3</c:v>
                </c:pt>
                <c:pt idx="159">
                  <c:v>6.1588652482269506E-3</c:v>
                </c:pt>
                <c:pt idx="160">
                  <c:v>6.1154929577464786E-3</c:v>
                </c:pt>
                <c:pt idx="161">
                  <c:v>6.072727272727273E-3</c:v>
                </c:pt>
                <c:pt idx="162">
                  <c:v>6.0305555555555555E-3</c:v>
                </c:pt>
                <c:pt idx="163">
                  <c:v>5.9889655172413797E-3</c:v>
                </c:pt>
                <c:pt idx="164">
                  <c:v>5.9479452054794517E-3</c:v>
                </c:pt>
                <c:pt idx="165">
                  <c:v>5.9074829931972791E-3</c:v>
                </c:pt>
                <c:pt idx="166">
                  <c:v>5.8675675675675673E-3</c:v>
                </c:pt>
                <c:pt idx="167">
                  <c:v>5.8281879194630876E-3</c:v>
                </c:pt>
                <c:pt idx="168">
                  <c:v>5.789333333333333E-3</c:v>
                </c:pt>
                <c:pt idx="169">
                  <c:v>5.7509933774834441E-3</c:v>
                </c:pt>
                <c:pt idx="170">
                  <c:v>5.7131578947368419E-3</c:v>
                </c:pt>
                <c:pt idx="171">
                  <c:v>5.6758169934640525E-3</c:v>
                </c:pt>
                <c:pt idx="172">
                  <c:v>5.6389610389610389E-3</c:v>
                </c:pt>
                <c:pt idx="173">
                  <c:v>5.6025806451612901E-3</c:v>
                </c:pt>
                <c:pt idx="174">
                  <c:v>5.5666666666666668E-3</c:v>
                </c:pt>
                <c:pt idx="175">
                  <c:v>5.5312101910828023E-3</c:v>
                </c:pt>
                <c:pt idx="176">
                  <c:v>5.49620253164557E-3</c:v>
                </c:pt>
                <c:pt idx="177">
                  <c:v>5.4616352201257859E-3</c:v>
                </c:pt>
                <c:pt idx="178">
                  <c:v>5.4275E-3</c:v>
                </c:pt>
                <c:pt idx="179">
                  <c:v>5.3937888198757767E-3</c:v>
                </c:pt>
                <c:pt idx="180">
                  <c:v>5.3604938271604938E-3</c:v>
                </c:pt>
                <c:pt idx="181">
                  <c:v>5.3276073619631902E-3</c:v>
                </c:pt>
                <c:pt idx="182">
                  <c:v>5.2951219512195119E-3</c:v>
                </c:pt>
                <c:pt idx="183">
                  <c:v>5.2630303030303032E-3</c:v>
                </c:pt>
                <c:pt idx="184">
                  <c:v>5.2313253012048191E-3</c:v>
                </c:pt>
                <c:pt idx="185">
                  <c:v>5.1999999999999998E-3</c:v>
                </c:pt>
                <c:pt idx="186">
                  <c:v>5.1690476190476191E-3</c:v>
                </c:pt>
                <c:pt idx="187">
                  <c:v>5.1384615384615388E-3</c:v>
                </c:pt>
                <c:pt idx="188">
                  <c:v>5.1082352941176469E-3</c:v>
                </c:pt>
                <c:pt idx="189">
                  <c:v>5.0783625730994155E-3</c:v>
                </c:pt>
                <c:pt idx="190">
                  <c:v>5.0488372093023259E-3</c:v>
                </c:pt>
                <c:pt idx="191">
                  <c:v>5.0196531791907514E-3</c:v>
                </c:pt>
                <c:pt idx="192">
                  <c:v>4.9908045977011496E-3</c:v>
                </c:pt>
                <c:pt idx="193">
                  <c:v>4.9622857142857142E-3</c:v>
                </c:pt>
                <c:pt idx="194">
                  <c:v>4.9340909090909088E-3</c:v>
                </c:pt>
                <c:pt idx="195">
                  <c:v>4.9062146892655369E-3</c:v>
                </c:pt>
                <c:pt idx="196">
                  <c:v>4.8786516853932581E-3</c:v>
                </c:pt>
                <c:pt idx="197">
                  <c:v>4.8513966480446926E-3</c:v>
                </c:pt>
                <c:pt idx="198">
                  <c:v>4.8244444444444446E-3</c:v>
                </c:pt>
                <c:pt idx="199">
                  <c:v>4.7977900552486187E-3</c:v>
                </c:pt>
                <c:pt idx="200">
                  <c:v>4.7714285714285714E-3</c:v>
                </c:pt>
                <c:pt idx="201">
                  <c:v>4.7453551912568304E-3</c:v>
                </c:pt>
                <c:pt idx="202">
                  <c:v>4.719565217391304E-3</c:v>
                </c:pt>
                <c:pt idx="203">
                  <c:v>4.6940540540540542E-3</c:v>
                </c:pt>
                <c:pt idx="204">
                  <c:v>4.6688172043010756E-3</c:v>
                </c:pt>
                <c:pt idx="205">
                  <c:v>4.6438502673796789E-3</c:v>
                </c:pt>
                <c:pt idx="206">
                  <c:v>4.6191489361702125E-3</c:v>
                </c:pt>
                <c:pt idx="207">
                  <c:v>4.5947089947089943E-3</c:v>
                </c:pt>
                <c:pt idx="208">
                  <c:v>4.5705263157894737E-3</c:v>
                </c:pt>
                <c:pt idx="209">
                  <c:v>4.5465968586387434E-3</c:v>
                </c:pt>
                <c:pt idx="210">
                  <c:v>4.5229166666666664E-3</c:v>
                </c:pt>
                <c:pt idx="211">
                  <c:v>4.4994818652849744E-3</c:v>
                </c:pt>
                <c:pt idx="212">
                  <c:v>4.4762886597938143E-3</c:v>
                </c:pt>
                <c:pt idx="213">
                  <c:v>4.4533333333333334E-3</c:v>
                </c:pt>
                <c:pt idx="214">
                  <c:v>4.4306122448979591E-3</c:v>
                </c:pt>
                <c:pt idx="215">
                  <c:v>4.4081218274111674E-3</c:v>
                </c:pt>
                <c:pt idx="216">
                  <c:v>4.3858585858585859E-3</c:v>
                </c:pt>
                <c:pt idx="217">
                  <c:v>4.363819095477387E-3</c:v>
                </c:pt>
                <c:pt idx="218">
                  <c:v>4.3420000000000004E-3</c:v>
                </c:pt>
                <c:pt idx="219">
                  <c:v>4.3203980099502486E-3</c:v>
                </c:pt>
                <c:pt idx="220">
                  <c:v>4.2990099009900988E-3</c:v>
                </c:pt>
                <c:pt idx="221">
                  <c:v>4.2778325123152706E-3</c:v>
                </c:pt>
                <c:pt idx="222">
                  <c:v>4.256862745098039E-3</c:v>
                </c:pt>
                <c:pt idx="223">
                  <c:v>4.23609756097561E-3</c:v>
                </c:pt>
                <c:pt idx="224">
                  <c:v>4.2155339805825245E-3</c:v>
                </c:pt>
                <c:pt idx="225">
                  <c:v>4.1951690821256035E-3</c:v>
                </c:pt>
                <c:pt idx="226">
                  <c:v>4.1749999999999999E-3</c:v>
                </c:pt>
                <c:pt idx="227">
                  <c:v>4.1550239234449757E-3</c:v>
                </c:pt>
                <c:pt idx="228">
                  <c:v>4.1352380952380955E-3</c:v>
                </c:pt>
                <c:pt idx="229">
                  <c:v>4.11563981042654E-3</c:v>
                </c:pt>
                <c:pt idx="230">
                  <c:v>4.0962264150943397E-3</c:v>
                </c:pt>
                <c:pt idx="231">
                  <c:v>4.0769953051643191E-3</c:v>
                </c:pt>
                <c:pt idx="232">
                  <c:v>4.0579439252336445E-3</c:v>
                </c:pt>
                <c:pt idx="233">
                  <c:v>4.0390697674418602E-3</c:v>
                </c:pt>
                <c:pt idx="234">
                  <c:v>4.0203703703703703E-3</c:v>
                </c:pt>
                <c:pt idx="235">
                  <c:v>4.0018433179723504E-3</c:v>
                </c:pt>
                <c:pt idx="236">
                  <c:v>3.9834862385321104E-3</c:v>
                </c:pt>
                <c:pt idx="237">
                  <c:v>3.9652968036529681E-3</c:v>
                </c:pt>
                <c:pt idx="238">
                  <c:v>3.9472727272727272E-3</c:v>
                </c:pt>
                <c:pt idx="239">
                  <c:v>3.9294117647058827E-3</c:v>
                </c:pt>
                <c:pt idx="240">
                  <c:v>3.9117117117117121E-3</c:v>
                </c:pt>
                <c:pt idx="241">
                  <c:v>3.894170403587444E-3</c:v>
                </c:pt>
                <c:pt idx="242">
                  <c:v>3.8767857142857141E-3</c:v>
                </c:pt>
                <c:pt idx="243">
                  <c:v>3.8595555555555557E-3</c:v>
                </c:pt>
                <c:pt idx="244">
                  <c:v>3.8424778761061945E-3</c:v>
                </c:pt>
                <c:pt idx="245">
                  <c:v>3.8255506607929517E-3</c:v>
                </c:pt>
                <c:pt idx="246">
                  <c:v>3.8087719298245614E-3</c:v>
                </c:pt>
                <c:pt idx="247">
                  <c:v>3.7921397379912665E-3</c:v>
                </c:pt>
                <c:pt idx="248">
                  <c:v>3.7756521739130437E-3</c:v>
                </c:pt>
                <c:pt idx="249">
                  <c:v>3.7593073593073594E-3</c:v>
                </c:pt>
                <c:pt idx="250">
                  <c:v>3.743103448275862E-3</c:v>
                </c:pt>
                <c:pt idx="251">
                  <c:v>3.7270386266094421E-3</c:v>
                </c:pt>
                <c:pt idx="252">
                  <c:v>3.7111111111111112E-3</c:v>
                </c:pt>
                <c:pt idx="253">
                  <c:v>3.6953191489361701E-3</c:v>
                </c:pt>
                <c:pt idx="254">
                  <c:v>3.6796610169491525E-3</c:v>
                </c:pt>
                <c:pt idx="255">
                  <c:v>3.6641350210970462E-3</c:v>
                </c:pt>
                <c:pt idx="256">
                  <c:v>3.6487394957983193E-3</c:v>
                </c:pt>
                <c:pt idx="257">
                  <c:v>3.6334728033472802E-3</c:v>
                </c:pt>
                <c:pt idx="258">
                  <c:v>3.6183333333333332E-3</c:v>
                </c:pt>
              </c:numCache>
            </c:numRef>
          </c:yVal>
          <c:smooth val="0"/>
          <c:extLst>
            <c:ext xmlns:c16="http://schemas.microsoft.com/office/drawing/2014/chart" uri="{C3380CC4-5D6E-409C-BE32-E72D297353CC}">
              <c16:uniqueId val="{00000000-BA6D-4631-8749-4CBFAA574EC0}"/>
            </c:ext>
          </c:extLst>
        </c:ser>
        <c:dLbls>
          <c:showLegendKey val="0"/>
          <c:showVal val="0"/>
          <c:showCatName val="0"/>
          <c:showSerName val="0"/>
          <c:showPercent val="0"/>
          <c:showBubbleSize val="0"/>
        </c:dLbls>
        <c:axId val="760279040"/>
        <c:axId val="760280960"/>
      </c:scatterChart>
      <c:valAx>
        <c:axId val="760279040"/>
        <c:scaling>
          <c:orientation val="minMax"/>
          <c:max val="600000"/>
        </c:scaling>
        <c:delete val="0"/>
        <c:axPos val="b"/>
        <c:title>
          <c:tx>
            <c:rich>
              <a:bodyPr/>
              <a:lstStyle/>
              <a:p>
                <a:pPr>
                  <a:defRPr/>
                </a:pPr>
                <a:r>
                  <a:rPr lang="en-GB"/>
                  <a:t>1991 property value</a:t>
                </a:r>
              </a:p>
            </c:rich>
          </c:tx>
          <c:overlay val="0"/>
        </c:title>
        <c:numFmt formatCode="&quot;£&quot;#,##0" sourceLinked="0"/>
        <c:majorTickMark val="out"/>
        <c:minorTickMark val="none"/>
        <c:tickLblPos val="low"/>
        <c:txPr>
          <a:bodyPr rot="0" vert="horz"/>
          <a:lstStyle/>
          <a:p>
            <a:pPr>
              <a:defRPr/>
            </a:pPr>
            <a:endParaRPr lang="en-US"/>
          </a:p>
        </c:txPr>
        <c:crossAx val="760280960"/>
        <c:crosses val="autoZero"/>
        <c:crossBetween val="midCat"/>
      </c:valAx>
      <c:valAx>
        <c:axId val="760280960"/>
        <c:scaling>
          <c:orientation val="minMax"/>
          <c:max val="6.0000000000000012E-2"/>
        </c:scaling>
        <c:delete val="0"/>
        <c:axPos val="l"/>
        <c:majorGridlines>
          <c:spPr>
            <a:ln>
              <a:prstDash val="dash"/>
            </a:ln>
          </c:spPr>
        </c:majorGridlines>
        <c:title>
          <c:tx>
            <c:rich>
              <a:bodyPr rot="-5400000" vert="horz"/>
              <a:lstStyle/>
              <a:p>
                <a:pPr>
                  <a:defRPr/>
                </a:pPr>
                <a:r>
                  <a:rPr lang="en-GB"/>
                  <a:t>Council tax as % of property value</a:t>
                </a:r>
              </a:p>
            </c:rich>
          </c:tx>
          <c:layout>
            <c:manualLayout>
              <c:xMode val="edge"/>
              <c:yMode val="edge"/>
              <c:x val="7.910888753824263E-3"/>
              <c:y val="0.24881054606085865"/>
            </c:manualLayout>
          </c:layout>
          <c:overlay val="0"/>
        </c:title>
        <c:numFmt formatCode="0%" sourceLinked="0"/>
        <c:majorTickMark val="out"/>
        <c:minorTickMark val="none"/>
        <c:tickLblPos val="nextTo"/>
        <c:crossAx val="760279040"/>
        <c:crosses val="autoZero"/>
        <c:crossBetween val="midCat"/>
      </c:valAx>
    </c:plotArea>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3819791597408"/>
          <c:y val="6.3941729506033954E-2"/>
          <c:w val="0.86879463809416313"/>
          <c:h val="0.74985619332724285"/>
        </c:manualLayout>
      </c:layout>
      <c:lineChart>
        <c:grouping val="standard"/>
        <c:varyColors val="0"/>
        <c:ser>
          <c:idx val="0"/>
          <c:order val="0"/>
          <c:tx>
            <c:strRef>
              <c:f>Sheet1!$D$1</c:f>
              <c:strCache>
                <c:ptCount val="1"/>
                <c:pt idx="0">
                  <c:v>Other</c:v>
                </c:pt>
              </c:strCache>
            </c:strRef>
          </c:tx>
          <c:cat>
            <c:strRef>
              <c:f>Sheet1!$A$2:$A$11</c:f>
              <c:strCache>
                <c:ptCount val="10"/>
                <c:pt idx="0">
                  <c:v>Poorest</c:v>
                </c:pt>
                <c:pt idx="1">
                  <c:v>2</c:v>
                </c:pt>
                <c:pt idx="2">
                  <c:v>3</c:v>
                </c:pt>
                <c:pt idx="3">
                  <c:v>4</c:v>
                </c:pt>
                <c:pt idx="4">
                  <c:v>5</c:v>
                </c:pt>
                <c:pt idx="5">
                  <c:v>6</c:v>
                </c:pt>
                <c:pt idx="6">
                  <c:v>7</c:v>
                </c:pt>
                <c:pt idx="7">
                  <c:v>8</c:v>
                </c:pt>
                <c:pt idx="8">
                  <c:v>9</c:v>
                </c:pt>
                <c:pt idx="9">
                  <c:v>Richest</c:v>
                </c:pt>
              </c:strCache>
            </c:strRef>
          </c:cat>
          <c:val>
            <c:numRef>
              <c:f>Sheet1!$D$2:$D$11</c:f>
              <c:numCache>
                <c:formatCode>General</c:formatCode>
                <c:ptCount val="10"/>
                <c:pt idx="0">
                  <c:v>-9.8304302409380848E-3</c:v>
                </c:pt>
                <c:pt idx="1">
                  <c:v>-1.236137332003107E-2</c:v>
                </c:pt>
                <c:pt idx="2">
                  <c:v>-1.6328029982882575E-2</c:v>
                </c:pt>
                <c:pt idx="3">
                  <c:v>-1.3123492627785126E-2</c:v>
                </c:pt>
                <c:pt idx="4">
                  <c:v>-1.3518667068984859E-2</c:v>
                </c:pt>
                <c:pt idx="5">
                  <c:v>-1.041851021284416E-2</c:v>
                </c:pt>
                <c:pt idx="6">
                  <c:v>-9.3448438743287815E-3</c:v>
                </c:pt>
                <c:pt idx="7">
                  <c:v>-7.1835990428860599E-3</c:v>
                </c:pt>
                <c:pt idx="8">
                  <c:v>-4.1010531521563113E-3</c:v>
                </c:pt>
                <c:pt idx="9">
                  <c:v>-2.3602565039119452E-4</c:v>
                </c:pt>
              </c:numCache>
            </c:numRef>
          </c:val>
          <c:smooth val="0"/>
          <c:extLst>
            <c:ext xmlns:c16="http://schemas.microsoft.com/office/drawing/2014/chart" uri="{C3380CC4-5D6E-409C-BE32-E72D297353CC}">
              <c16:uniqueId val="{00000000-D574-45A0-81A3-C81ED37C0F72}"/>
            </c:ext>
          </c:extLst>
        </c:ser>
        <c:ser>
          <c:idx val="3"/>
          <c:order val="1"/>
          <c:tx>
            <c:strRef>
              <c:f>Sheet1!$C$1</c:f>
              <c:strCache>
                <c:ptCount val="1"/>
                <c:pt idx="0">
                  <c:v>South</c:v>
                </c:pt>
              </c:strCache>
            </c:strRef>
          </c:tx>
          <c:cat>
            <c:strRef>
              <c:f>Sheet1!$A$2:$A$11</c:f>
              <c:strCache>
                <c:ptCount val="10"/>
                <c:pt idx="0">
                  <c:v>Poorest</c:v>
                </c:pt>
                <c:pt idx="1">
                  <c:v>2</c:v>
                </c:pt>
                <c:pt idx="2">
                  <c:v>3</c:v>
                </c:pt>
                <c:pt idx="3">
                  <c:v>4</c:v>
                </c:pt>
                <c:pt idx="4">
                  <c:v>5</c:v>
                </c:pt>
                <c:pt idx="5">
                  <c:v>6</c:v>
                </c:pt>
                <c:pt idx="6">
                  <c:v>7</c:v>
                </c:pt>
                <c:pt idx="7">
                  <c:v>8</c:v>
                </c:pt>
                <c:pt idx="8">
                  <c:v>9</c:v>
                </c:pt>
                <c:pt idx="9">
                  <c:v>Richest</c:v>
                </c:pt>
              </c:strCache>
            </c:strRef>
          </c:cat>
          <c:val>
            <c:numRef>
              <c:f>Sheet1!$C$2:$C$11</c:f>
              <c:numCache>
                <c:formatCode>General</c:formatCode>
                <c:ptCount val="10"/>
                <c:pt idx="0">
                  <c:v>-1.8913215401598937E-3</c:v>
                </c:pt>
                <c:pt idx="1">
                  <c:v>-4.0648306043395326E-3</c:v>
                </c:pt>
                <c:pt idx="2">
                  <c:v>-4.59458588205011E-3</c:v>
                </c:pt>
                <c:pt idx="3">
                  <c:v>-3.8218887105892448E-3</c:v>
                </c:pt>
                <c:pt idx="4">
                  <c:v>-3.7082056653764519E-3</c:v>
                </c:pt>
                <c:pt idx="5">
                  <c:v>-5.7876925842056601E-4</c:v>
                </c:pt>
                <c:pt idx="6">
                  <c:v>-2.8079283904738077E-5</c:v>
                </c:pt>
                <c:pt idx="7">
                  <c:v>3.6191016197284049E-3</c:v>
                </c:pt>
                <c:pt idx="8">
                  <c:v>4.0774146773904976E-3</c:v>
                </c:pt>
                <c:pt idx="9">
                  <c:v>7.6876375918185271E-3</c:v>
                </c:pt>
              </c:numCache>
            </c:numRef>
          </c:val>
          <c:smooth val="0"/>
          <c:extLst>
            <c:ext xmlns:c16="http://schemas.microsoft.com/office/drawing/2014/chart" uri="{C3380CC4-5D6E-409C-BE32-E72D297353CC}">
              <c16:uniqueId val="{00000001-D574-45A0-81A3-C81ED37C0F72}"/>
            </c:ext>
          </c:extLst>
        </c:ser>
        <c:ser>
          <c:idx val="2"/>
          <c:order val="2"/>
          <c:tx>
            <c:strRef>
              <c:f>Sheet1!$B$1</c:f>
              <c:strCache>
                <c:ptCount val="1"/>
                <c:pt idx="0">
                  <c:v>London</c:v>
                </c:pt>
              </c:strCache>
            </c:strRef>
          </c:tx>
          <c:cat>
            <c:strRef>
              <c:f>Sheet1!$A$2:$A$11</c:f>
              <c:strCache>
                <c:ptCount val="10"/>
                <c:pt idx="0">
                  <c:v>Poorest</c:v>
                </c:pt>
                <c:pt idx="1">
                  <c:v>2</c:v>
                </c:pt>
                <c:pt idx="2">
                  <c:v>3</c:v>
                </c:pt>
                <c:pt idx="3">
                  <c:v>4</c:v>
                </c:pt>
                <c:pt idx="4">
                  <c:v>5</c:v>
                </c:pt>
                <c:pt idx="5">
                  <c:v>6</c:v>
                </c:pt>
                <c:pt idx="6">
                  <c:v>7</c:v>
                </c:pt>
                <c:pt idx="7">
                  <c:v>8</c:v>
                </c:pt>
                <c:pt idx="8">
                  <c:v>9</c:v>
                </c:pt>
                <c:pt idx="9">
                  <c:v>Richest</c:v>
                </c:pt>
              </c:strCache>
            </c:strRef>
          </c:cat>
          <c:val>
            <c:numRef>
              <c:f>Sheet1!$B$2:$B$11</c:f>
              <c:numCache>
                <c:formatCode>General</c:formatCode>
                <c:ptCount val="10"/>
                <c:pt idx="0">
                  <c:v>8.1768316843853234E-3</c:v>
                </c:pt>
                <c:pt idx="1">
                  <c:v>7.6056632681315052E-3</c:v>
                </c:pt>
                <c:pt idx="2">
                  <c:v>1.171420573304183E-2</c:v>
                </c:pt>
                <c:pt idx="3">
                  <c:v>8.9836061258818291E-3</c:v>
                </c:pt>
                <c:pt idx="4">
                  <c:v>1.9256682312645011E-2</c:v>
                </c:pt>
                <c:pt idx="5">
                  <c:v>1.3647373435855824E-2</c:v>
                </c:pt>
                <c:pt idx="6">
                  <c:v>1.5711761992042862E-2</c:v>
                </c:pt>
                <c:pt idx="7">
                  <c:v>1.8112019802342502E-2</c:v>
                </c:pt>
                <c:pt idx="8">
                  <c:v>1.9256063275806191E-2</c:v>
                </c:pt>
                <c:pt idx="9">
                  <c:v>1.9853549819746595E-2</c:v>
                </c:pt>
              </c:numCache>
            </c:numRef>
          </c:val>
          <c:smooth val="0"/>
          <c:extLst>
            <c:ext xmlns:c16="http://schemas.microsoft.com/office/drawing/2014/chart" uri="{C3380CC4-5D6E-409C-BE32-E72D297353CC}">
              <c16:uniqueId val="{00000002-D574-45A0-81A3-C81ED37C0F72}"/>
            </c:ext>
          </c:extLst>
        </c:ser>
        <c:dLbls>
          <c:showLegendKey val="0"/>
          <c:showVal val="0"/>
          <c:showCatName val="0"/>
          <c:showSerName val="0"/>
          <c:showPercent val="0"/>
          <c:showBubbleSize val="0"/>
        </c:dLbls>
        <c:marker val="1"/>
        <c:smooth val="0"/>
        <c:axId val="149194240"/>
        <c:axId val="149196160"/>
        <c:extLst/>
      </c:lineChart>
      <c:catAx>
        <c:axId val="149194240"/>
        <c:scaling>
          <c:orientation val="minMax"/>
        </c:scaling>
        <c:delete val="0"/>
        <c:axPos val="b"/>
        <c:title>
          <c:tx>
            <c:rich>
              <a:bodyPr/>
              <a:lstStyle/>
              <a:p>
                <a:pPr>
                  <a:defRPr/>
                </a:pPr>
                <a:r>
                  <a:rPr lang="en-GB"/>
                  <a:t>Net equivalised household income decile</a:t>
                </a:r>
              </a:p>
            </c:rich>
          </c:tx>
          <c:layout>
            <c:manualLayout>
              <c:xMode val="edge"/>
              <c:yMode val="edge"/>
              <c:x val="0.3474539760858103"/>
              <c:y val="0.9125340470145139"/>
            </c:manualLayout>
          </c:layout>
          <c:overlay val="0"/>
        </c:title>
        <c:numFmt formatCode="General" sourceLinked="0"/>
        <c:majorTickMark val="out"/>
        <c:minorTickMark val="none"/>
        <c:tickLblPos val="low"/>
        <c:txPr>
          <a:bodyPr rot="-5400000" vert="horz"/>
          <a:lstStyle/>
          <a:p>
            <a:pPr>
              <a:defRPr/>
            </a:pPr>
            <a:endParaRPr lang="en-US"/>
          </a:p>
        </c:txPr>
        <c:crossAx val="149196160"/>
        <c:crosses val="autoZero"/>
        <c:auto val="1"/>
        <c:lblAlgn val="ctr"/>
        <c:lblOffset val="100"/>
        <c:noMultiLvlLbl val="0"/>
      </c:catAx>
      <c:valAx>
        <c:axId val="149196160"/>
        <c:scaling>
          <c:orientation val="minMax"/>
        </c:scaling>
        <c:delete val="0"/>
        <c:axPos val="l"/>
        <c:majorGridlines>
          <c:spPr>
            <a:ln>
              <a:prstDash val="dash"/>
            </a:ln>
          </c:spPr>
        </c:majorGridlines>
        <c:title>
          <c:tx>
            <c:rich>
              <a:bodyPr rot="-5400000" vert="horz"/>
              <a:lstStyle/>
              <a:p>
                <a:pPr>
                  <a:defRPr/>
                </a:pPr>
                <a:r>
                  <a:rPr lang="en-GB"/>
                  <a:t>Average change in net council tax bill as a % of average household income</a:t>
                </a:r>
              </a:p>
            </c:rich>
          </c:tx>
          <c:layout>
            <c:manualLayout>
              <c:xMode val="edge"/>
              <c:yMode val="edge"/>
              <c:x val="2.2768197199269529E-3"/>
              <c:y val="3.8364065251337204E-2"/>
            </c:manualLayout>
          </c:layout>
          <c:overlay val="0"/>
        </c:title>
        <c:numFmt formatCode="0%" sourceLinked="0"/>
        <c:majorTickMark val="out"/>
        <c:minorTickMark val="none"/>
        <c:tickLblPos val="nextTo"/>
        <c:crossAx val="149194240"/>
        <c:crosses val="autoZero"/>
        <c:crossBetween val="between"/>
        <c:majorUnit val="1.0000000000000005E-2"/>
      </c:valAx>
    </c:plotArea>
    <c:plotVisOnly val="1"/>
    <c:dispBlanksAs val="gap"/>
    <c:showDLblsOverMax val="0"/>
  </c:chart>
  <c:spPr>
    <a:noFill/>
    <a:ln>
      <a:noFill/>
    </a:ln>
  </c:spPr>
  <c:txPr>
    <a:bodyPr/>
    <a:lstStyle/>
    <a:p>
      <a:pPr>
        <a:defRPr sz="1300" b="0">
          <a:latin typeface="+mj-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D2FEB9-5F96-694A-B6D4-8AA4631F18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EA9C13-D2E7-8C49-985C-FE092BB254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EACF8F-DF6D-CA4D-9DAF-272F802C3D15}" type="datetimeFigureOut">
              <a:rPr lang="en-US" smtClean="0"/>
              <a:t>10/7/2024</a:t>
            </a:fld>
            <a:endParaRPr lang="en-US"/>
          </a:p>
        </p:txBody>
      </p:sp>
      <p:sp>
        <p:nvSpPr>
          <p:cNvPr id="4" name="Footer Placeholder 3">
            <a:extLst>
              <a:ext uri="{FF2B5EF4-FFF2-40B4-BE49-F238E27FC236}">
                <a16:creationId xmlns:a16="http://schemas.microsoft.com/office/drawing/2014/main" id="{747E921E-33E5-804B-8B03-7A611E75CB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3BD001-424C-264C-9313-091569BAE0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38A9E3-F8A1-F144-9C71-E27C9DDB42B9}" type="slidenum">
              <a:rPr lang="en-US" smtClean="0"/>
              <a:t>‹#›</a:t>
            </a:fld>
            <a:endParaRPr lang="en-US"/>
          </a:p>
        </p:txBody>
      </p:sp>
    </p:spTree>
    <p:extLst>
      <p:ext uri="{BB962C8B-B14F-4D97-AF65-F5344CB8AC3E}">
        <p14:creationId xmlns:p14="http://schemas.microsoft.com/office/powerpoint/2010/main" val="4143237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10A13-F95A-C240-8AFE-9E98A6C5D846}"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98587-52FA-9445-B339-E15C21D015FA}" type="slidenum">
              <a:rPr lang="en-US" smtClean="0"/>
              <a:t>‹#›</a:t>
            </a:fld>
            <a:endParaRPr lang="en-US"/>
          </a:p>
        </p:txBody>
      </p:sp>
    </p:spTree>
    <p:extLst>
      <p:ext uri="{BB962C8B-B14F-4D97-AF65-F5344CB8AC3E}">
        <p14:creationId xmlns:p14="http://schemas.microsoft.com/office/powerpoint/2010/main" val="128237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It’s a pleasure to join you as we kick off this important conference.</a:t>
            </a:r>
          </a:p>
          <a:p>
            <a:endParaRPr lang="en-US" dirty="0"/>
          </a:p>
          <a:p>
            <a:r>
              <a:rPr lang="en-US" dirty="0"/>
              <a:t>The focus of my presentation is Great Britain’s system of property taxes – are they ripe for reform, or a poisoned chalice?</a:t>
            </a:r>
          </a:p>
          <a:p>
            <a:endParaRPr lang="en-US" dirty="0"/>
          </a:p>
          <a:p>
            <a:r>
              <a:rPr lang="en-US" dirty="0"/>
              <a:t>I’ll argue reform is a prize worth fighting for and that while the politics are tough, there are practical steps to address these challenges. </a:t>
            </a:r>
          </a:p>
          <a:p>
            <a:endParaRPr lang="en-US" dirty="0"/>
          </a:p>
          <a:p>
            <a:r>
              <a:rPr lang="en-US" dirty="0"/>
              <a:t>OK, let’s begin.</a:t>
            </a:r>
            <a:endParaRPr lang="en-GB" dirty="0"/>
          </a:p>
        </p:txBody>
      </p:sp>
      <p:sp>
        <p:nvSpPr>
          <p:cNvPr id="4" name="Slide Number Placeholder 3"/>
          <p:cNvSpPr>
            <a:spLocks noGrp="1"/>
          </p:cNvSpPr>
          <p:nvPr>
            <p:ph type="sldNum" sz="quarter" idx="5"/>
          </p:nvPr>
        </p:nvSpPr>
        <p:spPr/>
        <p:txBody>
          <a:bodyPr/>
          <a:lstStyle/>
          <a:p>
            <a:fld id="{B5198587-52FA-9445-B339-E15C21D015FA}" type="slidenum">
              <a:rPr lang="en-US" smtClean="0"/>
              <a:t>1</a:t>
            </a:fld>
            <a:endParaRPr lang="en-US"/>
          </a:p>
        </p:txBody>
      </p:sp>
    </p:spTree>
    <p:extLst>
      <p:ext uri="{BB962C8B-B14F-4D97-AF65-F5344CB8AC3E}">
        <p14:creationId xmlns:p14="http://schemas.microsoft.com/office/powerpoint/2010/main" val="2461505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0509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572000"/>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Consider the small business rate relief. In England, this means that small businesses get reduced or zero bills if they occupy a property with a </a:t>
            </a:r>
            <a:r>
              <a:rPr lang="en-US" dirty="0" err="1"/>
              <a:t>rateable</a:t>
            </a:r>
            <a:r>
              <a:rPr lang="en-US" dirty="0"/>
              <a:t> value of less than £15k, but larger businesses with more than one property don’t. You can see that here on this chart.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00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55637" y="4740519"/>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This second panel shows how this affects what type of business occupies different types of property.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You can see that over 70% of properties with a value of £6000 are occupied by small businesses. That slowly falls to about 60% for properties with a value of £12000.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But then at the point small business rate relief gets withdrawn, the share plummets – to 35% for a value of £15,000.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This is strong evidence that the relief is significantly shifting the market in </a:t>
            </a:r>
            <a:r>
              <a:rPr lang="en-US" sz="1100" dirty="0" err="1"/>
              <a:t>favour</a:t>
            </a:r>
            <a:r>
              <a:rPr lang="en-US" sz="1100" dirty="0"/>
              <a:t> of small businesses with one property.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It’s not clear this is good – businesses are not the same as people, and the owner or employees of a small business are not necessarily poorer than the shareholders or employees of a bigger business. </a:t>
            </a:r>
            <a:endParaRPr lang="en-GB" sz="1100"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58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More generally, business rates discourage the use of property by business, distorting production decisions away from property intensive activities and production methods.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It’s a little hard to show this clearly, but vacancy rates can help. </a:t>
            </a: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27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Consider retail properties.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In the late 2010s there was a discount on bills for retail properties worth £51k or less. You can see that in this chart – bills jumped up above that point. </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58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This second panel shows vacancy rates. The effect is a bit fuzzy, but there was also a statistically significant jump up in vacancy rates above this point. That shows how, in the short-term, business rates can reduce the demand for property.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In the medium-term, lower demand for property would reduce rents and in the longer-term the supply of property. </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814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Finally, let’s turn to the problems with our property transactions taxes.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Again, these distort housing choices – with 2</a:t>
            </a:r>
            <a:r>
              <a:rPr lang="en-US" baseline="30000" dirty="0"/>
              <a:t>nd</a:t>
            </a:r>
            <a:r>
              <a:rPr lang="en-US" dirty="0"/>
              <a:t> homes and the private rental sector discouraged. The extra stamp duty paid by landlords and second home-owners pay come on top of the capital gains, inheritance tax and income tax penalties they face relative to owner occupiers. By penalizing landlords, its not just them that lose out – potentially low-income tenants with little chance of becoming owners also lose as a lower supply of rental properties pushes up rents.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More generally, property transactions taxes are some of the most damaging taxes we have. By imposing a cost every time a property changes hands, they discourage mutually beneficial property transactions, gumming up the property market and the wider economy. </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845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The effects on transactions can be significant.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This can be seen by looking at what happens during stamp duty holidays, such as the one during the late 2000s financial crisis.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Properties worth between £125k and £175k had a stamp duty holiday. Those worth more than this didn’t.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You can see that while sales tracked closely before the holiday, once it was in place, far more properties worth 125-175k transacted.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Indeed a 1 percentage point cut in stamp duty boosted transactions about 20%. And this was only partially – probably less than half – offset by fewer transactions later.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This implies stamp duty significantly reduces the number of transactions – especially considering high value properties can face much higher tax rates than 1%. </a:t>
            </a:r>
            <a:endParaRPr lang="en-GB" sz="1100"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27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54927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55637" y="4060581"/>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So, we have three taxes that need reform. What is the state of play?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For council tax, the Welsh Government has actually legislated for 5-yearly revaluations from 2028, and has been considering wider reforms too, although this has been pushed back from 2025 and there is clearly a risk of further postponement or cancellation.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Scotland had planned to increase taxes on Band E+ properties from this April, repeating previous increases in 2017. But that was controversially scrapped at last year’s SNP conference.. All parties bar the Conservatives promised at least investigating reform in the last Scottish elections though so my fingers are crossed that we’ll see new plans emerge.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For England, in response to </a:t>
            </a:r>
            <a:r>
              <a:rPr lang="en-US" sz="1050" dirty="0" err="1"/>
              <a:t>rumours</a:t>
            </a:r>
            <a:r>
              <a:rPr lang="en-US" sz="1050" dirty="0"/>
              <a:t> in the press the new UK government has been pouring cold water on the idea of revaluation and reform – which is disappointing.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For business rates, new legislation gives Welsh Ministers additional powers, which could be used wisely or unwisely. In England, </a:t>
            </a:r>
            <a:r>
              <a:rPr lang="en-US" sz="1050" dirty="0" err="1"/>
              <a:t>Labour</a:t>
            </a:r>
            <a:r>
              <a:rPr lang="en-US" sz="1050" dirty="0"/>
              <a:t> have said they will abolish business rates but have given virtually no detail on what this may mean.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Lastly, property transactions taxes are more likely to move in the wrong direction – up – than in the right, it seems. </a:t>
            </a:r>
            <a:endParaRPr lang="en-GB" sz="1050"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07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912813"/>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So what should be done?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For council tax, revaluation is the bare minimum. Wider reform should also be considered.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Back in 2020 we modelled what a revalued system, and what a revalued system made proportional to property value would do to bills for different households in different parts of the country. We modelled it assuming revenues and hence average bills would be the same across England, and that grant funding for councils would be redistributed to account for changes in their tax bases.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How would impacts vary across England? Well because prices have gone up by less than average in the North and much more in parts of inner London in particular, average bills would fall in the North and go up in London. As of Q1 2019, the biggest falls would be in parts of Lancashire. The biggest rises in Hackney and Wandsworth.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A fully proportional system would have a much bigger impacts. Bills would fall by over half in parts of the North like Blackpool and Hull where values are both low and have increased relatively little. But they’d rise very significantly in the most expensive areas, such as Westminster and Kensington and Chelsea, where currently multi-million pound properties can face bills in line with semi-detached properties worth a fraction of their value. </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872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55637"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This chart shows changes in bills measured as a share of household income across the income distribution from poorest on the left to richest on the right.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You can see in the North, households right across the distribution would see their bills fall, on average, especially among low-to-middle income households.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 the South outside London, low and middle income households would gain on average, while richer ones would pay more.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 London, high property values mean even low income households would lose, on average. As we discuss there are ways to help address this issue though. </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0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52438" y="871538"/>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588119"/>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There are three main property taxes in Great Britain.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[Read]</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12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0579"/>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Beyond revaluation and reforming the tax rate structure, there are a number of other changes that should be made: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dirty="0"/>
              <a:t>Reforming discounts and exemptions, and especially the single person discount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dirty="0"/>
              <a:t>Putting in place a cycle of regular revaluations – it’s not a one of reform.</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dirty="0"/>
              <a:t>And using modern valuation techniques, using computerised and statistical techniques – of course with the backstop of manual valuations to ensure quality. </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96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701798"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On business rates, at the very least, reliefs should be simplified where possible, and clarity given on whether supposedly temporary reliefs that keep getting extended are actually permanent.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Ultimately, we should move towards a land value tax – removing property from the tax base. That avoids distorting property usage. And as a stepping stone, one could remove things where behaviour is most likely to be distorted from the </a:t>
            </a:r>
            <a:r>
              <a:rPr lang="en-GB" dirty="0" err="1"/>
              <a:t>taxbase</a:t>
            </a:r>
            <a:r>
              <a:rPr lang="en-GB" dirty="0"/>
              <a:t> – such as integral plant and machinery.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It’s also important to avoid the siren calls. Business rates are not the main reason for the decline of the high street – changing technology is. Cutting rates for the high street and increasing it for e-commerce warehouses, for example, is tilting not levelling the playing field. A clear rationale for why we, as a society, value the high street above and beyond shoppers’ revealed preference by where they choose to shop, is needed if we are to continue supporting it via the tax system. </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62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On property transactions taxes, the answer is simple – we should seek to reduce or ideally abolish them, and make up the revenue elsewhere, including perhaps revalued and reformed recurrent property taxes.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That’d be more efficient – you could raise the same and redistribute the same for less economic damage as you’d no longer be gumming up the property and labour markets.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And it’d be fairer – by aligning taxes with up-to-date values, and avoiding penalising households and businesses whose circumstance change and mean they need to move more often.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And this growth enhancing reform is possible by all governments in Britain – including the Scottish and Welsh Governments. Given a focus on fairness and growth across the country currently, tax reforms like this need to be on the table. </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594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947738"/>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Of course I’m not naïve – reform is politically and practically challenging. But I think there are a few ways to ease the pain.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First is to have a strong narrative and rationale for reform. Doing it for fairness. Doing it for growth. Apologetic “we have to” arguments are unlikely to wash as we’ve seen with the Winter Fuel Payment debate.  I think a bolder package of reform makes it easier to build that strong narrative.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Second is to tailor to political context. In Wales, where a previous revaluation saw more properties move up than down bands, and was hence seen as a tax grab, a commitment to revenue neutrality is seen as an important part of the narrative of “fairness”. In Scotland though, the government has made a big play of those with broader shoulders paying more to support public services and benefits, so revenue-raising reforms may make more sense.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Third is to include meaningful transitional protection and mitigation measures. These can go beyond just phasing changes in, with several countries allowing the asset rich but cash poor to defer part of their bills to sale or death.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And I think reforms to local tax can be packaged up with reforms to local government funding and devolution too. A true grand bargain linked to fairness, growth and local empowerment. </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962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065213"/>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Because it’s time to leave Chesney Hawkes behind.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His hit “the one and only” was number 1 when English and Scottish homes were valued the one and only time for council tax purposes.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Even this classic has been updated in the years since.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It’s time to do the same with council tax and our wider property tax system. </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589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198587-52FA-9445-B339-E15C21D015FA}" type="slidenum">
              <a:rPr lang="en-US" smtClean="0"/>
              <a:t>25</a:t>
            </a:fld>
            <a:endParaRPr lang="en-US"/>
          </a:p>
        </p:txBody>
      </p:sp>
    </p:spTree>
    <p:extLst>
      <p:ext uri="{BB962C8B-B14F-4D97-AF65-F5344CB8AC3E}">
        <p14:creationId xmlns:p14="http://schemas.microsoft.com/office/powerpoint/2010/main" val="162391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014413"/>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529137"/>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Council tax is the largest overall, raising £41 billion in England, just under £3 billion in Scotland, and just over £2 billion in Wales.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It has a banded structure, based on 1991 property values in England and Scotland and 2003 values in Wales, following a revaluation that took place there in 2005.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Business rates is the next largest, raising £27 billion in England, £3 billion in Scotland and just over £1 billion in Wales.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It is a continuous system, where rates bills are based on estimated rental values as of April 2021 in England and Wales and 2022 in Scotland, given a cycle of revaluations.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By property tax I mean stamp duty land tax in England and the devolved equivalents in Scotland and Wales</a:t>
            </a:r>
            <a:r>
              <a:rPr lang="en-US" sz="1050"/>
              <a:t>. These </a:t>
            </a:r>
            <a:r>
              <a:rPr lang="en-US" sz="1050" dirty="0"/>
              <a:t>taxes raise £13 billion in England, £0.8 billion in Scotland and £0.3 billion in Wales.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They are based on the sale or long-lease value of property, with a marginal rate system for main residence, and a wedge system for 2</a:t>
            </a:r>
            <a:r>
              <a:rPr lang="en-US" sz="1050" baseline="30000" dirty="0"/>
              <a:t>nd</a:t>
            </a:r>
            <a:r>
              <a:rPr lang="en-US" sz="1050" dirty="0"/>
              <a:t> homes and rental homes, and non-residential property.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05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050" dirty="0"/>
              <a:t>So these are taxes raising large amounts of revenue – over 10% of all tax revenues – which means getting their design and administration right is important.  </a:t>
            </a:r>
            <a:endParaRPr lang="en-GB" sz="1050"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22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And at the moment, while these taxes are well administered overall, their design is not fit for purpose.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Turning first to council tax. It is now hideously out of date, being based on 1991 property values. This creates real unfairness and horizontal inequities. </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71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1991 is so long ago we don’t have estimates of property values by region for all regions back that far – the figures begin in 1995. Since then property values have increased nearly 6 fold across England as a whole.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But this isn’t the real problem – it’s that the values of different properties in different parts of the country have changed in such different ways.</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126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For example, average values have increased less than 4-fold in the North East of England, compared to 7-fold in London. At a very local level the differences are even bigger.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What this means is that if you were to </a:t>
            </a:r>
            <a:r>
              <a:rPr lang="en-US" dirty="0" err="1"/>
              <a:t>reband</a:t>
            </a:r>
            <a:r>
              <a:rPr lang="en-US" dirty="0"/>
              <a:t> properties now based on up-to-date values so that the same share was in each band as now nationally, main properties, probably over half, would end up in different bands.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Under the status quo, properties now worth very different amounts are in the same band with the same bill.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Properties now worth the same can be in different bands with very different bills because of what they used to be worth.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This is unfair. </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4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Council tax is also highly regressive with respect to property value – those living in low value properties pay a bill that is a much higher share of their property’s value than those in high value properties.</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06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837906"/>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That is because council tax for Band H properties is 3 times as high as for Band I properties, despite Band H properties being worth at least 8 times as much. This chart shows that means a property that was worth £50k as of 1991 pays a tax rate of 3.4% of its then value. But a property worth £500k as of 1991 pays a tax of 0.9% of its then value.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There are a huge range of views on how progressive the tax system should be, but it is unusual to have a tax that is regressive by design. This regressivity is particularly striking given the efficiency of residential property taxes mean using them to redistribute causes less economic damage than most other taxes. </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02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960438"/>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a:xfrm>
            <a:off x="685800" y="4572000"/>
            <a:ext cx="5486400" cy="360045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It’s also worth noting that the range of discounts, exemptions and premiums in council tax distorts housing choices. Sometimes deliberately. Sometimes less so. The single person discount, is a bigger cash discount for high-value high-band properties than low-band low-value properties, for example. That means it reduces the cost of living in bigger, more expensive properties for single adults relative to other households. It’s probably not a big effect, but this contributes to both under-occupation and over-crowding of housing.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Turning to business rates, a complex set of reliefs also distorts property usage. Again, sometimes deliberately, but not always with a clear underlying rationale. </a:t>
            </a:r>
            <a:endParaRPr lang="en-GB" dirty="0"/>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8C5F6-2000-A44D-9F30-3827A51FF1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7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FFE7A2B-B40C-86DE-1752-138C4A06377B}"/>
              </a:ext>
            </a:extLst>
          </p:cNvPr>
          <p:cNvSpPr>
            <a:spLocks noGrp="1"/>
          </p:cNvSpPr>
          <p:nvPr>
            <p:ph type="title" hasCustomPrompt="1"/>
          </p:nvPr>
        </p:nvSpPr>
        <p:spPr>
          <a:xfrm>
            <a:off x="285751" y="4875308"/>
            <a:ext cx="9086850" cy="539668"/>
          </a:xfrm>
          <a:prstGeom prst="rect">
            <a:avLst/>
          </a:prstGeom>
        </p:spPr>
        <p:txBody>
          <a:bodyPr/>
          <a:lstStyle>
            <a:lvl1pPr>
              <a:defRPr sz="3300" b="1">
                <a:solidFill>
                  <a:srgbClr val="002060"/>
                </a:solidFill>
                <a:latin typeface="+mn-lt"/>
              </a:defRPr>
            </a:lvl1pPr>
          </a:lstStyle>
          <a:p>
            <a:r>
              <a:rPr lang="en-GB" dirty="0"/>
              <a:t>Name</a:t>
            </a:r>
            <a:endParaRPr lang="en-US" dirty="0"/>
          </a:p>
        </p:txBody>
      </p:sp>
      <p:sp>
        <p:nvSpPr>
          <p:cNvPr id="8" name="Text Placeholder 7">
            <a:extLst>
              <a:ext uri="{FF2B5EF4-FFF2-40B4-BE49-F238E27FC236}">
                <a16:creationId xmlns:a16="http://schemas.microsoft.com/office/drawing/2014/main" id="{F4EAB9EB-3FE5-535B-8CD0-6930410BBC57}"/>
              </a:ext>
            </a:extLst>
          </p:cNvPr>
          <p:cNvSpPr>
            <a:spLocks noGrp="1"/>
          </p:cNvSpPr>
          <p:nvPr>
            <p:ph type="body" sz="quarter" idx="10" hasCustomPrompt="1"/>
          </p:nvPr>
        </p:nvSpPr>
        <p:spPr>
          <a:xfrm>
            <a:off x="281682" y="5462128"/>
            <a:ext cx="9088626" cy="539668"/>
          </a:xfrm>
          <a:prstGeom prst="rect">
            <a:avLst/>
          </a:prstGeom>
        </p:spPr>
        <p:txBody>
          <a:bodyPr/>
          <a:lstStyle>
            <a:lvl1pPr marL="0" indent="0">
              <a:buNone/>
              <a:defRPr sz="3300" b="1">
                <a:solidFill>
                  <a:srgbClr val="002060"/>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Job Title</a:t>
            </a:r>
          </a:p>
        </p:txBody>
      </p:sp>
      <p:sp>
        <p:nvSpPr>
          <p:cNvPr id="3" name="TextBox 2">
            <a:extLst>
              <a:ext uri="{FF2B5EF4-FFF2-40B4-BE49-F238E27FC236}">
                <a16:creationId xmlns:a16="http://schemas.microsoft.com/office/drawing/2014/main" id="{FFB572CE-968E-7D38-0970-21F1B77F1300}"/>
              </a:ext>
            </a:extLst>
          </p:cNvPr>
          <p:cNvSpPr txBox="1"/>
          <p:nvPr userDrawn="1"/>
        </p:nvSpPr>
        <p:spPr>
          <a:xfrm>
            <a:off x="281682" y="4489602"/>
            <a:ext cx="7397651" cy="338554"/>
          </a:xfrm>
          <a:prstGeom prst="rect">
            <a:avLst/>
          </a:prstGeom>
          <a:noFill/>
        </p:spPr>
        <p:txBody>
          <a:bodyPr wrap="square" rtlCol="0">
            <a:spAutoFit/>
          </a:bodyPr>
          <a:lstStyle/>
          <a:p>
            <a:pPr algn="l"/>
            <a:r>
              <a:rPr lang="en-GB" sz="1600" b="1" i="0" dirty="0">
                <a:solidFill>
                  <a:srgbClr val="002060"/>
                </a:solidFill>
                <a:effectLst/>
              </a:rPr>
              <a:t>Presented By:</a:t>
            </a:r>
          </a:p>
        </p:txBody>
      </p:sp>
      <p:sp>
        <p:nvSpPr>
          <p:cNvPr id="10" name="Text Placeholder 7">
            <a:extLst>
              <a:ext uri="{FF2B5EF4-FFF2-40B4-BE49-F238E27FC236}">
                <a16:creationId xmlns:a16="http://schemas.microsoft.com/office/drawing/2014/main" id="{B4D7A839-E6A2-38B9-F81E-4DFB79264CF2}"/>
              </a:ext>
            </a:extLst>
          </p:cNvPr>
          <p:cNvSpPr>
            <a:spLocks noGrp="1"/>
          </p:cNvSpPr>
          <p:nvPr>
            <p:ph type="body" sz="quarter" idx="11" hasCustomPrompt="1"/>
          </p:nvPr>
        </p:nvSpPr>
        <p:spPr>
          <a:xfrm>
            <a:off x="281682" y="1723332"/>
            <a:ext cx="9086850" cy="2521121"/>
          </a:xfrm>
          <a:prstGeom prst="rect">
            <a:avLst/>
          </a:prstGeom>
        </p:spPr>
        <p:txBody>
          <a:bodyPr/>
          <a:lstStyle>
            <a:lvl1pPr marL="0" indent="0">
              <a:buNone/>
              <a:defRPr sz="3300" b="1">
                <a:solidFill>
                  <a:srgbClr val="002060"/>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Title here</a:t>
            </a:r>
          </a:p>
        </p:txBody>
      </p:sp>
    </p:spTree>
    <p:extLst>
      <p:ext uri="{BB962C8B-B14F-4D97-AF65-F5344CB8AC3E}">
        <p14:creationId xmlns:p14="http://schemas.microsoft.com/office/powerpoint/2010/main" val="2474099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hort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1E56D-DD80-7947-9F86-D6CA399B1D36}"/>
              </a:ext>
            </a:extLst>
          </p:cNvPr>
          <p:cNvSpPr/>
          <p:nvPr userDrawn="1"/>
        </p:nvSpPr>
        <p:spPr>
          <a:xfrm>
            <a:off x="0" y="5687122"/>
            <a:ext cx="12192000" cy="11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46A13256-5F47-4F4D-BE26-B4B73650620E}"/>
              </a:ext>
            </a:extLst>
          </p:cNvPr>
          <p:cNvSpPr/>
          <p:nvPr userDrawn="1"/>
        </p:nvSpPr>
        <p:spPr>
          <a:xfrm flipV="1">
            <a:off x="0" y="0"/>
            <a:ext cx="12192000" cy="5698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9504B9B-18C1-E547-BE77-254F89B19FF7}"/>
              </a:ext>
            </a:extLst>
          </p:cNvPr>
          <p:cNvSpPr>
            <a:spLocks noGrp="1"/>
          </p:cNvSpPr>
          <p:nvPr>
            <p:ph type="ctrTitle" hasCustomPrompt="1"/>
          </p:nvPr>
        </p:nvSpPr>
        <p:spPr>
          <a:xfrm>
            <a:off x="3241292" y="4047895"/>
            <a:ext cx="8135793" cy="925550"/>
          </a:xfrm>
        </p:spPr>
        <p:txBody>
          <a:bodyPr anchor="b">
            <a:normAutofit/>
          </a:bodyPr>
          <a:lstStyle>
            <a:lvl1pPr algn="l">
              <a:defRPr sz="5500" spc="-150">
                <a:solidFill>
                  <a:schemeClr val="bg1"/>
                </a:solidFill>
              </a:defRPr>
            </a:lvl1pPr>
          </a:lstStyle>
          <a:p>
            <a:r>
              <a:rPr lang="en-GB" dirty="0"/>
              <a:t>Click to edit style</a:t>
            </a:r>
            <a:endParaRPr lang="en-US" dirty="0"/>
          </a:p>
        </p:txBody>
      </p:sp>
      <p:sp>
        <p:nvSpPr>
          <p:cNvPr id="3" name="Subtitle 2">
            <a:extLst>
              <a:ext uri="{FF2B5EF4-FFF2-40B4-BE49-F238E27FC236}">
                <a16:creationId xmlns:a16="http://schemas.microsoft.com/office/drawing/2014/main" id="{EBB199AB-D245-484B-892E-B0F6186F0C82}"/>
              </a:ext>
            </a:extLst>
          </p:cNvPr>
          <p:cNvSpPr>
            <a:spLocks noGrp="1"/>
          </p:cNvSpPr>
          <p:nvPr>
            <p:ph type="subTitle" idx="1" hasCustomPrompt="1"/>
          </p:nvPr>
        </p:nvSpPr>
        <p:spPr>
          <a:xfrm>
            <a:off x="3233855" y="2765695"/>
            <a:ext cx="8143228" cy="1081478"/>
          </a:xfrm>
        </p:spPr>
        <p:txBody>
          <a:bodyPr anchor="t">
            <a:normAutofit/>
          </a:bodyPr>
          <a:lstStyle>
            <a:lvl1pPr marL="0" marR="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author style</a:t>
            </a:r>
          </a:p>
          <a:p>
            <a:r>
              <a:rPr lang="en-GB" dirty="0"/>
              <a:t>Author Name Surname</a:t>
            </a:r>
          </a:p>
          <a:p>
            <a:r>
              <a:rPr lang="en-GB" dirty="0"/>
              <a:t>Author Name Surname</a:t>
            </a:r>
          </a:p>
          <a:p>
            <a:pPr marL="0" marR="0" lvl="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dirty="0"/>
              <a:t>Author Name Surname</a:t>
            </a:r>
          </a:p>
        </p:txBody>
      </p:sp>
      <p:pic>
        <p:nvPicPr>
          <p:cNvPr id="12" name="Picture 11">
            <a:extLst>
              <a:ext uri="{FF2B5EF4-FFF2-40B4-BE49-F238E27FC236}">
                <a16:creationId xmlns:a16="http://schemas.microsoft.com/office/drawing/2014/main" id="{F43503E8-76B2-7E4C-A757-B1F42F47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16" name="Straight Connector 15">
            <a:extLst>
              <a:ext uri="{FF2B5EF4-FFF2-40B4-BE49-F238E27FC236}">
                <a16:creationId xmlns:a16="http://schemas.microsoft.com/office/drawing/2014/main" id="{5F8C450E-36D1-2E43-91D1-9BA21E1338BC}"/>
              </a:ext>
            </a:extLst>
          </p:cNvPr>
          <p:cNvCxnSpPr>
            <a:cxnSpLocks/>
          </p:cNvCxnSpPr>
          <p:nvPr userDrawn="1"/>
        </p:nvCxnSpPr>
        <p:spPr>
          <a:xfrm>
            <a:off x="3166949" y="1"/>
            <a:ext cx="0" cy="47609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8ABB31D-4AD6-A14C-AF1F-033782186125}"/>
              </a:ext>
            </a:extLst>
          </p:cNvPr>
          <p:cNvSpPr>
            <a:spLocks noGrp="1"/>
          </p:cNvSpPr>
          <p:nvPr>
            <p:ph type="body" sz="quarter" idx="10" hasCustomPrompt="1"/>
          </p:nvPr>
        </p:nvSpPr>
        <p:spPr>
          <a:xfrm>
            <a:off x="490653" y="2810106"/>
            <a:ext cx="2378880" cy="1416364"/>
          </a:xfrm>
        </p:spPr>
        <p:txBody>
          <a:bodyPr anchor="t">
            <a:normAutofit/>
          </a:bodyPr>
          <a:lstStyle>
            <a:lvl1pPr algn="r">
              <a:spcBef>
                <a:spcPts val="450"/>
              </a:spcBef>
              <a:defRPr sz="1200">
                <a:solidFill>
                  <a:schemeClr val="bg1"/>
                </a:solidFill>
              </a:defRPr>
            </a:lvl1pPr>
          </a:lstStyle>
          <a:p>
            <a:pPr lvl="0"/>
            <a:r>
              <a:rPr lang="en-GB" dirty="0"/>
              <a:t>Details of the presentation (date, venue, </a:t>
            </a:r>
            <a:r>
              <a:rPr lang="en-GB" dirty="0" err="1"/>
              <a:t>wifi</a:t>
            </a:r>
            <a:r>
              <a:rPr lang="en-GB" dirty="0"/>
              <a:t>)</a:t>
            </a:r>
            <a:endParaRPr lang="en-US" dirty="0"/>
          </a:p>
        </p:txBody>
      </p:sp>
      <p:sp>
        <p:nvSpPr>
          <p:cNvPr id="13" name="TextBox 12">
            <a:extLst>
              <a:ext uri="{FF2B5EF4-FFF2-40B4-BE49-F238E27FC236}">
                <a16:creationId xmlns:a16="http://schemas.microsoft.com/office/drawing/2014/main" id="{41CEF78B-61B5-0A43-B879-7980AD59C355}"/>
              </a:ext>
            </a:extLst>
          </p:cNvPr>
          <p:cNvSpPr txBox="1"/>
          <p:nvPr userDrawn="1"/>
        </p:nvSpPr>
        <p:spPr>
          <a:xfrm>
            <a:off x="715923" y="4520006"/>
            <a:ext cx="2153611" cy="307777"/>
          </a:xfrm>
          <a:prstGeom prst="rect">
            <a:avLst/>
          </a:prstGeom>
          <a:noFill/>
        </p:spPr>
        <p:txBody>
          <a:bodyPr wrap="square" rtlCol="0" anchor="b">
            <a:spAutoFit/>
          </a:bodyPr>
          <a:lstStyle/>
          <a:p>
            <a:pPr lvl="0" algn="r"/>
            <a:r>
              <a:rPr lang="en-US" sz="1400" b="1" dirty="0">
                <a:solidFill>
                  <a:srgbClr val="FFFFFF"/>
                </a:solidFill>
              </a:rPr>
              <a:t>@</a:t>
            </a:r>
            <a:r>
              <a:rPr lang="en-US" sz="1400" b="1" dirty="0" err="1">
                <a:solidFill>
                  <a:srgbClr val="FFFFFF"/>
                </a:solidFill>
              </a:rPr>
              <a:t>TheIFS</a:t>
            </a:r>
            <a:endParaRPr lang="en-US" sz="1400" b="1" dirty="0">
              <a:solidFill>
                <a:srgbClr val="FFFFFF"/>
              </a:solidFill>
            </a:endParaRPr>
          </a:p>
        </p:txBody>
      </p:sp>
    </p:spTree>
    <p:extLst>
      <p:ext uri="{BB962C8B-B14F-4D97-AF65-F5344CB8AC3E}">
        <p14:creationId xmlns:p14="http://schemas.microsoft.com/office/powerpoint/2010/main" val="1734537132"/>
      </p:ext>
    </p:extLst>
  </p:cSld>
  <p:clrMapOvr>
    <a:masterClrMapping/>
  </p:clrMapOvr>
  <p:extLst>
    <p:ext uri="{DCECCB84-F9BA-43D5-87BE-67443E8EF086}">
      <p15:sldGuideLst xmlns:p15="http://schemas.microsoft.com/office/powerpoint/2012/main">
        <p15:guide id="1" orient="horz" pos="2999">
          <p15:clr>
            <a:srgbClr val="FBAE40"/>
          </p15:clr>
        </p15:guide>
        <p15:guide id="2" pos="1723">
          <p15:clr>
            <a:srgbClr val="FBAE40"/>
          </p15:clr>
        </p15:guide>
        <p15:guide id="3" pos="3973">
          <p15:clr>
            <a:srgbClr val="FBAE40"/>
          </p15:clr>
        </p15:guide>
        <p15:guide id="4" orient="horz" pos="18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CFAC-67E7-B24B-971C-141727EF62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70C530F-FA8A-1D4A-B389-DC53432542F3}"/>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8" name="Slide Number Placeholder 7">
            <a:extLst>
              <a:ext uri="{FF2B5EF4-FFF2-40B4-BE49-F238E27FC236}">
                <a16:creationId xmlns:a16="http://schemas.microsoft.com/office/drawing/2014/main" id="{C035196D-FC18-4945-AD4F-631A5FE8C23B}"/>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9" name="Title 8">
            <a:extLst>
              <a:ext uri="{FF2B5EF4-FFF2-40B4-BE49-F238E27FC236}">
                <a16:creationId xmlns:a16="http://schemas.microsoft.com/office/drawing/2014/main" id="{C98D80E6-3E42-2E4E-839C-153F128FC29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8492363"/>
      </p:ext>
    </p:extLst>
  </p:cSld>
  <p:clrMapOvr>
    <a:masterClrMapping/>
  </p:clrMapOvr>
  <p:extLst>
    <p:ext uri="{DCECCB84-F9BA-43D5-87BE-67443E8EF086}">
      <p15:sldGuideLst xmlns:p15="http://schemas.microsoft.com/office/powerpoint/2012/main">
        <p15:guide id="1" orient="horz" pos="3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lines)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CFAC-67E7-B24B-971C-141727EF628C}"/>
              </a:ext>
            </a:extLst>
          </p:cNvPr>
          <p:cNvSpPr>
            <a:spLocks noGrp="1"/>
          </p:cNvSpPr>
          <p:nvPr>
            <p:ph idx="1"/>
          </p:nvPr>
        </p:nvSpPr>
        <p:spPr>
          <a:xfrm>
            <a:off x="683941" y="1692619"/>
            <a:ext cx="10669859" cy="44843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70C530F-FA8A-1D4A-B389-DC53432542F3}"/>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8" name="Slide Number Placeholder 7">
            <a:extLst>
              <a:ext uri="{FF2B5EF4-FFF2-40B4-BE49-F238E27FC236}">
                <a16:creationId xmlns:a16="http://schemas.microsoft.com/office/drawing/2014/main" id="{C035196D-FC18-4945-AD4F-631A5FE8C23B}"/>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9" name="Title 8">
            <a:extLst>
              <a:ext uri="{FF2B5EF4-FFF2-40B4-BE49-F238E27FC236}">
                <a16:creationId xmlns:a16="http://schemas.microsoft.com/office/drawing/2014/main" id="{C98D80E6-3E42-2E4E-839C-153F128FC29F}"/>
              </a:ext>
            </a:extLst>
          </p:cNvPr>
          <p:cNvSpPr>
            <a:spLocks noGrp="1"/>
          </p:cNvSpPr>
          <p:nvPr>
            <p:ph type="title" hasCustomPrompt="1"/>
          </p:nvPr>
        </p:nvSpPr>
        <p:spPr>
          <a:xfrm>
            <a:off x="683941" y="342823"/>
            <a:ext cx="9114264" cy="1038946"/>
          </a:xfrm>
        </p:spPr>
        <p:txBody>
          <a:bodyPr/>
          <a:lstStyle/>
          <a:p>
            <a:r>
              <a:rPr lang="en-GB" dirty="0"/>
              <a:t>Click to edit Master title style </a:t>
            </a:r>
            <a:br>
              <a:rPr lang="en-GB" dirty="0"/>
            </a:br>
            <a:r>
              <a:rPr lang="en-GB" dirty="0"/>
              <a:t>in two lines</a:t>
            </a:r>
            <a:endParaRPr lang="en-US" dirty="0"/>
          </a:p>
        </p:txBody>
      </p:sp>
    </p:spTree>
    <p:extLst>
      <p:ext uri="{BB962C8B-B14F-4D97-AF65-F5344CB8AC3E}">
        <p14:creationId xmlns:p14="http://schemas.microsoft.com/office/powerpoint/2010/main" val="3814261851"/>
      </p:ext>
    </p:extLst>
  </p:cSld>
  <p:clrMapOvr>
    <a:masterClrMapping/>
  </p:clrMapOvr>
  <p:extLst>
    <p:ext uri="{DCECCB84-F9BA-43D5-87BE-67443E8EF086}">
      <p15:sldGuideLst xmlns:p15="http://schemas.microsoft.com/office/powerpoint/2012/main">
        <p15:guide id="1" orient="horz" pos="3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AA792A-3C0B-4049-9A76-977F067CF578}"/>
              </a:ext>
            </a:extLst>
          </p:cNvPr>
          <p:cNvSpPr>
            <a:spLocks noGrp="1"/>
          </p:cNvSpPr>
          <p:nvPr>
            <p:ph type="title"/>
          </p:nvPr>
        </p:nvSpPr>
        <p:spPr/>
        <p:txBody>
          <a:body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FDA8A8B9-3FE0-C441-B741-FEE0B4C2BA38}"/>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11" name="Slide Number Placeholder 10">
            <a:extLst>
              <a:ext uri="{FF2B5EF4-FFF2-40B4-BE49-F238E27FC236}">
                <a16:creationId xmlns:a16="http://schemas.microsoft.com/office/drawing/2014/main" id="{90D25423-D21E-BF41-A1B8-1C7875A4305F}"/>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13" name="Content Placeholder 12">
            <a:extLst>
              <a:ext uri="{FF2B5EF4-FFF2-40B4-BE49-F238E27FC236}">
                <a16:creationId xmlns:a16="http://schemas.microsoft.com/office/drawing/2014/main" id="{6645E6EF-80E5-DA4C-B7C8-6F606A0CCE38}"/>
              </a:ext>
            </a:extLst>
          </p:cNvPr>
          <p:cNvSpPr>
            <a:spLocks noGrp="1"/>
          </p:cNvSpPr>
          <p:nvPr>
            <p:ph sz="quarter" idx="12"/>
          </p:nvPr>
        </p:nvSpPr>
        <p:spPr>
          <a:xfrm>
            <a:off x="683942" y="1694986"/>
            <a:ext cx="10693143" cy="44827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E3B19EBF-85B8-AE46-A225-77F72C09D253}"/>
              </a:ext>
            </a:extLst>
          </p:cNvPr>
          <p:cNvSpPr>
            <a:spLocks noGrp="1"/>
          </p:cNvSpPr>
          <p:nvPr>
            <p:ph sz="quarter" idx="13" hasCustomPrompt="1"/>
          </p:nvPr>
        </p:nvSpPr>
        <p:spPr>
          <a:xfrm>
            <a:off x="668867" y="1136919"/>
            <a:ext cx="9173944" cy="480005"/>
          </a:xfrm>
        </p:spPr>
        <p:txBody>
          <a:bodyPr anchor="t">
            <a:normAutofit/>
          </a:bodyPr>
          <a:lstStyle>
            <a:lvl1pPr marL="0" indent="0">
              <a:buNone/>
              <a:defRPr sz="2500">
                <a:solidFill>
                  <a:schemeClr val="tx2"/>
                </a:solidFill>
                <a:latin typeface="+mj-lt"/>
              </a:defRPr>
            </a:lvl1pPr>
          </a:lstStyle>
          <a:p>
            <a:pPr lvl="0"/>
            <a:r>
              <a:rPr lang="en-GB" dirty="0"/>
              <a:t>Click to edit Master subtitle style in one line</a:t>
            </a:r>
            <a:endParaRPr lang="en-US" dirty="0"/>
          </a:p>
        </p:txBody>
      </p:sp>
    </p:spTree>
    <p:extLst>
      <p:ext uri="{BB962C8B-B14F-4D97-AF65-F5344CB8AC3E}">
        <p14:creationId xmlns:p14="http://schemas.microsoft.com/office/powerpoint/2010/main" val="2642224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 Two column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4F-511C-A149-AE8B-FE37A07C9C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DE3316-2C67-0345-98E2-19F87684E84D}"/>
              </a:ext>
            </a:extLst>
          </p:cNvPr>
          <p:cNvSpPr>
            <a:spLocks noGrp="1"/>
          </p:cNvSpPr>
          <p:nvPr>
            <p:ph sz="half" idx="1"/>
          </p:nvPr>
        </p:nvSpPr>
        <p:spPr>
          <a:xfrm>
            <a:off x="683941" y="1233488"/>
            <a:ext cx="5184000" cy="4943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1E97CD-DF68-0A41-8D16-7F2A6D38E5DE}"/>
              </a:ext>
            </a:extLst>
          </p:cNvPr>
          <p:cNvSpPr>
            <a:spLocks noGrp="1"/>
          </p:cNvSpPr>
          <p:nvPr>
            <p:ph sz="half" idx="2"/>
          </p:nvPr>
        </p:nvSpPr>
        <p:spPr>
          <a:xfrm>
            <a:off x="6172200" y="1233488"/>
            <a:ext cx="5181600" cy="4943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187735F-3AB3-4545-99F8-1E0738C04174}"/>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9" name="Slide Number Placeholder 8">
            <a:extLst>
              <a:ext uri="{FF2B5EF4-FFF2-40B4-BE49-F238E27FC236}">
                <a16:creationId xmlns:a16="http://schemas.microsoft.com/office/drawing/2014/main" id="{188DF952-794D-8C46-BAAD-E7D711EC8F41}"/>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401692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Two colum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4F-511C-A149-AE8B-FE37A07C9C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DE3316-2C67-0345-98E2-19F87684E84D}"/>
              </a:ext>
            </a:extLst>
          </p:cNvPr>
          <p:cNvSpPr>
            <a:spLocks noGrp="1"/>
          </p:cNvSpPr>
          <p:nvPr>
            <p:ph sz="half" idx="1"/>
          </p:nvPr>
        </p:nvSpPr>
        <p:spPr>
          <a:xfrm>
            <a:off x="683941" y="1233488"/>
            <a:ext cx="10693143" cy="2383200"/>
          </a:xfrm>
        </p:spPr>
        <p:txBody>
          <a:bodyPr/>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1E97CD-DF68-0A41-8D16-7F2A6D38E5DE}"/>
              </a:ext>
            </a:extLst>
          </p:cNvPr>
          <p:cNvSpPr>
            <a:spLocks noGrp="1"/>
          </p:cNvSpPr>
          <p:nvPr>
            <p:ph sz="half" idx="2"/>
          </p:nvPr>
        </p:nvSpPr>
        <p:spPr>
          <a:xfrm>
            <a:off x="682684" y="3601845"/>
            <a:ext cx="10694400" cy="2572594"/>
          </a:xfrm>
        </p:spPr>
        <p:txBody>
          <a:bodyPr/>
          <a:lstStyle/>
          <a:p>
            <a:pPr lvl="0"/>
            <a:r>
              <a:rPr lang="en-US"/>
              <a:t>Edit Master text styles</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9187735F-3AB3-4545-99F8-1E0738C04174}"/>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9" name="Slide Number Placeholder 8">
            <a:extLst>
              <a:ext uri="{FF2B5EF4-FFF2-40B4-BE49-F238E27FC236}">
                <a16:creationId xmlns:a16="http://schemas.microsoft.com/office/drawing/2014/main" id="{188DF952-794D-8C46-BAAD-E7D711EC8F41}"/>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332458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BA3731-BEE0-F54F-9648-7C636A621BA0}"/>
              </a:ext>
            </a:extLst>
          </p:cNvPr>
          <p:cNvSpPr>
            <a:spLocks noGrp="1"/>
          </p:cNvSpPr>
          <p:nvPr>
            <p:ph sz="quarter" idx="13"/>
          </p:nvPr>
        </p:nvSpPr>
        <p:spPr>
          <a:xfrm>
            <a:off x="802218" y="1233488"/>
            <a:ext cx="10604500" cy="4951412"/>
          </a:xfrm>
        </p:spPr>
        <p:txBody>
          <a:bodyPr/>
          <a:lstStyle>
            <a:lvl1pPr marL="0" indent="0">
              <a:buFontTx/>
              <a:buNone/>
              <a:defRPr/>
            </a:lvl1pPr>
          </a:lstStyle>
          <a:p>
            <a:pPr lvl="0"/>
            <a:r>
              <a:rPr lang="en-US"/>
              <a:t>Edit Master text styles</a:t>
            </a:r>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132278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BD12-4C02-1C49-98E9-7D53932A5169}"/>
              </a:ext>
            </a:extLst>
          </p:cNvPr>
          <p:cNvSpPr>
            <a:spLocks noGrp="1"/>
          </p:cNvSpPr>
          <p:nvPr>
            <p:ph type="title"/>
          </p:nvPr>
        </p:nvSpPr>
        <p:spPr/>
        <p:txBody>
          <a:bodyPr anchor="ct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44959D-0BD7-2843-8556-41F3269F8EB6}"/>
              </a:ext>
            </a:extLst>
          </p:cNvPr>
          <p:cNvSpPr>
            <a:spLocks noGrp="1"/>
          </p:cNvSpPr>
          <p:nvPr>
            <p:ph sz="half" idx="1" hasCustomPrompt="1"/>
          </p:nvPr>
        </p:nvSpPr>
        <p:spPr>
          <a:xfrm>
            <a:off x="669075" y="1238013"/>
            <a:ext cx="5296829" cy="4895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2151A72-4740-D448-96FD-5A6BA89907C3}"/>
              </a:ext>
            </a:extLst>
          </p:cNvPr>
          <p:cNvSpPr>
            <a:spLocks noGrp="1"/>
          </p:cNvSpPr>
          <p:nvPr>
            <p:ph type="pic" sz="quarter" idx="13"/>
          </p:nvPr>
        </p:nvSpPr>
        <p:spPr>
          <a:xfrm>
            <a:off x="6166625" y="1393903"/>
            <a:ext cx="5210459" cy="4749723"/>
          </a:xfrm>
        </p:spPr>
        <p:txBody>
          <a:bodyPr/>
          <a:lstStyle>
            <a:lvl1pPr marL="0" indent="0">
              <a:buNone/>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B6762570-5DE2-2541-9901-949C0BE0B580}"/>
              </a:ext>
            </a:extLst>
          </p:cNvPr>
          <p:cNvSpPr>
            <a:spLocks noGrp="1"/>
          </p:cNvSpPr>
          <p:nvPr>
            <p:ph type="ftr" sz="quarter" idx="14"/>
          </p:nvPr>
        </p:nvSpPr>
        <p:spPr>
          <a:xfrm>
            <a:off x="693237" y="6356352"/>
            <a:ext cx="8080911" cy="365125"/>
          </a:xfrm>
        </p:spPr>
        <p:txBody>
          <a:bodyPr/>
          <a:lstStyle/>
          <a:p>
            <a:r>
              <a:rPr lang="en-US"/>
              <a:t>Property taxes: ripe for reform?</a:t>
            </a:r>
            <a:endParaRPr lang="en-US" dirty="0"/>
          </a:p>
        </p:txBody>
      </p:sp>
      <p:sp>
        <p:nvSpPr>
          <p:cNvPr id="5" name="Slide Number Placeholder 4">
            <a:extLst>
              <a:ext uri="{FF2B5EF4-FFF2-40B4-BE49-F238E27FC236}">
                <a16:creationId xmlns:a16="http://schemas.microsoft.com/office/drawing/2014/main" id="{5B259970-BE81-E245-9853-9023A201EB30}"/>
              </a:ext>
            </a:extLst>
          </p:cNvPr>
          <p:cNvSpPr>
            <a:spLocks noGrp="1"/>
          </p:cNvSpPr>
          <p:nvPr>
            <p:ph type="sldNum" sz="quarter" idx="15"/>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308332206"/>
      </p:ext>
    </p:extLst>
  </p:cSld>
  <p:clrMapOvr>
    <a:masterClrMapping/>
  </p:clrMapOvr>
  <p:extLst>
    <p:ext uri="{DCECCB84-F9BA-43D5-87BE-67443E8EF086}">
      <p15:sldGuideLst xmlns:p15="http://schemas.microsoft.com/office/powerpoint/2012/main">
        <p15:guide id="1" pos="3840">
          <p15:clr>
            <a:srgbClr val="FBAE40"/>
          </p15:clr>
        </p15:guide>
        <p15:guide id="2" orient="horz" pos="86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BA3731-BEE0-F54F-9648-7C636A621BA0}"/>
              </a:ext>
            </a:extLst>
          </p:cNvPr>
          <p:cNvSpPr>
            <a:spLocks noGrp="1"/>
          </p:cNvSpPr>
          <p:nvPr>
            <p:ph sz="quarter" idx="13"/>
          </p:nvPr>
        </p:nvSpPr>
        <p:spPr>
          <a:xfrm>
            <a:off x="802218" y="1233489"/>
            <a:ext cx="10604500" cy="4442483"/>
          </a:xfrm>
        </p:spPr>
        <p:txBody>
          <a:bodyPr/>
          <a:lstStyle>
            <a:lvl1pPr marL="0" indent="0">
              <a:buFontTx/>
              <a:buNone/>
              <a:defRPr/>
            </a:lvl1pPr>
          </a:lstStyle>
          <a:p>
            <a:pPr lvl="0"/>
            <a:r>
              <a:rPr lang="en-US"/>
              <a:t>Edit Master text styles</a:t>
            </a:r>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10" name="Text Placeholder 2">
            <a:extLst>
              <a:ext uri="{FF2B5EF4-FFF2-40B4-BE49-F238E27FC236}">
                <a16:creationId xmlns:a16="http://schemas.microsoft.com/office/drawing/2014/main" id="{D72946E9-25ED-C14E-80CB-BEA1E668364E}"/>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3615269201"/>
      </p:ext>
    </p:extLst>
  </p:cSld>
  <p:clrMapOvr>
    <a:masterClrMapping/>
  </p:clrMapOvr>
  <p:extLst>
    <p:ext uri="{DCECCB84-F9BA-43D5-87BE-67443E8EF086}">
      <p15:sldGuideLst xmlns:p15="http://schemas.microsoft.com/office/powerpoint/2012/main">
        <p15:guide id="1" orient="horz" pos="358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7556F71-460E-494E-B38D-195C5A758BDD}"/>
              </a:ext>
            </a:extLst>
          </p:cNvPr>
          <p:cNvSpPr>
            <a:spLocks noGrp="1"/>
          </p:cNvSpPr>
          <p:nvPr>
            <p:ph type="chart" sz="quarter" idx="14"/>
          </p:nvPr>
        </p:nvSpPr>
        <p:spPr>
          <a:xfrm>
            <a:off x="683684" y="1233490"/>
            <a:ext cx="10693400" cy="4442482"/>
          </a:xfrm>
        </p:spPr>
        <p:txBody>
          <a:bodyPr/>
          <a:lstStyle>
            <a:lvl1pPr marL="0" indent="0">
              <a:buNone/>
              <a:defRPr/>
            </a:lvl1pPr>
          </a:lstStyle>
          <a:p>
            <a:r>
              <a:rPr lang="en-US"/>
              <a:t>Click icon to add chart</a:t>
            </a:r>
            <a:endParaRPr lang="en-US" dirty="0"/>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3" name="Text Placeholder 2">
            <a:extLst>
              <a:ext uri="{FF2B5EF4-FFF2-40B4-BE49-F238E27FC236}">
                <a16:creationId xmlns:a16="http://schemas.microsoft.com/office/drawing/2014/main" id="{91550D70-5176-0D40-8DA9-D8DD956FC136}"/>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468839419"/>
      </p:ext>
    </p:extLst>
  </p:cSld>
  <p:clrMapOvr>
    <a:masterClrMapping/>
  </p:clrMapOvr>
  <p:extLst>
    <p:ext uri="{DCECCB84-F9BA-43D5-87BE-67443E8EF086}">
      <p15:sldGuideLst xmlns:p15="http://schemas.microsoft.com/office/powerpoint/2012/main">
        <p15:guide id="1" orient="horz" pos="358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934C7F9-C6EB-CCE3-4D27-E2FA1C5D4EF0}"/>
              </a:ext>
            </a:extLst>
          </p:cNvPr>
          <p:cNvSpPr>
            <a:spLocks noGrp="1" noChangeAspect="1"/>
          </p:cNvSpPr>
          <p:nvPr>
            <p:ph type="pic" idx="1"/>
          </p:nvPr>
        </p:nvSpPr>
        <p:spPr>
          <a:xfrm>
            <a:off x="2692054" y="2063934"/>
            <a:ext cx="4707037" cy="2730135"/>
          </a:xfrm>
          <a:prstGeom prst="rect">
            <a:avLst/>
          </a:prstGeom>
        </p:spPr>
        <p:txBody>
          <a:bodyPr anchor="t"/>
          <a:lstStyle>
            <a:lvl1pPr marL="0" indent="0" algn="ctr">
              <a:buNone/>
              <a:defRPr sz="2400">
                <a:solidFill>
                  <a:srgbClr val="002060"/>
                </a:solidFill>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GB" dirty="0"/>
              <a:t>Click icon to add picture</a:t>
            </a:r>
            <a:endParaRPr lang="en-US" dirty="0"/>
          </a:p>
        </p:txBody>
      </p:sp>
      <p:sp>
        <p:nvSpPr>
          <p:cNvPr id="8" name="TextBox 7">
            <a:extLst>
              <a:ext uri="{FF2B5EF4-FFF2-40B4-BE49-F238E27FC236}">
                <a16:creationId xmlns:a16="http://schemas.microsoft.com/office/drawing/2014/main" id="{06DCAC8A-7BD5-2602-F1E4-3347F83D7500}"/>
              </a:ext>
            </a:extLst>
          </p:cNvPr>
          <p:cNvSpPr txBox="1"/>
          <p:nvPr userDrawn="1"/>
        </p:nvSpPr>
        <p:spPr>
          <a:xfrm>
            <a:off x="1108918" y="4874902"/>
            <a:ext cx="7397651" cy="338554"/>
          </a:xfrm>
          <a:prstGeom prst="rect">
            <a:avLst/>
          </a:prstGeom>
          <a:noFill/>
        </p:spPr>
        <p:txBody>
          <a:bodyPr wrap="square" rtlCol="0">
            <a:spAutoFit/>
          </a:bodyPr>
          <a:lstStyle/>
          <a:p>
            <a:pPr algn="ctr"/>
            <a:r>
              <a:rPr lang="en-GB" sz="1600" b="1" i="0" dirty="0">
                <a:solidFill>
                  <a:srgbClr val="002060"/>
                </a:solidFill>
                <a:effectLst/>
              </a:rPr>
              <a:t>Presented By:</a:t>
            </a:r>
          </a:p>
        </p:txBody>
      </p:sp>
      <p:sp>
        <p:nvSpPr>
          <p:cNvPr id="2" name="Title 2">
            <a:extLst>
              <a:ext uri="{FF2B5EF4-FFF2-40B4-BE49-F238E27FC236}">
                <a16:creationId xmlns:a16="http://schemas.microsoft.com/office/drawing/2014/main" id="{3B28554C-07F6-70E8-805D-724E257172EC}"/>
              </a:ext>
            </a:extLst>
          </p:cNvPr>
          <p:cNvSpPr>
            <a:spLocks noGrp="1"/>
          </p:cNvSpPr>
          <p:nvPr>
            <p:ph type="title" hasCustomPrompt="1"/>
          </p:nvPr>
        </p:nvSpPr>
        <p:spPr>
          <a:xfrm>
            <a:off x="271462" y="552034"/>
            <a:ext cx="9072562" cy="1304417"/>
          </a:xfrm>
          <a:prstGeom prst="rect">
            <a:avLst/>
          </a:prstGeom>
        </p:spPr>
        <p:txBody>
          <a:bodyPr/>
          <a:lstStyle>
            <a:lvl1pPr algn="ctr">
              <a:defRPr sz="3300" b="1">
                <a:solidFill>
                  <a:srgbClr val="292F6C"/>
                </a:solidFill>
                <a:latin typeface="+mn-lt"/>
              </a:defRPr>
            </a:lvl1pPr>
          </a:lstStyle>
          <a:p>
            <a:r>
              <a:rPr lang="en-GB" dirty="0"/>
              <a:t>Title here</a:t>
            </a:r>
            <a:endParaRPr lang="en-US" dirty="0"/>
          </a:p>
        </p:txBody>
      </p:sp>
      <p:sp>
        <p:nvSpPr>
          <p:cNvPr id="7" name="Text Placeholder 6">
            <a:extLst>
              <a:ext uri="{FF2B5EF4-FFF2-40B4-BE49-F238E27FC236}">
                <a16:creationId xmlns:a16="http://schemas.microsoft.com/office/drawing/2014/main" id="{784CFE0E-6C1F-90F6-F5E6-91090162DB4A}"/>
              </a:ext>
            </a:extLst>
          </p:cNvPr>
          <p:cNvSpPr>
            <a:spLocks noGrp="1"/>
          </p:cNvSpPr>
          <p:nvPr>
            <p:ph type="body" sz="quarter" idx="10" hasCustomPrompt="1"/>
          </p:nvPr>
        </p:nvSpPr>
        <p:spPr>
          <a:xfrm>
            <a:off x="271463" y="5286391"/>
            <a:ext cx="9072562" cy="414965"/>
          </a:xfrm>
          <a:prstGeom prst="rect">
            <a:avLst/>
          </a:prstGeom>
        </p:spPr>
        <p:txBody>
          <a:bodyPr/>
          <a:lstStyle>
            <a:lvl1pPr marL="0" indent="0" algn="ctr">
              <a:buNone/>
              <a:defRPr sz="2000" b="1">
                <a:solidFill>
                  <a:srgbClr val="002060"/>
                </a:solidFill>
              </a:defRPr>
            </a:lvl1pPr>
            <a:lvl2pPr marL="342891" indent="0">
              <a:buNone/>
              <a:defRPr sz="2100"/>
            </a:lvl2pPr>
            <a:lvl3pPr marL="685783" indent="0">
              <a:buNone/>
              <a:defRPr sz="2100"/>
            </a:lvl3pPr>
            <a:lvl4pPr marL="1028674" indent="0">
              <a:buNone/>
              <a:defRPr sz="2100"/>
            </a:lvl4pPr>
            <a:lvl5pPr marL="1371566" indent="0">
              <a:buNone/>
              <a:defRPr sz="2100"/>
            </a:lvl5pPr>
          </a:lstStyle>
          <a:p>
            <a:pPr lvl="0"/>
            <a:r>
              <a:rPr lang="en-US" dirty="0"/>
              <a:t>Name</a:t>
            </a:r>
          </a:p>
        </p:txBody>
      </p:sp>
      <p:sp>
        <p:nvSpPr>
          <p:cNvPr id="10" name="Text Placeholder 6">
            <a:extLst>
              <a:ext uri="{FF2B5EF4-FFF2-40B4-BE49-F238E27FC236}">
                <a16:creationId xmlns:a16="http://schemas.microsoft.com/office/drawing/2014/main" id="{A2F5D436-1A71-9FBA-686F-E2C22CDEA965}"/>
              </a:ext>
            </a:extLst>
          </p:cNvPr>
          <p:cNvSpPr>
            <a:spLocks noGrp="1"/>
          </p:cNvSpPr>
          <p:nvPr>
            <p:ph type="body" sz="quarter" idx="11" hasCustomPrompt="1"/>
          </p:nvPr>
        </p:nvSpPr>
        <p:spPr>
          <a:xfrm>
            <a:off x="271463" y="5701356"/>
            <a:ext cx="9072562" cy="414965"/>
          </a:xfrm>
          <a:prstGeom prst="rect">
            <a:avLst/>
          </a:prstGeom>
        </p:spPr>
        <p:txBody>
          <a:bodyPr/>
          <a:lstStyle>
            <a:lvl1pPr marL="0" indent="0" algn="ctr">
              <a:buNone/>
              <a:defRPr sz="2000" b="1">
                <a:solidFill>
                  <a:srgbClr val="002060"/>
                </a:solidFill>
              </a:defRPr>
            </a:lvl1pPr>
            <a:lvl2pPr marL="342891" indent="0">
              <a:buNone/>
              <a:defRPr sz="2100"/>
            </a:lvl2pPr>
            <a:lvl3pPr marL="685783" indent="0">
              <a:buNone/>
              <a:defRPr sz="2100"/>
            </a:lvl3pPr>
            <a:lvl4pPr marL="1028674" indent="0">
              <a:buNone/>
              <a:defRPr sz="2100"/>
            </a:lvl4pPr>
            <a:lvl5pPr marL="1371566" indent="0">
              <a:buNone/>
              <a:defRPr sz="2100"/>
            </a:lvl5pPr>
          </a:lstStyle>
          <a:p>
            <a:pPr lvl="0"/>
            <a:r>
              <a:rPr lang="en-US" dirty="0"/>
              <a:t>Job Title</a:t>
            </a:r>
          </a:p>
        </p:txBody>
      </p:sp>
    </p:spTree>
    <p:extLst>
      <p:ext uri="{BB962C8B-B14F-4D97-AF65-F5344CB8AC3E}">
        <p14:creationId xmlns:p14="http://schemas.microsoft.com/office/powerpoint/2010/main" val="315124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7556F71-460E-494E-B38D-195C5A758BDD}"/>
              </a:ext>
            </a:extLst>
          </p:cNvPr>
          <p:cNvSpPr>
            <a:spLocks noGrp="1"/>
          </p:cNvSpPr>
          <p:nvPr>
            <p:ph type="chart" sz="quarter" idx="14"/>
          </p:nvPr>
        </p:nvSpPr>
        <p:spPr>
          <a:xfrm>
            <a:off x="683684" y="1694984"/>
            <a:ext cx="10693400" cy="3980987"/>
          </a:xfrm>
        </p:spPr>
        <p:txBody>
          <a:bodyPr/>
          <a:lstStyle>
            <a:lvl1pPr marL="0" indent="0">
              <a:buNone/>
              <a:defRPr/>
            </a:lvl1pPr>
          </a:lstStyle>
          <a:p>
            <a:r>
              <a:rPr lang="en-US"/>
              <a:t>Click icon to add chart</a:t>
            </a:r>
            <a:endParaRPr lang="en-US" dirty="0"/>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Property taxes: ripe for reform?</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3" name="Text Placeholder 2">
            <a:extLst>
              <a:ext uri="{FF2B5EF4-FFF2-40B4-BE49-F238E27FC236}">
                <a16:creationId xmlns:a16="http://schemas.microsoft.com/office/drawing/2014/main" id="{91550D70-5176-0D40-8DA9-D8DD956FC136}"/>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
        <p:nvSpPr>
          <p:cNvPr id="12" name="Content Placeholder 14">
            <a:extLst>
              <a:ext uri="{FF2B5EF4-FFF2-40B4-BE49-F238E27FC236}">
                <a16:creationId xmlns:a16="http://schemas.microsoft.com/office/drawing/2014/main" id="{5A86368F-6E45-E642-8A7E-A07DE1FA8FA3}"/>
              </a:ext>
            </a:extLst>
          </p:cNvPr>
          <p:cNvSpPr>
            <a:spLocks noGrp="1"/>
          </p:cNvSpPr>
          <p:nvPr>
            <p:ph sz="quarter" idx="13" hasCustomPrompt="1"/>
          </p:nvPr>
        </p:nvSpPr>
        <p:spPr>
          <a:xfrm>
            <a:off x="683684" y="1136919"/>
            <a:ext cx="9114265" cy="480005"/>
          </a:xfrm>
        </p:spPr>
        <p:txBody>
          <a:bodyPr anchor="t">
            <a:normAutofit/>
          </a:bodyPr>
          <a:lstStyle>
            <a:lvl1pPr marL="0" indent="0">
              <a:buNone/>
              <a:defRPr sz="2500">
                <a:solidFill>
                  <a:schemeClr val="tx2"/>
                </a:solidFill>
                <a:latin typeface="+mj-lt"/>
              </a:defRPr>
            </a:lvl1pPr>
          </a:lstStyle>
          <a:p>
            <a:pPr lvl="0"/>
            <a:r>
              <a:rPr lang="en-GB" dirty="0"/>
              <a:t>Click to edit Master subtitle style in one line</a:t>
            </a:r>
            <a:endParaRPr lang="en-US" dirty="0"/>
          </a:p>
        </p:txBody>
      </p:sp>
    </p:spTree>
    <p:extLst>
      <p:ext uri="{BB962C8B-B14F-4D97-AF65-F5344CB8AC3E}">
        <p14:creationId xmlns:p14="http://schemas.microsoft.com/office/powerpoint/2010/main" val="840176571"/>
      </p:ext>
    </p:extLst>
  </p:cSld>
  <p:clrMapOvr>
    <a:masterClrMapping/>
  </p:clrMapOvr>
  <p:extLst>
    <p:ext uri="{DCECCB84-F9BA-43D5-87BE-67443E8EF086}">
      <p15:sldGuideLst xmlns:p15="http://schemas.microsoft.com/office/powerpoint/2012/main">
        <p15:guide id="1" orient="horz" pos="358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3852D-47F9-0241-98E4-0BAAB742F8D1}"/>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3" name="Straight Connector 2"/>
          <p:cNvCxnSpPr>
            <a:cxnSpLocks/>
          </p:cNvCxnSpPr>
          <p:nvPr userDrawn="1"/>
        </p:nvCxnSpPr>
        <p:spPr>
          <a:xfrm>
            <a:off x="735611" y="2912834"/>
            <a:ext cx="816000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cxnSpLocks/>
          </p:cNvCxnSpPr>
          <p:nvPr userDrawn="1"/>
        </p:nvCxnSpPr>
        <p:spPr>
          <a:xfrm>
            <a:off x="736187" y="4633950"/>
            <a:ext cx="816000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1ECB472-C7BF-C348-9C6F-09C43BEE7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sp>
        <p:nvSpPr>
          <p:cNvPr id="2" name="Title 1">
            <a:extLst>
              <a:ext uri="{FF2B5EF4-FFF2-40B4-BE49-F238E27FC236}">
                <a16:creationId xmlns:a16="http://schemas.microsoft.com/office/drawing/2014/main" id="{4B2BA015-7E5A-B043-A462-E5531861A047}"/>
              </a:ext>
            </a:extLst>
          </p:cNvPr>
          <p:cNvSpPr>
            <a:spLocks noGrp="1"/>
          </p:cNvSpPr>
          <p:nvPr>
            <p:ph type="title" hasCustomPrompt="1"/>
          </p:nvPr>
        </p:nvSpPr>
        <p:spPr>
          <a:xfrm>
            <a:off x="683941" y="3086026"/>
            <a:ext cx="8147824" cy="1325563"/>
          </a:xfrm>
        </p:spPr>
        <p:txBody>
          <a:bodyPr>
            <a:normAutofit/>
          </a:bodyPr>
          <a:lstStyle>
            <a:lvl1pPr>
              <a:defRPr sz="4000">
                <a:solidFill>
                  <a:schemeClr val="bg1">
                    <a:lumMod val="95000"/>
                  </a:schemeClr>
                </a:solidFill>
              </a:defRPr>
            </a:lvl1pPr>
          </a:lstStyle>
          <a:p>
            <a:r>
              <a:rPr lang="en-GB" dirty="0"/>
              <a:t>Click to edit Master divider style in two lines</a:t>
            </a:r>
            <a:endParaRPr lang="en-US" dirty="0"/>
          </a:p>
        </p:txBody>
      </p:sp>
      <p:sp>
        <p:nvSpPr>
          <p:cNvPr id="12" name="Footer Placeholder 11">
            <a:extLst>
              <a:ext uri="{FF2B5EF4-FFF2-40B4-BE49-F238E27FC236}">
                <a16:creationId xmlns:a16="http://schemas.microsoft.com/office/drawing/2014/main" id="{44C2E8EA-534F-8749-9926-4BC88B23CBF3}"/>
              </a:ext>
            </a:extLst>
          </p:cNvPr>
          <p:cNvSpPr>
            <a:spLocks noGrp="1"/>
          </p:cNvSpPr>
          <p:nvPr>
            <p:ph type="ftr" sz="quarter" idx="10"/>
          </p:nvPr>
        </p:nvSpPr>
        <p:spPr>
          <a:xfrm>
            <a:off x="693237" y="6356352"/>
            <a:ext cx="9802967" cy="365125"/>
          </a:xfrm>
        </p:spPr>
        <p:txBody>
          <a:bodyPr/>
          <a:lstStyle>
            <a:lvl1pPr>
              <a:defRPr>
                <a:solidFill>
                  <a:schemeClr val="bg1">
                    <a:lumMod val="95000"/>
                  </a:schemeClr>
                </a:solidFill>
              </a:defRPr>
            </a:lvl1pPr>
          </a:lstStyle>
          <a:p>
            <a:r>
              <a:rPr lang="en-US"/>
              <a:t>Property taxes: ripe for reform?</a:t>
            </a:r>
            <a:endParaRPr lang="en-US" dirty="0"/>
          </a:p>
        </p:txBody>
      </p:sp>
    </p:spTree>
    <p:extLst>
      <p:ext uri="{BB962C8B-B14F-4D97-AF65-F5344CB8AC3E}">
        <p14:creationId xmlns:p14="http://schemas.microsoft.com/office/powerpoint/2010/main" val="3628221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Medium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1C01C-5E80-1F49-8755-D9DB9363BE55}"/>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2E95362-CCC0-0945-A7E1-D83DB561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8" name="Straight Connector 7"/>
          <p:cNvCxnSpPr/>
          <p:nvPr userDrawn="1"/>
        </p:nvCxnSpPr>
        <p:spPr>
          <a:xfrm>
            <a:off x="735613" y="2595778"/>
            <a:ext cx="7171735"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3" hasCustomPrompt="1"/>
          </p:nvPr>
        </p:nvSpPr>
        <p:spPr>
          <a:xfrm>
            <a:off x="735038" y="2722538"/>
            <a:ext cx="7172309"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baseline="0">
                <a:solidFill>
                  <a:srgbClr val="F4F4F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a:t>
            </a:r>
            <a:endParaRPr lang="en-US" dirty="0"/>
          </a:p>
        </p:txBody>
      </p:sp>
      <p:cxnSp>
        <p:nvCxnSpPr>
          <p:cNvPr id="10" name="Straight Connector 9"/>
          <p:cNvCxnSpPr/>
          <p:nvPr userDrawn="1"/>
        </p:nvCxnSpPr>
        <p:spPr>
          <a:xfrm>
            <a:off x="736187" y="5049107"/>
            <a:ext cx="717116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7" hasCustomPrompt="1"/>
          </p:nvPr>
        </p:nvSpPr>
        <p:spPr>
          <a:xfrm>
            <a:off x="736188" y="4570897"/>
            <a:ext cx="3977217" cy="252957"/>
          </a:xfrm>
        </p:spPr>
        <p:txBody>
          <a:bodyPr anchor="ctr">
            <a:noAutofit/>
          </a:bodyPr>
          <a:lstStyle>
            <a:lvl1pPr marL="0" indent="0">
              <a:buNone/>
              <a:defRPr sz="1400" baseline="0">
                <a:solidFill>
                  <a:srgbClr val="F4F4F4"/>
                </a:solidFill>
                <a:latin typeface="+mj-lt"/>
              </a:defRPr>
            </a:lvl1pPr>
          </a:lstStyle>
          <a:p>
            <a:pPr lvl="0"/>
            <a:r>
              <a:rPr lang="en-US" dirty="0"/>
              <a:t>− Click to insert source</a:t>
            </a:r>
          </a:p>
        </p:txBody>
      </p:sp>
      <p:sp>
        <p:nvSpPr>
          <p:cNvPr id="4" name="Footer Placeholder 3">
            <a:extLst>
              <a:ext uri="{FF2B5EF4-FFF2-40B4-BE49-F238E27FC236}">
                <a16:creationId xmlns:a16="http://schemas.microsoft.com/office/drawing/2014/main" id="{AD8DA3CB-E26D-2D40-94FA-8DBAE46A6256}"/>
              </a:ext>
            </a:extLst>
          </p:cNvPr>
          <p:cNvSpPr>
            <a:spLocks noGrp="1"/>
          </p:cNvSpPr>
          <p:nvPr>
            <p:ph type="ftr" sz="quarter" idx="18"/>
          </p:nvPr>
        </p:nvSpPr>
        <p:spPr>
          <a:xfrm>
            <a:off x="693237" y="6356352"/>
            <a:ext cx="9791883" cy="365125"/>
          </a:xfrm>
        </p:spPr>
        <p:txBody>
          <a:bodyPr/>
          <a:lstStyle>
            <a:lvl1pPr>
              <a:defRPr>
                <a:solidFill>
                  <a:schemeClr val="bg1">
                    <a:lumMod val="95000"/>
                  </a:schemeClr>
                </a:solidFill>
              </a:defRPr>
            </a:lvl1pPr>
          </a:lstStyle>
          <a:p>
            <a:r>
              <a:rPr lang="en-US"/>
              <a:t>Property taxes: ripe for reform?</a:t>
            </a:r>
            <a:endParaRPr lang="en-US" dirty="0"/>
          </a:p>
        </p:txBody>
      </p:sp>
    </p:spTree>
    <p:extLst>
      <p:ext uri="{BB962C8B-B14F-4D97-AF65-F5344CB8AC3E}">
        <p14:creationId xmlns:p14="http://schemas.microsoft.com/office/powerpoint/2010/main" val="688531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mall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1C01C-5E80-1F49-8755-D9DB9363BE55}"/>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2E95362-CCC0-0945-A7E1-D83DB561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8" name="Straight Connector 7"/>
          <p:cNvCxnSpPr/>
          <p:nvPr userDrawn="1"/>
        </p:nvCxnSpPr>
        <p:spPr>
          <a:xfrm>
            <a:off x="735613" y="2982878"/>
            <a:ext cx="7171735"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3" hasCustomPrompt="1"/>
          </p:nvPr>
        </p:nvSpPr>
        <p:spPr>
          <a:xfrm>
            <a:off x="735038" y="3133002"/>
            <a:ext cx="7172309" cy="945770"/>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baseline="0">
                <a:solidFill>
                  <a:srgbClr val="F4F4F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small quote of about 3 lines Click to edit small quote of about 3 lines Click to edit small quote of about 3 lines Click to edit small quote</a:t>
            </a:r>
            <a:endParaRPr lang="en-US" dirty="0"/>
          </a:p>
        </p:txBody>
      </p:sp>
      <p:cxnSp>
        <p:nvCxnSpPr>
          <p:cNvPr id="10" name="Straight Connector 9"/>
          <p:cNvCxnSpPr/>
          <p:nvPr userDrawn="1"/>
        </p:nvCxnSpPr>
        <p:spPr>
          <a:xfrm>
            <a:off x="736187" y="4642707"/>
            <a:ext cx="717116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7" hasCustomPrompt="1"/>
          </p:nvPr>
        </p:nvSpPr>
        <p:spPr>
          <a:xfrm>
            <a:off x="736188" y="4164497"/>
            <a:ext cx="3977217" cy="252957"/>
          </a:xfrm>
        </p:spPr>
        <p:txBody>
          <a:bodyPr anchor="ctr">
            <a:noAutofit/>
          </a:bodyPr>
          <a:lstStyle>
            <a:lvl1pPr marL="0" indent="0">
              <a:buNone/>
              <a:defRPr sz="1400" baseline="0">
                <a:solidFill>
                  <a:srgbClr val="F4F4F4"/>
                </a:solidFill>
                <a:latin typeface="+mj-lt"/>
              </a:defRPr>
            </a:lvl1pPr>
          </a:lstStyle>
          <a:p>
            <a:pPr lvl="0"/>
            <a:r>
              <a:rPr lang="en-US" dirty="0"/>
              <a:t>− Click to insert source</a:t>
            </a:r>
          </a:p>
        </p:txBody>
      </p:sp>
      <p:sp>
        <p:nvSpPr>
          <p:cNvPr id="4" name="Footer Placeholder 3">
            <a:extLst>
              <a:ext uri="{FF2B5EF4-FFF2-40B4-BE49-F238E27FC236}">
                <a16:creationId xmlns:a16="http://schemas.microsoft.com/office/drawing/2014/main" id="{AD8DA3CB-E26D-2D40-94FA-8DBAE46A6256}"/>
              </a:ext>
            </a:extLst>
          </p:cNvPr>
          <p:cNvSpPr>
            <a:spLocks noGrp="1"/>
          </p:cNvSpPr>
          <p:nvPr>
            <p:ph type="ftr" sz="quarter" idx="18"/>
          </p:nvPr>
        </p:nvSpPr>
        <p:spPr>
          <a:xfrm>
            <a:off x="693238" y="6356352"/>
            <a:ext cx="9847301" cy="365125"/>
          </a:xfrm>
        </p:spPr>
        <p:txBody>
          <a:bodyPr/>
          <a:lstStyle>
            <a:lvl1pPr>
              <a:defRPr>
                <a:solidFill>
                  <a:schemeClr val="bg1">
                    <a:lumMod val="95000"/>
                  </a:schemeClr>
                </a:solidFill>
              </a:defRPr>
            </a:lvl1pPr>
          </a:lstStyle>
          <a:p>
            <a:r>
              <a:rPr lang="en-US"/>
              <a:t>Property taxes: ripe for reform?</a:t>
            </a:r>
            <a:endParaRPr lang="en-US" dirty="0"/>
          </a:p>
        </p:txBody>
      </p:sp>
    </p:spTree>
    <p:extLst>
      <p:ext uri="{BB962C8B-B14F-4D97-AF65-F5344CB8AC3E}">
        <p14:creationId xmlns:p14="http://schemas.microsoft.com/office/powerpoint/2010/main" val="319710655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D134D9-F12F-EF44-843F-D4FEB4EB5EB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CAB888AA-D217-494B-976C-4BBDBA116DC9}"/>
              </a:ext>
            </a:extLst>
          </p:cNvPr>
          <p:cNvSpPr/>
          <p:nvPr userDrawn="1"/>
        </p:nvSpPr>
        <p:spPr>
          <a:xfrm flipV="1">
            <a:off x="0" y="0"/>
            <a:ext cx="12192000" cy="509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686233" y="3368349"/>
            <a:ext cx="3709131" cy="954107"/>
          </a:xfrm>
          <a:prstGeom prst="rect">
            <a:avLst/>
          </a:prstGeom>
          <a:noFill/>
        </p:spPr>
        <p:txBody>
          <a:bodyPr wrap="square" rtlCol="0">
            <a:spAutoFit/>
          </a:bodyPr>
          <a:lstStyle/>
          <a:p>
            <a:pPr lvl="0"/>
            <a:r>
              <a:rPr lang="en-US" sz="1400" dirty="0">
                <a:solidFill>
                  <a:srgbClr val="FFFFFF"/>
                </a:solidFill>
              </a:rPr>
              <a:t>The Institute for Fiscal Studies</a:t>
            </a:r>
          </a:p>
          <a:p>
            <a:pPr lvl="0"/>
            <a:r>
              <a:rPr lang="en-US" sz="1400" dirty="0">
                <a:solidFill>
                  <a:srgbClr val="FFFFFF"/>
                </a:solidFill>
              </a:rPr>
              <a:t>7 </a:t>
            </a:r>
            <a:r>
              <a:rPr lang="en-US" sz="1400" dirty="0" err="1">
                <a:solidFill>
                  <a:srgbClr val="FFFFFF"/>
                </a:solidFill>
              </a:rPr>
              <a:t>Ridgmount</a:t>
            </a:r>
            <a:r>
              <a:rPr lang="en-US" sz="1400" dirty="0">
                <a:solidFill>
                  <a:srgbClr val="FFFFFF"/>
                </a:solidFill>
              </a:rPr>
              <a:t> Street</a:t>
            </a:r>
          </a:p>
          <a:p>
            <a:pPr lvl="0"/>
            <a:r>
              <a:rPr lang="en-US" sz="1400" dirty="0">
                <a:solidFill>
                  <a:srgbClr val="FFFFFF"/>
                </a:solidFill>
              </a:rPr>
              <a:t>London</a:t>
            </a:r>
          </a:p>
          <a:p>
            <a:pPr lvl="0"/>
            <a:r>
              <a:rPr lang="en-US" sz="1400" dirty="0">
                <a:solidFill>
                  <a:srgbClr val="FFFFFF"/>
                </a:solidFill>
              </a:rPr>
              <a:t>WC1E 7AE</a:t>
            </a:r>
          </a:p>
        </p:txBody>
      </p:sp>
      <p:sp>
        <p:nvSpPr>
          <p:cNvPr id="10" name="TextBox 9"/>
          <p:cNvSpPr txBox="1"/>
          <p:nvPr userDrawn="1"/>
        </p:nvSpPr>
        <p:spPr>
          <a:xfrm>
            <a:off x="686233" y="4451052"/>
            <a:ext cx="3416835" cy="307777"/>
          </a:xfrm>
          <a:prstGeom prst="rect">
            <a:avLst/>
          </a:prstGeom>
          <a:noFill/>
        </p:spPr>
        <p:txBody>
          <a:bodyPr wrap="square" rtlCol="0">
            <a:spAutoFit/>
          </a:bodyPr>
          <a:lstStyle/>
          <a:p>
            <a:pPr lvl="0"/>
            <a:r>
              <a:rPr lang="en-US" sz="1400" b="1" dirty="0" err="1">
                <a:solidFill>
                  <a:srgbClr val="FFFFFF"/>
                </a:solidFill>
              </a:rPr>
              <a:t>www.ifs.org.uk</a:t>
            </a:r>
            <a:endParaRPr lang="en-US" sz="1400" b="1" dirty="0">
              <a:solidFill>
                <a:srgbClr val="FFFFFF"/>
              </a:solidFill>
            </a:endParaRPr>
          </a:p>
        </p:txBody>
      </p:sp>
      <p:pic>
        <p:nvPicPr>
          <p:cNvPr id="12" name="Picture 11">
            <a:extLst>
              <a:ext uri="{FF2B5EF4-FFF2-40B4-BE49-F238E27FC236}">
                <a16:creationId xmlns:a16="http://schemas.microsoft.com/office/drawing/2014/main" id="{AD6ADA63-3665-4C42-A0A1-6236EBCAD45C}"/>
              </a:ext>
            </a:extLst>
          </p:cNvPr>
          <p:cNvPicPr>
            <a:picLocks noChangeAspect="1"/>
          </p:cNvPicPr>
          <p:nvPr userDrawn="1"/>
        </p:nvPicPr>
        <p:blipFill>
          <a:blip r:embed="rId2"/>
          <a:stretch>
            <a:fillRect/>
          </a:stretch>
        </p:blipFill>
        <p:spPr>
          <a:xfrm>
            <a:off x="837796" y="5535138"/>
            <a:ext cx="4061867" cy="806400"/>
          </a:xfrm>
          <a:prstGeom prst="rect">
            <a:avLst/>
          </a:prstGeom>
        </p:spPr>
      </p:pic>
    </p:spTree>
    <p:extLst>
      <p:ext uri="{BB962C8B-B14F-4D97-AF65-F5344CB8AC3E}">
        <p14:creationId xmlns:p14="http://schemas.microsoft.com/office/powerpoint/2010/main" val="6168003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FFE7A2B-B40C-86DE-1752-138C4A06377B}"/>
              </a:ext>
            </a:extLst>
          </p:cNvPr>
          <p:cNvSpPr>
            <a:spLocks noGrp="1"/>
          </p:cNvSpPr>
          <p:nvPr>
            <p:ph type="title" hasCustomPrompt="1"/>
          </p:nvPr>
        </p:nvSpPr>
        <p:spPr>
          <a:xfrm>
            <a:off x="285751" y="4875308"/>
            <a:ext cx="9086850" cy="539668"/>
          </a:xfrm>
          <a:prstGeom prst="rect">
            <a:avLst/>
          </a:prstGeom>
        </p:spPr>
        <p:txBody>
          <a:bodyPr/>
          <a:lstStyle>
            <a:lvl1pPr>
              <a:defRPr sz="3300" b="1">
                <a:solidFill>
                  <a:srgbClr val="002060"/>
                </a:solidFill>
                <a:latin typeface="+mn-lt"/>
              </a:defRPr>
            </a:lvl1pPr>
          </a:lstStyle>
          <a:p>
            <a:r>
              <a:rPr lang="en-GB" dirty="0"/>
              <a:t>Name</a:t>
            </a:r>
            <a:endParaRPr lang="en-US" dirty="0"/>
          </a:p>
        </p:txBody>
      </p:sp>
      <p:sp>
        <p:nvSpPr>
          <p:cNvPr id="8" name="Text Placeholder 7">
            <a:extLst>
              <a:ext uri="{FF2B5EF4-FFF2-40B4-BE49-F238E27FC236}">
                <a16:creationId xmlns:a16="http://schemas.microsoft.com/office/drawing/2014/main" id="{F4EAB9EB-3FE5-535B-8CD0-6930410BBC57}"/>
              </a:ext>
            </a:extLst>
          </p:cNvPr>
          <p:cNvSpPr>
            <a:spLocks noGrp="1"/>
          </p:cNvSpPr>
          <p:nvPr>
            <p:ph type="body" sz="quarter" idx="10" hasCustomPrompt="1"/>
          </p:nvPr>
        </p:nvSpPr>
        <p:spPr>
          <a:xfrm>
            <a:off x="281682" y="5462128"/>
            <a:ext cx="9088626" cy="539668"/>
          </a:xfrm>
          <a:prstGeom prst="rect">
            <a:avLst/>
          </a:prstGeom>
        </p:spPr>
        <p:txBody>
          <a:bodyPr/>
          <a:lstStyle>
            <a:lvl1pPr marL="0" indent="0">
              <a:buNone/>
              <a:defRPr sz="3300" b="1">
                <a:solidFill>
                  <a:srgbClr val="002060"/>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Job Title</a:t>
            </a:r>
          </a:p>
        </p:txBody>
      </p:sp>
      <p:sp>
        <p:nvSpPr>
          <p:cNvPr id="3" name="TextBox 2">
            <a:extLst>
              <a:ext uri="{FF2B5EF4-FFF2-40B4-BE49-F238E27FC236}">
                <a16:creationId xmlns:a16="http://schemas.microsoft.com/office/drawing/2014/main" id="{FFB572CE-968E-7D38-0970-21F1B77F1300}"/>
              </a:ext>
            </a:extLst>
          </p:cNvPr>
          <p:cNvSpPr txBox="1"/>
          <p:nvPr userDrawn="1"/>
        </p:nvSpPr>
        <p:spPr>
          <a:xfrm>
            <a:off x="281682" y="4489602"/>
            <a:ext cx="7397651" cy="338554"/>
          </a:xfrm>
          <a:prstGeom prst="rect">
            <a:avLst/>
          </a:prstGeom>
          <a:noFill/>
        </p:spPr>
        <p:txBody>
          <a:bodyPr wrap="square" rtlCol="0">
            <a:spAutoFit/>
          </a:bodyPr>
          <a:lstStyle/>
          <a:p>
            <a:pPr algn="l"/>
            <a:r>
              <a:rPr lang="en-GB" sz="1600" b="1" i="0" dirty="0">
                <a:solidFill>
                  <a:srgbClr val="002060"/>
                </a:solidFill>
                <a:effectLst/>
              </a:rPr>
              <a:t>Presented By:</a:t>
            </a:r>
          </a:p>
        </p:txBody>
      </p:sp>
      <p:sp>
        <p:nvSpPr>
          <p:cNvPr id="10" name="Text Placeholder 7">
            <a:extLst>
              <a:ext uri="{FF2B5EF4-FFF2-40B4-BE49-F238E27FC236}">
                <a16:creationId xmlns:a16="http://schemas.microsoft.com/office/drawing/2014/main" id="{B4D7A839-E6A2-38B9-F81E-4DFB79264CF2}"/>
              </a:ext>
            </a:extLst>
          </p:cNvPr>
          <p:cNvSpPr>
            <a:spLocks noGrp="1"/>
          </p:cNvSpPr>
          <p:nvPr>
            <p:ph type="body" sz="quarter" idx="11" hasCustomPrompt="1"/>
          </p:nvPr>
        </p:nvSpPr>
        <p:spPr>
          <a:xfrm>
            <a:off x="281682" y="1723332"/>
            <a:ext cx="9086850" cy="2521121"/>
          </a:xfrm>
          <a:prstGeom prst="rect">
            <a:avLst/>
          </a:prstGeom>
        </p:spPr>
        <p:txBody>
          <a:bodyPr/>
          <a:lstStyle>
            <a:lvl1pPr marL="0" indent="0">
              <a:buNone/>
              <a:defRPr sz="3300" b="1">
                <a:solidFill>
                  <a:srgbClr val="002060"/>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Title here</a:t>
            </a:r>
          </a:p>
        </p:txBody>
      </p:sp>
    </p:spTree>
    <p:extLst>
      <p:ext uri="{BB962C8B-B14F-4D97-AF65-F5344CB8AC3E}">
        <p14:creationId xmlns:p14="http://schemas.microsoft.com/office/powerpoint/2010/main" val="30852392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480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FE70D-6888-3558-DD28-B7CEB70E0F14}"/>
              </a:ext>
            </a:extLst>
          </p:cNvPr>
          <p:cNvSpPr>
            <a:spLocks noGrp="1"/>
          </p:cNvSpPr>
          <p:nvPr>
            <p:ph type="title" hasCustomPrompt="1"/>
          </p:nvPr>
        </p:nvSpPr>
        <p:spPr>
          <a:xfrm>
            <a:off x="770177" y="402336"/>
            <a:ext cx="10989701" cy="535214"/>
          </a:xfrm>
          <a:prstGeom prst="rect">
            <a:avLst/>
          </a:prstGeom>
        </p:spPr>
        <p:txBody>
          <a:bodyPr/>
          <a:lstStyle>
            <a:lvl1pPr>
              <a:defRPr sz="2400" b="1">
                <a:solidFill>
                  <a:srgbClr val="002060"/>
                </a:solidFill>
                <a:latin typeface="+mn-lt"/>
              </a:defRPr>
            </a:lvl1pPr>
          </a:lstStyle>
          <a:p>
            <a:r>
              <a:rPr lang="en-GB" dirty="0"/>
              <a:t>Title here</a:t>
            </a:r>
            <a:endParaRPr lang="en-US" dirty="0"/>
          </a:p>
        </p:txBody>
      </p:sp>
      <p:sp>
        <p:nvSpPr>
          <p:cNvPr id="17" name="Text Placeholder 15">
            <a:extLst>
              <a:ext uri="{FF2B5EF4-FFF2-40B4-BE49-F238E27FC236}">
                <a16:creationId xmlns:a16="http://schemas.microsoft.com/office/drawing/2014/main" id="{91B2FFA6-215D-3F7B-B4C4-DF5FE22CAF04}"/>
              </a:ext>
            </a:extLst>
          </p:cNvPr>
          <p:cNvSpPr>
            <a:spLocks noGrp="1"/>
          </p:cNvSpPr>
          <p:nvPr>
            <p:ph type="body" sz="quarter" idx="11" hasCustomPrompt="1"/>
          </p:nvPr>
        </p:nvSpPr>
        <p:spPr>
          <a:xfrm>
            <a:off x="768351" y="1076325"/>
            <a:ext cx="10989733" cy="5103813"/>
          </a:xfrm>
          <a:prstGeom prst="rect">
            <a:avLst/>
          </a:prstGeom>
        </p:spPr>
        <p:txBody>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400">
                <a:solidFill>
                  <a:schemeClr val="tx1">
                    <a:lumMod val="75000"/>
                    <a:lumOff val="25000"/>
                  </a:schemeClr>
                </a:solidFill>
              </a:defRPr>
            </a:lvl4pPr>
            <a:lvl5pPr>
              <a:defRPr sz="1400">
                <a:solidFill>
                  <a:schemeClr val="tx1">
                    <a:lumMod val="75000"/>
                    <a:lumOff val="25000"/>
                  </a:schemeClr>
                </a:solidFill>
              </a:defRPr>
            </a:lvl5pPr>
          </a:lstStyle>
          <a:p>
            <a:pPr lvl="0"/>
            <a:r>
              <a:rPr lang="en-GB" dirty="0"/>
              <a:t>XXXXXX</a:t>
            </a:r>
          </a:p>
          <a:p>
            <a:pPr lvl="1"/>
            <a:r>
              <a:rPr lang="en-GB" dirty="0"/>
              <a:t>XXXXXX</a:t>
            </a:r>
          </a:p>
          <a:p>
            <a:pPr lvl="2"/>
            <a:r>
              <a:rPr lang="en-GB" dirty="0"/>
              <a:t>XXXXXX</a:t>
            </a:r>
          </a:p>
          <a:p>
            <a:pPr lvl="3"/>
            <a:r>
              <a:rPr lang="en-GB" dirty="0"/>
              <a:t>XXXXXX</a:t>
            </a:r>
          </a:p>
          <a:p>
            <a:pPr lvl="4"/>
            <a:r>
              <a:rPr lang="en-GB" dirty="0"/>
              <a:t>XXXXXX</a:t>
            </a:r>
            <a:endParaRPr lang="en-US" dirty="0"/>
          </a:p>
        </p:txBody>
      </p:sp>
    </p:spTree>
    <p:extLst>
      <p:ext uri="{BB962C8B-B14F-4D97-AF65-F5344CB8AC3E}">
        <p14:creationId xmlns:p14="http://schemas.microsoft.com/office/powerpoint/2010/main" val="419785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s with Media">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3687EC7-8E1B-3BD8-D233-9F07195BCEE1}"/>
              </a:ext>
            </a:extLst>
          </p:cNvPr>
          <p:cNvSpPr>
            <a:spLocks noGrp="1"/>
          </p:cNvSpPr>
          <p:nvPr>
            <p:ph type="title" hasCustomPrompt="1"/>
          </p:nvPr>
        </p:nvSpPr>
        <p:spPr>
          <a:xfrm>
            <a:off x="770177" y="402336"/>
            <a:ext cx="10989701" cy="535214"/>
          </a:xfrm>
          <a:prstGeom prst="rect">
            <a:avLst/>
          </a:prstGeom>
        </p:spPr>
        <p:txBody>
          <a:bodyPr/>
          <a:lstStyle>
            <a:lvl1pPr>
              <a:defRPr sz="2400" b="1">
                <a:solidFill>
                  <a:srgbClr val="002060"/>
                </a:solidFill>
                <a:latin typeface="+mn-lt"/>
              </a:defRPr>
            </a:lvl1pPr>
          </a:lstStyle>
          <a:p>
            <a:r>
              <a:rPr lang="en-GB" dirty="0"/>
              <a:t>Title here</a:t>
            </a:r>
            <a:endParaRPr lang="en-US" dirty="0"/>
          </a:p>
        </p:txBody>
      </p:sp>
      <p:sp>
        <p:nvSpPr>
          <p:cNvPr id="6" name="Content Placeholder 2">
            <a:extLst>
              <a:ext uri="{FF2B5EF4-FFF2-40B4-BE49-F238E27FC236}">
                <a16:creationId xmlns:a16="http://schemas.microsoft.com/office/drawing/2014/main" id="{B4E16533-BA19-B5BB-EADA-AE0F0CD6FDCC}"/>
              </a:ext>
            </a:extLst>
          </p:cNvPr>
          <p:cNvSpPr>
            <a:spLocks noGrp="1"/>
          </p:cNvSpPr>
          <p:nvPr>
            <p:ph sz="half" idx="10" hasCustomPrompt="1"/>
          </p:nvPr>
        </p:nvSpPr>
        <p:spPr>
          <a:xfrm>
            <a:off x="768000" y="1073155"/>
            <a:ext cx="10989701" cy="5103813"/>
          </a:xfrm>
          <a:prstGeom prst="rect">
            <a:avLst/>
          </a:prstGeom>
        </p:spPr>
        <p:txBody>
          <a:bodyPr/>
          <a:lstStyle>
            <a:lvl1pPr>
              <a:lnSpc>
                <a:spcPct val="100000"/>
              </a:lnSpc>
              <a:defRPr sz="2000">
                <a:solidFill>
                  <a:schemeClr val="tx1">
                    <a:lumMod val="75000"/>
                    <a:lumOff val="25000"/>
                  </a:schemeClr>
                </a:solidFill>
                <a:latin typeface="Calibri" panose="020F0502020204030204" pitchFamily="34" charset="0"/>
                <a:cs typeface="Calibri" panose="020F0502020204030204" pitchFamily="34" charset="0"/>
              </a:defRPr>
            </a:lvl1pPr>
            <a:lvl2pPr>
              <a:lnSpc>
                <a:spcPct val="100000"/>
              </a:lnSpc>
              <a:defRPr sz="1800">
                <a:solidFill>
                  <a:schemeClr val="tx1">
                    <a:lumMod val="75000"/>
                    <a:lumOff val="25000"/>
                  </a:schemeClr>
                </a:solidFill>
                <a:latin typeface="Calibri" panose="020F0502020204030204" pitchFamily="34" charset="0"/>
                <a:cs typeface="Calibri" panose="020F0502020204030204" pitchFamily="34" charset="0"/>
              </a:defRPr>
            </a:lvl2pPr>
            <a:lvl3pPr>
              <a:lnSpc>
                <a:spcPct val="100000"/>
              </a:lnSpc>
              <a:defRPr sz="1600">
                <a:solidFill>
                  <a:schemeClr val="tx1">
                    <a:lumMod val="75000"/>
                    <a:lumOff val="25000"/>
                  </a:schemeClr>
                </a:solidFill>
                <a:latin typeface="Calibri" panose="020F0502020204030204" pitchFamily="34" charset="0"/>
                <a:cs typeface="Calibri" panose="020F0502020204030204" pitchFamily="34" charset="0"/>
              </a:defRPr>
            </a:lvl3pPr>
            <a:lvl4pPr>
              <a:lnSpc>
                <a:spcPct val="100000"/>
              </a:lnSpc>
              <a:defRPr sz="1400">
                <a:solidFill>
                  <a:schemeClr val="tx1">
                    <a:lumMod val="75000"/>
                    <a:lumOff val="25000"/>
                  </a:schemeClr>
                </a:solidFill>
                <a:latin typeface="Calibri" panose="020F0502020204030204" pitchFamily="34" charset="0"/>
                <a:cs typeface="Calibri" panose="020F0502020204030204" pitchFamily="34" charset="0"/>
              </a:defRPr>
            </a:lvl4pPr>
            <a:lvl5pPr>
              <a:lnSpc>
                <a:spcPct val="100000"/>
              </a:lnSpc>
              <a:defRPr sz="1400">
                <a:solidFill>
                  <a:schemeClr val="tx1">
                    <a:lumMod val="75000"/>
                    <a:lumOff val="25000"/>
                  </a:schemeClr>
                </a:solidFill>
                <a:latin typeface="Calibri" panose="020F0502020204030204" pitchFamily="34" charset="0"/>
                <a:cs typeface="Calibri" panose="020F0502020204030204" pitchFamily="34" charset="0"/>
              </a:defRPr>
            </a:lvl5pPr>
          </a:lstStyle>
          <a:p>
            <a:pPr lvl="0"/>
            <a:r>
              <a:rPr lang="en-GB" dirty="0"/>
              <a:t>XXXXXX</a:t>
            </a:r>
          </a:p>
          <a:p>
            <a:pPr lvl="1"/>
            <a:r>
              <a:rPr lang="en-GB" dirty="0"/>
              <a:t>XXXXXX</a:t>
            </a:r>
          </a:p>
          <a:p>
            <a:pPr lvl="2"/>
            <a:r>
              <a:rPr lang="en-GB" dirty="0"/>
              <a:t>XXXXXX</a:t>
            </a:r>
          </a:p>
          <a:p>
            <a:pPr lvl="3"/>
            <a:r>
              <a:rPr lang="en-GB" dirty="0"/>
              <a:t>XXXXXX</a:t>
            </a:r>
          </a:p>
          <a:p>
            <a:pPr lvl="4"/>
            <a:r>
              <a:rPr lang="en-GB" dirty="0"/>
              <a:t>XXXXXX</a:t>
            </a:r>
            <a:endParaRPr lang="en-US" dirty="0"/>
          </a:p>
        </p:txBody>
      </p:sp>
    </p:spTree>
    <p:extLst>
      <p:ext uri="{BB962C8B-B14F-4D97-AF65-F5344CB8AC3E}">
        <p14:creationId xmlns:p14="http://schemas.microsoft.com/office/powerpoint/2010/main" val="281730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2FA473-AD9B-BC92-8397-C59C201E160B}"/>
              </a:ext>
            </a:extLst>
          </p:cNvPr>
          <p:cNvSpPr>
            <a:spLocks noGrp="1"/>
          </p:cNvSpPr>
          <p:nvPr>
            <p:ph type="title" hasCustomPrompt="1"/>
          </p:nvPr>
        </p:nvSpPr>
        <p:spPr>
          <a:xfrm>
            <a:off x="770177" y="402336"/>
            <a:ext cx="10989701" cy="535214"/>
          </a:xfrm>
          <a:prstGeom prst="rect">
            <a:avLst/>
          </a:prstGeom>
        </p:spPr>
        <p:txBody>
          <a:bodyPr/>
          <a:lstStyle>
            <a:lvl1pPr>
              <a:defRPr sz="2400" b="1">
                <a:solidFill>
                  <a:srgbClr val="002060"/>
                </a:solidFill>
                <a:latin typeface="+mn-lt"/>
              </a:defRPr>
            </a:lvl1pPr>
          </a:lstStyle>
          <a:p>
            <a:r>
              <a:rPr lang="en-GB" dirty="0"/>
              <a:t>Title here</a:t>
            </a:r>
            <a:endParaRPr lang="en-US" dirty="0"/>
          </a:p>
        </p:txBody>
      </p:sp>
      <p:sp>
        <p:nvSpPr>
          <p:cNvPr id="6" name="Text Placeholder 4">
            <a:extLst>
              <a:ext uri="{FF2B5EF4-FFF2-40B4-BE49-F238E27FC236}">
                <a16:creationId xmlns:a16="http://schemas.microsoft.com/office/drawing/2014/main" id="{1F331F82-3C83-8A07-5553-DFA2FAABC67E}"/>
              </a:ext>
            </a:extLst>
          </p:cNvPr>
          <p:cNvSpPr>
            <a:spLocks noGrp="1"/>
          </p:cNvSpPr>
          <p:nvPr>
            <p:ph type="body" sz="quarter" idx="11" hasCustomPrompt="1"/>
          </p:nvPr>
        </p:nvSpPr>
        <p:spPr>
          <a:xfrm>
            <a:off x="767999" y="1073155"/>
            <a:ext cx="10989701" cy="5103813"/>
          </a:xfrm>
          <a:prstGeom prst="rect">
            <a:avLst/>
          </a:prstGeom>
        </p:spPr>
        <p:txBody>
          <a:bodyPr/>
          <a:lstStyle>
            <a:lvl1pPr marL="0" indent="0">
              <a:buNone/>
              <a:defRPr sz="2000">
                <a:solidFill>
                  <a:schemeClr val="tx1">
                    <a:lumMod val="75000"/>
                    <a:lumOff val="25000"/>
                  </a:schemeClr>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GB" dirty="0"/>
              <a:t>Text here</a:t>
            </a:r>
          </a:p>
        </p:txBody>
      </p:sp>
    </p:spTree>
    <p:extLst>
      <p:ext uri="{BB962C8B-B14F-4D97-AF65-F5344CB8AC3E}">
        <p14:creationId xmlns:p14="http://schemas.microsoft.com/office/powerpoint/2010/main" val="280254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43C813B-4BD0-70C4-8A60-38D8D0B89721}"/>
              </a:ext>
            </a:extLst>
          </p:cNvPr>
          <p:cNvSpPr>
            <a:spLocks noGrp="1"/>
          </p:cNvSpPr>
          <p:nvPr>
            <p:ph type="title" hasCustomPrompt="1"/>
          </p:nvPr>
        </p:nvSpPr>
        <p:spPr>
          <a:xfrm>
            <a:off x="770177" y="402336"/>
            <a:ext cx="10989701" cy="535214"/>
          </a:xfrm>
          <a:prstGeom prst="rect">
            <a:avLst/>
          </a:prstGeom>
        </p:spPr>
        <p:txBody>
          <a:bodyPr/>
          <a:lstStyle>
            <a:lvl1pPr>
              <a:defRPr sz="2400" b="1">
                <a:solidFill>
                  <a:srgbClr val="002060"/>
                </a:solidFill>
                <a:latin typeface="+mn-lt"/>
              </a:defRPr>
            </a:lvl1pPr>
          </a:lstStyle>
          <a:p>
            <a:r>
              <a:rPr lang="en-GB" dirty="0"/>
              <a:t>Title here</a:t>
            </a:r>
            <a:endParaRPr lang="en-US" dirty="0"/>
          </a:p>
        </p:txBody>
      </p:sp>
    </p:spTree>
    <p:extLst>
      <p:ext uri="{BB962C8B-B14F-4D97-AF65-F5344CB8AC3E}">
        <p14:creationId xmlns:p14="http://schemas.microsoft.com/office/powerpoint/2010/main" val="103384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77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long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1E56D-DD80-7947-9F86-D6CA399B1D36}"/>
              </a:ext>
            </a:extLst>
          </p:cNvPr>
          <p:cNvSpPr/>
          <p:nvPr userDrawn="1"/>
        </p:nvSpPr>
        <p:spPr>
          <a:xfrm>
            <a:off x="0" y="5687122"/>
            <a:ext cx="12192000" cy="11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46A13256-5F47-4F4D-BE26-B4B73650620E}"/>
              </a:ext>
            </a:extLst>
          </p:cNvPr>
          <p:cNvSpPr/>
          <p:nvPr userDrawn="1"/>
        </p:nvSpPr>
        <p:spPr>
          <a:xfrm flipV="1">
            <a:off x="0" y="0"/>
            <a:ext cx="12192000" cy="5698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9504B9B-18C1-E547-BE77-254F89B19FF7}"/>
              </a:ext>
            </a:extLst>
          </p:cNvPr>
          <p:cNvSpPr>
            <a:spLocks noGrp="1"/>
          </p:cNvSpPr>
          <p:nvPr>
            <p:ph type="ctrTitle" hasCustomPrompt="1"/>
          </p:nvPr>
        </p:nvSpPr>
        <p:spPr>
          <a:xfrm>
            <a:off x="3241292" y="3066584"/>
            <a:ext cx="8135793" cy="2375210"/>
          </a:xfrm>
        </p:spPr>
        <p:txBody>
          <a:bodyPr anchor="b">
            <a:normAutofit/>
          </a:bodyPr>
          <a:lstStyle>
            <a:lvl1pPr algn="l">
              <a:defRPr sz="5500" spc="-150">
                <a:solidFill>
                  <a:schemeClr val="bg1"/>
                </a:solidFill>
              </a:defRPr>
            </a:lvl1pPr>
          </a:lstStyle>
          <a:p>
            <a:r>
              <a:rPr lang="en-GB" dirty="0"/>
              <a:t>Click to edit Master title style</a:t>
            </a:r>
            <a:br>
              <a:rPr lang="en-GB" dirty="0"/>
            </a:br>
            <a:r>
              <a:rPr lang="en-GB" dirty="0"/>
              <a:t>max three lines</a:t>
            </a:r>
            <a:endParaRPr lang="en-US" dirty="0"/>
          </a:p>
        </p:txBody>
      </p:sp>
      <p:sp>
        <p:nvSpPr>
          <p:cNvPr id="3" name="Subtitle 2">
            <a:extLst>
              <a:ext uri="{FF2B5EF4-FFF2-40B4-BE49-F238E27FC236}">
                <a16:creationId xmlns:a16="http://schemas.microsoft.com/office/drawing/2014/main" id="{EBB199AB-D245-484B-892E-B0F6186F0C82}"/>
              </a:ext>
            </a:extLst>
          </p:cNvPr>
          <p:cNvSpPr>
            <a:spLocks noGrp="1"/>
          </p:cNvSpPr>
          <p:nvPr>
            <p:ph type="subTitle" idx="1" hasCustomPrompt="1"/>
          </p:nvPr>
        </p:nvSpPr>
        <p:spPr>
          <a:xfrm>
            <a:off x="3233855" y="1739781"/>
            <a:ext cx="8143228" cy="1081478"/>
          </a:xfrm>
        </p:spPr>
        <p:txBody>
          <a:bodyPr anchor="t">
            <a:normAutofit/>
          </a:bodyPr>
          <a:lstStyle>
            <a:lvl1pPr marL="0" marR="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author style</a:t>
            </a:r>
          </a:p>
          <a:p>
            <a:r>
              <a:rPr lang="en-GB" dirty="0"/>
              <a:t>Author Name Surname</a:t>
            </a:r>
          </a:p>
          <a:p>
            <a:r>
              <a:rPr lang="en-GB" dirty="0"/>
              <a:t>Author Name Surname</a:t>
            </a:r>
          </a:p>
          <a:p>
            <a:pPr marL="0" marR="0" lvl="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dirty="0"/>
              <a:t>Author Name Surname</a:t>
            </a:r>
          </a:p>
        </p:txBody>
      </p:sp>
      <p:pic>
        <p:nvPicPr>
          <p:cNvPr id="12" name="Picture 11">
            <a:extLst>
              <a:ext uri="{FF2B5EF4-FFF2-40B4-BE49-F238E27FC236}">
                <a16:creationId xmlns:a16="http://schemas.microsoft.com/office/drawing/2014/main" id="{F43503E8-76B2-7E4C-A757-B1F42F47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16" name="Straight Connector 15">
            <a:extLst>
              <a:ext uri="{FF2B5EF4-FFF2-40B4-BE49-F238E27FC236}">
                <a16:creationId xmlns:a16="http://schemas.microsoft.com/office/drawing/2014/main" id="{5F8C450E-36D1-2E43-91D1-9BA21E1338BC}"/>
              </a:ext>
            </a:extLst>
          </p:cNvPr>
          <p:cNvCxnSpPr>
            <a:cxnSpLocks/>
          </p:cNvCxnSpPr>
          <p:nvPr userDrawn="1"/>
        </p:nvCxnSpPr>
        <p:spPr>
          <a:xfrm>
            <a:off x="3166949" y="1"/>
            <a:ext cx="0" cy="5229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8ABB31D-4AD6-A14C-AF1F-033782186125}"/>
              </a:ext>
            </a:extLst>
          </p:cNvPr>
          <p:cNvSpPr>
            <a:spLocks noGrp="1"/>
          </p:cNvSpPr>
          <p:nvPr>
            <p:ph type="body" sz="quarter" idx="10" hasCustomPrompt="1"/>
          </p:nvPr>
        </p:nvSpPr>
        <p:spPr>
          <a:xfrm>
            <a:off x="490653" y="3055434"/>
            <a:ext cx="2378880" cy="1583630"/>
          </a:xfrm>
        </p:spPr>
        <p:txBody>
          <a:bodyPr anchor="b">
            <a:normAutofit/>
          </a:bodyPr>
          <a:lstStyle>
            <a:lvl1pPr algn="r">
              <a:spcBef>
                <a:spcPts val="450"/>
              </a:spcBef>
              <a:defRPr sz="1200">
                <a:solidFill>
                  <a:schemeClr val="bg1"/>
                </a:solidFill>
              </a:defRPr>
            </a:lvl1pPr>
          </a:lstStyle>
          <a:p>
            <a:pPr lvl="0"/>
            <a:r>
              <a:rPr lang="en-GB" dirty="0"/>
              <a:t>Details of the presentation (date, venue, </a:t>
            </a:r>
            <a:r>
              <a:rPr lang="en-GB" dirty="0" err="1"/>
              <a:t>wifi</a:t>
            </a:r>
            <a:r>
              <a:rPr lang="en-GB" dirty="0"/>
              <a:t>)</a:t>
            </a:r>
            <a:endParaRPr lang="en-US" dirty="0"/>
          </a:p>
        </p:txBody>
      </p:sp>
      <p:sp>
        <p:nvSpPr>
          <p:cNvPr id="13" name="TextBox 12">
            <a:extLst>
              <a:ext uri="{FF2B5EF4-FFF2-40B4-BE49-F238E27FC236}">
                <a16:creationId xmlns:a16="http://schemas.microsoft.com/office/drawing/2014/main" id="{41CEF78B-61B5-0A43-B879-7980AD59C355}"/>
              </a:ext>
            </a:extLst>
          </p:cNvPr>
          <p:cNvSpPr txBox="1"/>
          <p:nvPr userDrawn="1"/>
        </p:nvSpPr>
        <p:spPr>
          <a:xfrm>
            <a:off x="715923" y="4988355"/>
            <a:ext cx="2153611" cy="307777"/>
          </a:xfrm>
          <a:prstGeom prst="rect">
            <a:avLst/>
          </a:prstGeom>
          <a:noFill/>
        </p:spPr>
        <p:txBody>
          <a:bodyPr wrap="square" rtlCol="0" anchor="b">
            <a:spAutoFit/>
          </a:bodyPr>
          <a:lstStyle/>
          <a:p>
            <a:pPr lvl="0" algn="r"/>
            <a:r>
              <a:rPr lang="en-US" sz="1400" b="1" dirty="0">
                <a:solidFill>
                  <a:srgbClr val="FFFFFF"/>
                </a:solidFill>
              </a:rPr>
              <a:t>@</a:t>
            </a:r>
            <a:r>
              <a:rPr lang="en-US" sz="1400" b="1" dirty="0" err="1">
                <a:solidFill>
                  <a:srgbClr val="FFFFFF"/>
                </a:solidFill>
              </a:rPr>
              <a:t>TheIFS</a:t>
            </a:r>
            <a:endParaRPr lang="en-US" sz="1400" b="1" dirty="0">
              <a:solidFill>
                <a:srgbClr val="FFFFFF"/>
              </a:solidFill>
            </a:endParaRPr>
          </a:p>
        </p:txBody>
      </p:sp>
    </p:spTree>
    <p:extLst>
      <p:ext uri="{BB962C8B-B14F-4D97-AF65-F5344CB8AC3E}">
        <p14:creationId xmlns:p14="http://schemas.microsoft.com/office/powerpoint/2010/main" val="595292479"/>
      </p:ext>
    </p:extLst>
  </p:cSld>
  <p:clrMapOvr>
    <a:masterClrMapping/>
  </p:clrMapOvr>
  <p:extLst>
    <p:ext uri="{DCECCB84-F9BA-43D5-87BE-67443E8EF086}">
      <p15:sldGuideLst xmlns:p15="http://schemas.microsoft.com/office/powerpoint/2012/main">
        <p15:guide id="1" orient="horz" pos="3294">
          <p15:clr>
            <a:srgbClr val="FBAE40"/>
          </p15:clr>
        </p15:guide>
        <p15:guide id="2" pos="1723">
          <p15:clr>
            <a:srgbClr val="FBAE40"/>
          </p15:clr>
        </p15:guide>
        <p15:guide id="3" pos="397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jp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2.emf"/><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826391"/>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7" r:id="rId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F291B0-5691-4EDB-99AD-059C53956A99}"/>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61733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Lst>
  <p:hf hd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98DAF1D-76FB-5146-B240-BE9A5F08FEE4}"/>
              </a:ext>
            </a:extLst>
          </p:cNvPr>
          <p:cNvSpPr>
            <a:spLocks noGrp="1"/>
          </p:cNvSpPr>
          <p:nvPr>
            <p:ph type="ftr" sz="quarter" idx="3"/>
          </p:nvPr>
        </p:nvSpPr>
        <p:spPr>
          <a:xfrm>
            <a:off x="693237" y="6356352"/>
            <a:ext cx="4114800" cy="365125"/>
          </a:xfrm>
          <a:prstGeom prst="rect">
            <a:avLst/>
          </a:prstGeom>
        </p:spPr>
        <p:txBody>
          <a:bodyPr vert="horz" lIns="91440" tIns="45720" rIns="91440" bIns="45720" rtlCol="0" anchor="ctr"/>
          <a:lstStyle>
            <a:lvl1pPr algn="l">
              <a:defRPr sz="1000" b="1">
                <a:solidFill>
                  <a:schemeClr val="bg2"/>
                </a:solidFill>
              </a:defRPr>
            </a:lvl1pPr>
          </a:lstStyle>
          <a:p>
            <a:r>
              <a:rPr lang="en-US"/>
              <a:t>Property taxes: ripe for reform?</a:t>
            </a:r>
            <a:endParaRPr lang="en-US" dirty="0"/>
          </a:p>
        </p:txBody>
      </p:sp>
      <p:sp>
        <p:nvSpPr>
          <p:cNvPr id="2" name="Title Placeholder 1">
            <a:extLst>
              <a:ext uri="{FF2B5EF4-FFF2-40B4-BE49-F238E27FC236}">
                <a16:creationId xmlns:a16="http://schemas.microsoft.com/office/drawing/2014/main" id="{5A916EFB-8BF9-554D-9E2D-B467B1E3A503}"/>
              </a:ext>
            </a:extLst>
          </p:cNvPr>
          <p:cNvSpPr>
            <a:spLocks noGrp="1"/>
          </p:cNvSpPr>
          <p:nvPr>
            <p:ph type="title"/>
          </p:nvPr>
        </p:nvSpPr>
        <p:spPr>
          <a:xfrm>
            <a:off x="683941" y="342824"/>
            <a:ext cx="9114264" cy="57157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670385-1296-BC41-8BE7-D104D1F7BEB3}"/>
              </a:ext>
            </a:extLst>
          </p:cNvPr>
          <p:cNvSpPr>
            <a:spLocks noGrp="1"/>
          </p:cNvSpPr>
          <p:nvPr>
            <p:ph type="body" idx="1"/>
          </p:nvPr>
        </p:nvSpPr>
        <p:spPr>
          <a:xfrm>
            <a:off x="683941" y="1233488"/>
            <a:ext cx="10669859" cy="4943475"/>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1137C74-BBF8-664B-8C6A-8352DE6AF3D9}"/>
              </a:ext>
            </a:extLst>
          </p:cNvPr>
          <p:cNvSpPr>
            <a:spLocks noGrp="1"/>
          </p:cNvSpPr>
          <p:nvPr>
            <p:ph type="sldNum" sz="quarter" idx="4"/>
          </p:nvPr>
        </p:nvSpPr>
        <p:spPr>
          <a:xfrm>
            <a:off x="8774148" y="6356352"/>
            <a:ext cx="2743200" cy="365125"/>
          </a:xfrm>
          <a:prstGeom prst="rect">
            <a:avLst/>
          </a:prstGeom>
        </p:spPr>
        <p:txBody>
          <a:bodyPr vert="horz" lIns="91440" tIns="45720" rIns="91440" bIns="45720" rtlCol="0" anchor="ctr"/>
          <a:lstStyle>
            <a:lvl1pPr algn="r">
              <a:defRPr sz="1000" b="1">
                <a:solidFill>
                  <a:schemeClr val="bg2"/>
                </a:solidFill>
              </a:defRPr>
            </a:lvl1pPr>
          </a:lstStyle>
          <a:p>
            <a:r>
              <a:rPr lang="en-US"/>
              <a:t>© </a:t>
            </a:r>
            <a:r>
              <a:rPr lang="en-GB"/>
              <a:t>Institute for Fiscal Studies</a:t>
            </a:r>
            <a:endParaRPr lang="en-US" dirty="0"/>
          </a:p>
        </p:txBody>
      </p:sp>
      <p:sp>
        <p:nvSpPr>
          <p:cNvPr id="10" name="Rectangle 9">
            <a:extLst>
              <a:ext uri="{FF2B5EF4-FFF2-40B4-BE49-F238E27FC236}">
                <a16:creationId xmlns:a16="http://schemas.microsoft.com/office/drawing/2014/main" id="{311E2A71-ECD6-B44A-A304-747010765351}"/>
              </a:ext>
            </a:extLst>
          </p:cNvPr>
          <p:cNvSpPr/>
          <p:nvPr userDrawn="1"/>
        </p:nvSpPr>
        <p:spPr>
          <a:xfrm>
            <a:off x="0" y="6706800"/>
            <a:ext cx="12192000" cy="15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1F5E8FD6-D9ED-AF41-87F7-86A5A05A0978}"/>
              </a:ext>
            </a:extLst>
          </p:cNvPr>
          <p:cNvPicPr>
            <a:picLocks noChangeAspect="1"/>
          </p:cNvPicPr>
          <p:nvPr userDrawn="1"/>
        </p:nvPicPr>
        <p:blipFill>
          <a:blip r:embed="rId19"/>
          <a:stretch>
            <a:fillRect/>
          </a:stretch>
        </p:blipFill>
        <p:spPr>
          <a:xfrm>
            <a:off x="10657084" y="466099"/>
            <a:ext cx="720000" cy="299077"/>
          </a:xfrm>
          <a:prstGeom prst="rect">
            <a:avLst/>
          </a:prstGeom>
        </p:spPr>
      </p:pic>
    </p:spTree>
    <p:extLst>
      <p:ext uri="{BB962C8B-B14F-4D97-AF65-F5344CB8AC3E}">
        <p14:creationId xmlns:p14="http://schemas.microsoft.com/office/powerpoint/2010/main" val="42619186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defTabSz="6858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3">
          <p15:clr>
            <a:srgbClr val="F26B43"/>
          </p15:clr>
        </p15:guide>
        <p15:guide id="2" pos="7167">
          <p15:clr>
            <a:srgbClr val="F26B43"/>
          </p15:clr>
        </p15:guide>
        <p15:guide id="3" orient="horz" pos="777">
          <p15:clr>
            <a:srgbClr val="F26B43"/>
          </p15:clr>
        </p15:guide>
        <p15:guide id="4" orient="horz" pos="48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A620-EF06-9F54-9FD3-E1C06339B284}"/>
              </a:ext>
            </a:extLst>
          </p:cNvPr>
          <p:cNvSpPr>
            <a:spLocks noGrp="1"/>
          </p:cNvSpPr>
          <p:nvPr>
            <p:ph type="title"/>
          </p:nvPr>
        </p:nvSpPr>
        <p:spPr/>
        <p:txBody>
          <a:bodyPr/>
          <a:lstStyle/>
          <a:p>
            <a:r>
              <a:rPr lang="en-US" dirty="0"/>
              <a:t>David Phillips	</a:t>
            </a:r>
          </a:p>
        </p:txBody>
      </p:sp>
      <p:sp>
        <p:nvSpPr>
          <p:cNvPr id="3" name="Text Placeholder 2">
            <a:extLst>
              <a:ext uri="{FF2B5EF4-FFF2-40B4-BE49-F238E27FC236}">
                <a16:creationId xmlns:a16="http://schemas.microsoft.com/office/drawing/2014/main" id="{0D70AA26-8362-5015-EAB3-93F16730841A}"/>
              </a:ext>
            </a:extLst>
          </p:cNvPr>
          <p:cNvSpPr>
            <a:spLocks noGrp="1"/>
          </p:cNvSpPr>
          <p:nvPr>
            <p:ph type="body" sz="quarter" idx="10"/>
          </p:nvPr>
        </p:nvSpPr>
        <p:spPr/>
        <p:txBody>
          <a:bodyPr/>
          <a:lstStyle/>
          <a:p>
            <a:r>
              <a:rPr lang="en-US" dirty="0"/>
              <a:t>Associate Director, Institute for Fiscal Studies</a:t>
            </a:r>
          </a:p>
        </p:txBody>
      </p:sp>
      <p:sp>
        <p:nvSpPr>
          <p:cNvPr id="4" name="Text Placeholder 3">
            <a:extLst>
              <a:ext uri="{FF2B5EF4-FFF2-40B4-BE49-F238E27FC236}">
                <a16:creationId xmlns:a16="http://schemas.microsoft.com/office/drawing/2014/main" id="{FEDB61CA-E621-52E0-EDB5-E77E618BF965}"/>
              </a:ext>
            </a:extLst>
          </p:cNvPr>
          <p:cNvSpPr>
            <a:spLocks noGrp="1"/>
          </p:cNvSpPr>
          <p:nvPr>
            <p:ph type="body" sz="quarter" idx="11"/>
          </p:nvPr>
        </p:nvSpPr>
        <p:spPr/>
        <p:txBody>
          <a:bodyPr/>
          <a:lstStyle/>
          <a:p>
            <a:r>
              <a:rPr lang="en-US" sz="4200" dirty="0"/>
              <a:t>Property taxes: ripe for reform or a poisoned chalice? </a:t>
            </a:r>
          </a:p>
        </p:txBody>
      </p:sp>
    </p:spTree>
    <p:extLst>
      <p:ext uri="{BB962C8B-B14F-4D97-AF65-F5344CB8AC3E}">
        <p14:creationId xmlns:p14="http://schemas.microsoft.com/office/powerpoint/2010/main" val="32943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Distortions to business property usage</a:t>
            </a:r>
          </a:p>
        </p:txBody>
      </p:sp>
      <p:pic>
        <p:nvPicPr>
          <p:cNvPr id="7" name="Content Placeholder 6">
            <a:extLst>
              <a:ext uri="{FF2B5EF4-FFF2-40B4-BE49-F238E27FC236}">
                <a16:creationId xmlns:a16="http://schemas.microsoft.com/office/drawing/2014/main" id="{DAC76C25-D1BD-24D7-F568-71E57AC792FC}"/>
              </a:ext>
            </a:extLst>
          </p:cNvPr>
          <p:cNvPicPr>
            <a:picLocks noGrp="1" noChangeAspect="1"/>
          </p:cNvPicPr>
          <p:nvPr>
            <p:ph idx="1"/>
          </p:nvPr>
        </p:nvPicPr>
        <p:blipFill>
          <a:blip r:embed="rId3"/>
          <a:srcRect/>
          <a:stretch/>
        </p:blipFill>
        <p:spPr>
          <a:xfrm>
            <a:off x="693237" y="966824"/>
            <a:ext cx="8359323" cy="5036624"/>
          </a:xfrm>
          <a:prstGeom prst="rect">
            <a:avLst/>
          </a:prstGeom>
        </p:spPr>
      </p:pic>
      <p:sp>
        <p:nvSpPr>
          <p:cNvPr id="8" name="TextBox 7">
            <a:extLst>
              <a:ext uri="{FF2B5EF4-FFF2-40B4-BE49-F238E27FC236}">
                <a16:creationId xmlns:a16="http://schemas.microsoft.com/office/drawing/2014/main" id="{4C447597-45DD-E585-4906-7FF465E4C19E}"/>
              </a:ext>
            </a:extLst>
          </p:cNvPr>
          <p:cNvSpPr txBox="1"/>
          <p:nvPr/>
        </p:nvSpPr>
        <p:spPr>
          <a:xfrm>
            <a:off x="777115" y="6003447"/>
            <a:ext cx="4503420" cy="276999"/>
          </a:xfrm>
          <a:prstGeom prst="rect">
            <a:avLst/>
          </a:prstGeom>
          <a:noFill/>
        </p:spPr>
        <p:txBody>
          <a:bodyPr wrap="square" rtlCol="0">
            <a:spAutoFit/>
          </a:bodyPr>
          <a:lstStyle/>
          <a:p>
            <a:r>
              <a:rPr lang="en-US" sz="1200" dirty="0"/>
              <a:t>Source: Lockwood et al (2023).</a:t>
            </a:r>
            <a:endParaRPr lang="en-GB" sz="1200" dirty="0"/>
          </a:p>
        </p:txBody>
      </p:sp>
      <p:sp>
        <p:nvSpPr>
          <p:cNvPr id="10" name="Rectangle 9">
            <a:extLst>
              <a:ext uri="{FF2B5EF4-FFF2-40B4-BE49-F238E27FC236}">
                <a16:creationId xmlns:a16="http://schemas.microsoft.com/office/drawing/2014/main" id="{76C7EAFD-BB6B-DA41-49B6-B04CE1449710}"/>
              </a:ext>
            </a:extLst>
          </p:cNvPr>
          <p:cNvSpPr/>
          <p:nvPr/>
        </p:nvSpPr>
        <p:spPr>
          <a:xfrm>
            <a:off x="4872898" y="1691640"/>
            <a:ext cx="3806190" cy="3337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8999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Distortions to business property usage</a:t>
            </a:r>
          </a:p>
        </p:txBody>
      </p:sp>
      <p:pic>
        <p:nvPicPr>
          <p:cNvPr id="7" name="Content Placeholder 6">
            <a:extLst>
              <a:ext uri="{FF2B5EF4-FFF2-40B4-BE49-F238E27FC236}">
                <a16:creationId xmlns:a16="http://schemas.microsoft.com/office/drawing/2014/main" id="{DAC76C25-D1BD-24D7-F568-71E57AC792FC}"/>
              </a:ext>
            </a:extLst>
          </p:cNvPr>
          <p:cNvPicPr>
            <a:picLocks noGrp="1" noChangeAspect="1"/>
          </p:cNvPicPr>
          <p:nvPr>
            <p:ph idx="1"/>
          </p:nvPr>
        </p:nvPicPr>
        <p:blipFill>
          <a:blip r:embed="rId3"/>
          <a:stretch>
            <a:fillRect/>
          </a:stretch>
        </p:blipFill>
        <p:spPr>
          <a:xfrm>
            <a:off x="693237" y="966824"/>
            <a:ext cx="8359323" cy="5036624"/>
          </a:xfrm>
          <a:prstGeom prst="rect">
            <a:avLst/>
          </a:prstGeom>
        </p:spPr>
      </p:pic>
      <p:sp>
        <p:nvSpPr>
          <p:cNvPr id="8" name="TextBox 7">
            <a:extLst>
              <a:ext uri="{FF2B5EF4-FFF2-40B4-BE49-F238E27FC236}">
                <a16:creationId xmlns:a16="http://schemas.microsoft.com/office/drawing/2014/main" id="{4C447597-45DD-E585-4906-7FF465E4C19E}"/>
              </a:ext>
            </a:extLst>
          </p:cNvPr>
          <p:cNvSpPr txBox="1"/>
          <p:nvPr/>
        </p:nvSpPr>
        <p:spPr>
          <a:xfrm>
            <a:off x="777115" y="6003447"/>
            <a:ext cx="4503420" cy="276999"/>
          </a:xfrm>
          <a:prstGeom prst="rect">
            <a:avLst/>
          </a:prstGeom>
          <a:noFill/>
        </p:spPr>
        <p:txBody>
          <a:bodyPr wrap="square" rtlCol="0">
            <a:spAutoFit/>
          </a:bodyPr>
          <a:lstStyle/>
          <a:p>
            <a:r>
              <a:rPr lang="en-US" sz="1200" dirty="0"/>
              <a:t>Source: Lockwood et al (2023).</a:t>
            </a:r>
            <a:endParaRPr lang="en-GB" sz="1200" dirty="0"/>
          </a:p>
        </p:txBody>
      </p:sp>
    </p:spTree>
    <p:extLst>
      <p:ext uri="{BB962C8B-B14F-4D97-AF65-F5344CB8AC3E}">
        <p14:creationId xmlns:p14="http://schemas.microsoft.com/office/powerpoint/2010/main" val="15930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Key issues with current system</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4943475"/>
          </a:xfrm>
        </p:spPr>
        <p:txBody>
          <a:bodyPr>
            <a:normAutofit/>
          </a:bodyPr>
          <a:lstStyle/>
          <a:p>
            <a:pPr marL="0" indent="0">
              <a:buNone/>
            </a:pPr>
            <a:r>
              <a:rPr lang="en-GB" b="1" dirty="0"/>
              <a:t>Council tax</a:t>
            </a:r>
          </a:p>
          <a:p>
            <a:r>
              <a:rPr lang="en-GB" dirty="0"/>
              <a:t>Out of date, creating horizontal inequities</a:t>
            </a:r>
          </a:p>
          <a:p>
            <a:r>
              <a:rPr lang="en-GB" dirty="0"/>
              <a:t>Regressive with </a:t>
            </a:r>
            <a:r>
              <a:rPr lang="en-GB" dirty="0" err="1"/>
              <a:t>wrt</a:t>
            </a:r>
            <a:r>
              <a:rPr lang="en-GB" dirty="0"/>
              <a:t> property value, creating vertical inequities</a:t>
            </a:r>
          </a:p>
          <a:p>
            <a:r>
              <a:rPr lang="en-GB" dirty="0"/>
              <a:t>Distorts housing choices</a:t>
            </a:r>
          </a:p>
          <a:p>
            <a:pPr marL="0" indent="0">
              <a:buNone/>
            </a:pPr>
            <a:r>
              <a:rPr lang="en-GB" b="1" dirty="0"/>
              <a:t>Business rates</a:t>
            </a:r>
          </a:p>
          <a:p>
            <a:r>
              <a:rPr lang="en-GB" dirty="0"/>
              <a:t>Complex set of reliefs that distorts property usage</a:t>
            </a:r>
          </a:p>
          <a:p>
            <a:r>
              <a:rPr lang="en-GB" dirty="0"/>
              <a:t>Discourages use of property by business, distorting production decisions</a:t>
            </a:r>
          </a:p>
          <a:p>
            <a:endParaRPr lang="en-GB" dirty="0"/>
          </a:p>
        </p:txBody>
      </p:sp>
    </p:spTree>
    <p:extLst>
      <p:ext uri="{BB962C8B-B14F-4D97-AF65-F5344CB8AC3E}">
        <p14:creationId xmlns:p14="http://schemas.microsoft.com/office/powerpoint/2010/main" val="65160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Discourages property usage</a:t>
            </a:r>
          </a:p>
        </p:txBody>
      </p:sp>
      <p:sp>
        <p:nvSpPr>
          <p:cNvPr id="8" name="TextBox 7">
            <a:extLst>
              <a:ext uri="{FF2B5EF4-FFF2-40B4-BE49-F238E27FC236}">
                <a16:creationId xmlns:a16="http://schemas.microsoft.com/office/drawing/2014/main" id="{4C447597-45DD-E585-4906-7FF465E4C19E}"/>
              </a:ext>
            </a:extLst>
          </p:cNvPr>
          <p:cNvSpPr txBox="1"/>
          <p:nvPr/>
        </p:nvSpPr>
        <p:spPr>
          <a:xfrm>
            <a:off x="777115" y="6003447"/>
            <a:ext cx="4503420" cy="276999"/>
          </a:xfrm>
          <a:prstGeom prst="rect">
            <a:avLst/>
          </a:prstGeom>
          <a:noFill/>
        </p:spPr>
        <p:txBody>
          <a:bodyPr wrap="square" rtlCol="0">
            <a:spAutoFit/>
          </a:bodyPr>
          <a:lstStyle/>
          <a:p>
            <a:r>
              <a:rPr lang="en-US" sz="1200" dirty="0"/>
              <a:t>Source: Lockwood et al (2023).</a:t>
            </a:r>
            <a:endParaRPr lang="en-GB" sz="1200" dirty="0"/>
          </a:p>
        </p:txBody>
      </p:sp>
      <p:pic>
        <p:nvPicPr>
          <p:cNvPr id="13" name="Picture 12">
            <a:extLst>
              <a:ext uri="{FF2B5EF4-FFF2-40B4-BE49-F238E27FC236}">
                <a16:creationId xmlns:a16="http://schemas.microsoft.com/office/drawing/2014/main" id="{500B1850-5AD9-9661-D772-48227D925EF5}"/>
              </a:ext>
            </a:extLst>
          </p:cNvPr>
          <p:cNvPicPr>
            <a:picLocks noChangeAspect="1"/>
          </p:cNvPicPr>
          <p:nvPr/>
        </p:nvPicPr>
        <p:blipFill>
          <a:blip r:embed="rId3"/>
          <a:stretch>
            <a:fillRect/>
          </a:stretch>
        </p:blipFill>
        <p:spPr>
          <a:xfrm>
            <a:off x="563725" y="1021152"/>
            <a:ext cx="10106096" cy="4906389"/>
          </a:xfrm>
          <a:prstGeom prst="rect">
            <a:avLst/>
          </a:prstGeom>
        </p:spPr>
      </p:pic>
      <p:sp>
        <p:nvSpPr>
          <p:cNvPr id="14" name="Rectangle 13">
            <a:extLst>
              <a:ext uri="{FF2B5EF4-FFF2-40B4-BE49-F238E27FC236}">
                <a16:creationId xmlns:a16="http://schemas.microsoft.com/office/drawing/2014/main" id="{F1BBF7D7-DA01-8E9C-BF9C-1446DD23BB6A}"/>
              </a:ext>
            </a:extLst>
          </p:cNvPr>
          <p:cNvSpPr/>
          <p:nvPr/>
        </p:nvSpPr>
        <p:spPr>
          <a:xfrm>
            <a:off x="5616773" y="1965960"/>
            <a:ext cx="5053048" cy="38708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884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Discourages property usage</a:t>
            </a:r>
          </a:p>
        </p:txBody>
      </p:sp>
      <p:sp>
        <p:nvSpPr>
          <p:cNvPr id="8" name="TextBox 7">
            <a:extLst>
              <a:ext uri="{FF2B5EF4-FFF2-40B4-BE49-F238E27FC236}">
                <a16:creationId xmlns:a16="http://schemas.microsoft.com/office/drawing/2014/main" id="{4C447597-45DD-E585-4906-7FF465E4C19E}"/>
              </a:ext>
            </a:extLst>
          </p:cNvPr>
          <p:cNvSpPr txBox="1"/>
          <p:nvPr/>
        </p:nvSpPr>
        <p:spPr>
          <a:xfrm>
            <a:off x="777115" y="6003447"/>
            <a:ext cx="4503420" cy="276999"/>
          </a:xfrm>
          <a:prstGeom prst="rect">
            <a:avLst/>
          </a:prstGeom>
          <a:noFill/>
        </p:spPr>
        <p:txBody>
          <a:bodyPr wrap="square" rtlCol="0">
            <a:spAutoFit/>
          </a:bodyPr>
          <a:lstStyle/>
          <a:p>
            <a:r>
              <a:rPr lang="en-US" sz="1200" dirty="0"/>
              <a:t>Source: Lockwood et al (2023).</a:t>
            </a:r>
            <a:endParaRPr lang="en-GB" sz="1200" dirty="0"/>
          </a:p>
        </p:txBody>
      </p:sp>
      <p:pic>
        <p:nvPicPr>
          <p:cNvPr id="13" name="Picture 12">
            <a:extLst>
              <a:ext uri="{FF2B5EF4-FFF2-40B4-BE49-F238E27FC236}">
                <a16:creationId xmlns:a16="http://schemas.microsoft.com/office/drawing/2014/main" id="{500B1850-5AD9-9661-D772-48227D925EF5}"/>
              </a:ext>
            </a:extLst>
          </p:cNvPr>
          <p:cNvPicPr>
            <a:picLocks noChangeAspect="1"/>
          </p:cNvPicPr>
          <p:nvPr/>
        </p:nvPicPr>
        <p:blipFill>
          <a:blip r:embed="rId3"/>
          <a:stretch>
            <a:fillRect/>
          </a:stretch>
        </p:blipFill>
        <p:spPr>
          <a:xfrm>
            <a:off x="563725" y="1021152"/>
            <a:ext cx="10106096" cy="4906389"/>
          </a:xfrm>
          <a:prstGeom prst="rect">
            <a:avLst/>
          </a:prstGeom>
        </p:spPr>
      </p:pic>
    </p:spTree>
    <p:extLst>
      <p:ext uri="{BB962C8B-B14F-4D97-AF65-F5344CB8AC3E}">
        <p14:creationId xmlns:p14="http://schemas.microsoft.com/office/powerpoint/2010/main" val="203719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Key issues with current system</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4943475"/>
          </a:xfrm>
        </p:spPr>
        <p:txBody>
          <a:bodyPr>
            <a:normAutofit/>
          </a:bodyPr>
          <a:lstStyle/>
          <a:p>
            <a:pPr marL="0" indent="0">
              <a:buNone/>
            </a:pPr>
            <a:r>
              <a:rPr lang="en-GB" b="1" dirty="0"/>
              <a:t>Council tax</a:t>
            </a:r>
          </a:p>
          <a:p>
            <a:r>
              <a:rPr lang="en-GB" dirty="0"/>
              <a:t>Out of date, creating horizontal inequities</a:t>
            </a:r>
          </a:p>
          <a:p>
            <a:r>
              <a:rPr lang="en-GB" dirty="0"/>
              <a:t>Regressive with </a:t>
            </a:r>
            <a:r>
              <a:rPr lang="en-GB" dirty="0" err="1"/>
              <a:t>wrt</a:t>
            </a:r>
            <a:r>
              <a:rPr lang="en-GB" dirty="0"/>
              <a:t> property value, creating vertical inequities</a:t>
            </a:r>
          </a:p>
          <a:p>
            <a:r>
              <a:rPr lang="en-GB" dirty="0"/>
              <a:t>Distorts housing choices</a:t>
            </a:r>
          </a:p>
          <a:p>
            <a:pPr marL="0" indent="0">
              <a:buNone/>
            </a:pPr>
            <a:r>
              <a:rPr lang="en-GB" b="1" dirty="0"/>
              <a:t>Business rates</a:t>
            </a:r>
          </a:p>
          <a:p>
            <a:r>
              <a:rPr lang="en-GB" dirty="0"/>
              <a:t>Complex set of reliefs that distorts property usage</a:t>
            </a:r>
          </a:p>
          <a:p>
            <a:r>
              <a:rPr lang="en-GB" dirty="0"/>
              <a:t>Discourages use of property by business, distorting production decisions</a:t>
            </a:r>
          </a:p>
          <a:p>
            <a:pPr marL="0" indent="0">
              <a:buNone/>
            </a:pPr>
            <a:r>
              <a:rPr lang="en-GB" b="1" dirty="0"/>
              <a:t>Property transactions taxes</a:t>
            </a:r>
          </a:p>
          <a:p>
            <a:r>
              <a:rPr lang="en-GB" dirty="0"/>
              <a:t>Additional tax on 2</a:t>
            </a:r>
            <a:r>
              <a:rPr lang="en-GB" baseline="30000" dirty="0"/>
              <a:t>nd</a:t>
            </a:r>
            <a:r>
              <a:rPr lang="en-GB" dirty="0"/>
              <a:t> homes &amp; rental properties distorts housing choices</a:t>
            </a:r>
          </a:p>
          <a:p>
            <a:r>
              <a:rPr lang="en-GB" dirty="0"/>
              <a:t>Discourages mutually beneficial property transactions – gumming up property market</a:t>
            </a:r>
          </a:p>
          <a:p>
            <a:endParaRPr lang="en-GB" dirty="0"/>
          </a:p>
        </p:txBody>
      </p:sp>
    </p:spTree>
    <p:extLst>
      <p:ext uri="{BB962C8B-B14F-4D97-AF65-F5344CB8AC3E}">
        <p14:creationId xmlns:p14="http://schemas.microsoft.com/office/powerpoint/2010/main" val="96995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Stamp duty depresses transactions</a:t>
            </a:r>
          </a:p>
        </p:txBody>
      </p:sp>
      <p:pic>
        <p:nvPicPr>
          <p:cNvPr id="8" name="Picture 7">
            <a:extLst>
              <a:ext uri="{FF2B5EF4-FFF2-40B4-BE49-F238E27FC236}">
                <a16:creationId xmlns:a16="http://schemas.microsoft.com/office/drawing/2014/main" id="{379D6A01-25A1-C393-0B98-A0CC93585850}"/>
              </a:ext>
            </a:extLst>
          </p:cNvPr>
          <p:cNvPicPr>
            <a:picLocks noChangeAspect="1"/>
          </p:cNvPicPr>
          <p:nvPr/>
        </p:nvPicPr>
        <p:blipFill>
          <a:blip r:embed="rId3"/>
          <a:stretch>
            <a:fillRect/>
          </a:stretch>
        </p:blipFill>
        <p:spPr>
          <a:xfrm>
            <a:off x="435172" y="999060"/>
            <a:ext cx="5554147" cy="4859879"/>
          </a:xfrm>
          <a:prstGeom prst="rect">
            <a:avLst/>
          </a:prstGeom>
        </p:spPr>
      </p:pic>
      <p:sp>
        <p:nvSpPr>
          <p:cNvPr id="10" name="TextBox 9">
            <a:extLst>
              <a:ext uri="{FF2B5EF4-FFF2-40B4-BE49-F238E27FC236}">
                <a16:creationId xmlns:a16="http://schemas.microsoft.com/office/drawing/2014/main" id="{EE9C3E63-8749-956E-D68C-10180DFF163C}"/>
              </a:ext>
            </a:extLst>
          </p:cNvPr>
          <p:cNvSpPr txBox="1"/>
          <p:nvPr/>
        </p:nvSpPr>
        <p:spPr>
          <a:xfrm>
            <a:off x="777115" y="6003447"/>
            <a:ext cx="4503420" cy="276999"/>
          </a:xfrm>
          <a:prstGeom prst="rect">
            <a:avLst/>
          </a:prstGeom>
          <a:noFill/>
        </p:spPr>
        <p:txBody>
          <a:bodyPr wrap="square" rtlCol="0">
            <a:spAutoFit/>
          </a:bodyPr>
          <a:lstStyle/>
          <a:p>
            <a:r>
              <a:rPr lang="en-US" sz="1200" dirty="0"/>
              <a:t>Source: Best and </a:t>
            </a:r>
            <a:r>
              <a:rPr lang="en-US" sz="1200" dirty="0" err="1"/>
              <a:t>Kleven</a:t>
            </a:r>
            <a:r>
              <a:rPr lang="en-US" sz="1200" dirty="0"/>
              <a:t> (2018). </a:t>
            </a:r>
            <a:endParaRPr lang="en-GB" sz="1200" dirty="0"/>
          </a:p>
        </p:txBody>
      </p:sp>
      <p:sp>
        <p:nvSpPr>
          <p:cNvPr id="11" name="Content Placeholder 1">
            <a:extLst>
              <a:ext uri="{FF2B5EF4-FFF2-40B4-BE49-F238E27FC236}">
                <a16:creationId xmlns:a16="http://schemas.microsoft.com/office/drawing/2014/main" id="{7A950518-486D-4FA1-13B3-E14F8F30B759}"/>
              </a:ext>
            </a:extLst>
          </p:cNvPr>
          <p:cNvSpPr>
            <a:spLocks noGrp="1"/>
          </p:cNvSpPr>
          <p:nvPr>
            <p:ph idx="1"/>
          </p:nvPr>
        </p:nvSpPr>
        <p:spPr>
          <a:xfrm>
            <a:off x="6412230" y="1233489"/>
            <a:ext cx="4769576" cy="4943475"/>
          </a:xfrm>
        </p:spPr>
        <p:txBody>
          <a:bodyPr>
            <a:normAutofit/>
          </a:bodyPr>
          <a:lstStyle/>
          <a:p>
            <a:pPr marL="0" indent="0">
              <a:buNone/>
            </a:pPr>
            <a:r>
              <a:rPr lang="en-GB" dirty="0"/>
              <a:t>Stamp duty holiday in late 2000s on properties worth £125 - £175k increased transactions by approximately 20%</a:t>
            </a:r>
          </a:p>
          <a:p>
            <a:pPr marL="0" indent="0">
              <a:buNone/>
            </a:pPr>
            <a:endParaRPr lang="en-GB" dirty="0"/>
          </a:p>
          <a:p>
            <a:pPr marL="0" indent="0">
              <a:buNone/>
            </a:pPr>
            <a:r>
              <a:rPr lang="en-GB" dirty="0"/>
              <a:t>Only partially offset by fewer transactions once holiday came to end</a:t>
            </a:r>
          </a:p>
          <a:p>
            <a:pPr marL="0" indent="0">
              <a:buNone/>
            </a:pPr>
            <a:endParaRPr lang="en-GB" dirty="0"/>
          </a:p>
          <a:p>
            <a:pPr marL="0" indent="0">
              <a:buNone/>
            </a:pPr>
            <a:r>
              <a:rPr lang="en-GB" dirty="0"/>
              <a:t>Implies BIG reduction in transactions due to stamp duty land tax</a:t>
            </a:r>
          </a:p>
          <a:p>
            <a:endParaRPr lang="en-GB" dirty="0"/>
          </a:p>
        </p:txBody>
      </p:sp>
    </p:spTree>
    <p:extLst>
      <p:ext uri="{BB962C8B-B14F-4D97-AF65-F5344CB8AC3E}">
        <p14:creationId xmlns:p14="http://schemas.microsoft.com/office/powerpoint/2010/main" val="40314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State of play</a:t>
            </a:r>
          </a:p>
        </p:txBody>
      </p:sp>
      <p:sp>
        <p:nvSpPr>
          <p:cNvPr id="2" name="Content Placeholder 1">
            <a:extLst>
              <a:ext uri="{FF2B5EF4-FFF2-40B4-BE49-F238E27FC236}">
                <a16:creationId xmlns:a16="http://schemas.microsoft.com/office/drawing/2014/main" id="{6C217DC7-6C4E-5D3C-935B-485E125AC41F}"/>
              </a:ext>
            </a:extLst>
          </p:cNvPr>
          <p:cNvSpPr>
            <a:spLocks noGrp="1"/>
          </p:cNvSpPr>
          <p:nvPr>
            <p:ph idx="1"/>
          </p:nvPr>
        </p:nvSpPr>
        <p:spPr>
          <a:xfrm>
            <a:off x="777116" y="1233489"/>
            <a:ext cx="10404690" cy="4943475"/>
          </a:xfrm>
        </p:spPr>
        <p:txBody>
          <a:bodyPr>
            <a:normAutofit/>
          </a:bodyPr>
          <a:lstStyle/>
          <a:p>
            <a:pPr marL="0" indent="0">
              <a:buNone/>
            </a:pPr>
            <a:r>
              <a:rPr lang="en-GB" b="1" dirty="0"/>
              <a:t>Council tax</a:t>
            </a:r>
          </a:p>
          <a:p>
            <a:r>
              <a:rPr lang="en-GB" dirty="0"/>
              <a:t>Wales has legislated for 5-yearly revaluations from 2028, with potential wider reforms</a:t>
            </a:r>
          </a:p>
          <a:p>
            <a:r>
              <a:rPr lang="en-GB" dirty="0"/>
              <a:t>Scotland halted planned increases in bills for Band E+, but alternate reforms possible</a:t>
            </a:r>
          </a:p>
          <a:p>
            <a:r>
              <a:rPr lang="en-GB" dirty="0"/>
              <a:t>UK government downplay prospects for reform</a:t>
            </a:r>
          </a:p>
          <a:p>
            <a:pPr marL="0" indent="0">
              <a:buNone/>
            </a:pPr>
            <a:r>
              <a:rPr lang="en-GB" b="1" dirty="0"/>
              <a:t>Business rates</a:t>
            </a:r>
          </a:p>
          <a:p>
            <a:r>
              <a:rPr lang="en-GB" dirty="0"/>
              <a:t>Welsh Ministers have new powers to vary reliefs and multipliers</a:t>
            </a:r>
          </a:p>
          <a:p>
            <a:r>
              <a:rPr lang="en-GB" dirty="0"/>
              <a:t>Labour proposed to “abolish” business rates and introduce revenue-neutral replacement but have provided no detail</a:t>
            </a:r>
          </a:p>
          <a:p>
            <a:pPr marL="0" indent="0">
              <a:buNone/>
            </a:pPr>
            <a:r>
              <a:rPr lang="en-GB" b="1" dirty="0"/>
              <a:t>Property transactions taxes</a:t>
            </a:r>
          </a:p>
          <a:p>
            <a:r>
              <a:rPr lang="en-GB" dirty="0"/>
              <a:t>Temporary reduction for first time buyers in England set to expire next March</a:t>
            </a:r>
          </a:p>
          <a:p>
            <a:endParaRPr lang="en-GB" dirty="0"/>
          </a:p>
        </p:txBody>
      </p:sp>
    </p:spTree>
    <p:extLst>
      <p:ext uri="{BB962C8B-B14F-4D97-AF65-F5344CB8AC3E}">
        <p14:creationId xmlns:p14="http://schemas.microsoft.com/office/powerpoint/2010/main" val="18802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What to do? Revalue and reform council tax </a:t>
            </a:r>
          </a:p>
        </p:txBody>
      </p:sp>
      <p:pic>
        <p:nvPicPr>
          <p:cNvPr id="23" name="Picture 22" descr="Ch_ave_bill_1_S.png">
            <a:extLst>
              <a:ext uri="{FF2B5EF4-FFF2-40B4-BE49-F238E27FC236}">
                <a16:creationId xmlns:a16="http://schemas.microsoft.com/office/drawing/2014/main" id="{A921E757-9A78-D8EB-05A5-AB2173EB1E83}"/>
              </a:ext>
            </a:extLst>
          </p:cNvPr>
          <p:cNvPicPr/>
          <p:nvPr/>
        </p:nvPicPr>
        <p:blipFill>
          <a:blip r:embed="rId3" cstate="print"/>
          <a:srcRect t="5614"/>
          <a:stretch>
            <a:fillRect/>
          </a:stretch>
        </p:blipFill>
        <p:spPr>
          <a:xfrm>
            <a:off x="251520" y="1844824"/>
            <a:ext cx="4127994" cy="4433776"/>
          </a:xfrm>
          <a:prstGeom prst="rect">
            <a:avLst/>
          </a:prstGeom>
        </p:spPr>
      </p:pic>
      <p:pic>
        <p:nvPicPr>
          <p:cNvPr id="24" name="Picture 23" descr="Ch_ave_bill_6_S.png">
            <a:extLst>
              <a:ext uri="{FF2B5EF4-FFF2-40B4-BE49-F238E27FC236}">
                <a16:creationId xmlns:a16="http://schemas.microsoft.com/office/drawing/2014/main" id="{769DC7AE-01B5-13AF-FBC5-95921663523F}"/>
              </a:ext>
            </a:extLst>
          </p:cNvPr>
          <p:cNvPicPr/>
          <p:nvPr/>
        </p:nvPicPr>
        <p:blipFill>
          <a:blip r:embed="rId4" cstate="print"/>
          <a:srcRect t="5847"/>
          <a:stretch>
            <a:fillRect/>
          </a:stretch>
        </p:blipFill>
        <p:spPr>
          <a:xfrm>
            <a:off x="4572000" y="1844824"/>
            <a:ext cx="4145230" cy="4444409"/>
          </a:xfrm>
          <a:prstGeom prst="rect">
            <a:avLst/>
          </a:prstGeom>
        </p:spPr>
      </p:pic>
      <p:sp>
        <p:nvSpPr>
          <p:cNvPr id="25" name="Rectangle 5">
            <a:extLst>
              <a:ext uri="{FF2B5EF4-FFF2-40B4-BE49-F238E27FC236}">
                <a16:creationId xmlns:a16="http://schemas.microsoft.com/office/drawing/2014/main" id="{4B84EA52-2E4A-C63D-F975-5EA440791406}"/>
              </a:ext>
            </a:extLst>
          </p:cNvPr>
          <p:cNvSpPr>
            <a:spLocks noChangeArrowheads="1"/>
          </p:cNvSpPr>
          <p:nvPr/>
        </p:nvSpPr>
        <p:spPr bwMode="auto">
          <a:xfrm>
            <a:off x="926595" y="1513820"/>
            <a:ext cx="2482353" cy="307777"/>
          </a:xfrm>
          <a:prstGeom prst="rect">
            <a:avLst/>
          </a:prstGeom>
          <a:solidFill>
            <a:srgbClr val="FFFFFF"/>
          </a:solidFill>
          <a:ln w="9525">
            <a:noFill/>
            <a:miter lim="800000"/>
            <a:headEnd/>
            <a:tailEnd/>
          </a:ln>
          <a:effectLst/>
        </p:spPr>
        <p:txBody>
          <a:bodyPr vert="horz" wrap="square" lIns="91440" tIns="45720" rIns="180918"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mj-lt"/>
                <a:cs typeface="Arial" pitchFamily="34" charset="0"/>
              </a:rPr>
              <a:t>1.</a:t>
            </a:r>
            <a:r>
              <a:rPr kumimoji="0" lang="en-GB" sz="1400" b="1" i="0" u="none" strike="noStrike" cap="none" normalizeH="0" dirty="0">
                <a:ln>
                  <a:noFill/>
                </a:ln>
                <a:solidFill>
                  <a:schemeClr val="tx1"/>
                </a:solidFill>
                <a:effectLst/>
                <a:latin typeface="+mj-lt"/>
                <a:cs typeface="Arial" pitchFamily="34" charset="0"/>
              </a:rPr>
              <a:t> Pure Revaluation</a:t>
            </a:r>
            <a:endParaRPr kumimoji="0" lang="en-GB" sz="1400" b="1" i="0" u="none" strike="noStrike" cap="none" normalizeH="0" baseline="0" dirty="0">
              <a:ln>
                <a:noFill/>
              </a:ln>
              <a:solidFill>
                <a:schemeClr val="tx1"/>
              </a:solidFill>
              <a:effectLst/>
              <a:latin typeface="+mj-lt"/>
              <a:cs typeface="Arial" pitchFamily="34" charset="0"/>
            </a:endParaRPr>
          </a:p>
        </p:txBody>
      </p:sp>
      <p:sp>
        <p:nvSpPr>
          <p:cNvPr id="26" name="Rectangle 5">
            <a:extLst>
              <a:ext uri="{FF2B5EF4-FFF2-40B4-BE49-F238E27FC236}">
                <a16:creationId xmlns:a16="http://schemas.microsoft.com/office/drawing/2014/main" id="{2B6681CB-3EF6-EA63-B4D8-188BF96B0927}"/>
              </a:ext>
            </a:extLst>
          </p:cNvPr>
          <p:cNvSpPr>
            <a:spLocks noChangeArrowheads="1"/>
          </p:cNvSpPr>
          <p:nvPr/>
        </p:nvSpPr>
        <p:spPr bwMode="auto">
          <a:xfrm>
            <a:off x="4752020" y="1513820"/>
            <a:ext cx="4231229" cy="307777"/>
          </a:xfrm>
          <a:prstGeom prst="rect">
            <a:avLst/>
          </a:prstGeom>
          <a:solidFill>
            <a:srgbClr val="FFFFFF"/>
          </a:solidFill>
          <a:ln w="9525">
            <a:noFill/>
            <a:miter lim="800000"/>
            <a:headEnd/>
            <a:tailEnd/>
          </a:ln>
          <a:effectLst/>
        </p:spPr>
        <p:txBody>
          <a:bodyPr vert="horz" wrap="square" lIns="91440" tIns="45720" rIns="180918"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a:ln>
                  <a:noFill/>
                </a:ln>
                <a:solidFill>
                  <a:schemeClr val="tx1"/>
                </a:solidFill>
                <a:effectLst/>
                <a:latin typeface="Noto Sans" pitchFamily="34" charset="0"/>
                <a:ea typeface="Noto Sans" pitchFamily="34" charset="0"/>
                <a:cs typeface="Times New Roman" pitchFamily="18" charset="0"/>
              </a:rPr>
              <a:t>5. Continuous</a:t>
            </a:r>
            <a:r>
              <a:rPr kumimoji="0" lang="en-GB" sz="1400" b="1" i="0" u="none" strike="noStrike" cap="none" normalizeH="0" dirty="0">
                <a:ln>
                  <a:noFill/>
                </a:ln>
                <a:solidFill>
                  <a:schemeClr val="tx1"/>
                </a:solidFill>
                <a:effectLst/>
                <a:latin typeface="Noto Sans" pitchFamily="34" charset="0"/>
                <a:ea typeface="Noto Sans" pitchFamily="34" charset="0"/>
                <a:cs typeface="Times New Roman" pitchFamily="18" charset="0"/>
              </a:rPr>
              <a:t> and proportional system</a:t>
            </a:r>
            <a:endParaRPr kumimoji="0" lang="en-GB" sz="1400" b="0" i="0" u="none" strike="noStrike" cap="none" normalizeH="0" baseline="0" dirty="0">
              <a:ln>
                <a:noFill/>
              </a:ln>
              <a:solidFill>
                <a:schemeClr val="tx1"/>
              </a:solidFill>
              <a:effectLst/>
              <a:latin typeface="Arial" pitchFamily="34" charset="0"/>
              <a:cs typeface="Arial" pitchFamily="34" charset="0"/>
            </a:endParaRPr>
          </a:p>
        </p:txBody>
      </p:sp>
      <p:sp>
        <p:nvSpPr>
          <p:cNvPr id="27" name="TextBox 26">
            <a:extLst>
              <a:ext uri="{FF2B5EF4-FFF2-40B4-BE49-F238E27FC236}">
                <a16:creationId xmlns:a16="http://schemas.microsoft.com/office/drawing/2014/main" id="{D6CA052A-E0C4-9038-0A2F-70B3DFA923C9}"/>
              </a:ext>
            </a:extLst>
          </p:cNvPr>
          <p:cNvSpPr txBox="1"/>
          <p:nvPr/>
        </p:nvSpPr>
        <p:spPr>
          <a:xfrm>
            <a:off x="772281" y="3248980"/>
            <a:ext cx="1530170" cy="523220"/>
          </a:xfrm>
          <a:prstGeom prst="rect">
            <a:avLst/>
          </a:prstGeom>
          <a:noFill/>
        </p:spPr>
        <p:txBody>
          <a:bodyPr wrap="square" rtlCol="0">
            <a:spAutoFit/>
          </a:bodyPr>
          <a:lstStyle/>
          <a:p>
            <a:r>
              <a:rPr lang="en-GB" sz="1400" dirty="0">
                <a:solidFill>
                  <a:srgbClr val="FF0000"/>
                </a:solidFill>
                <a:latin typeface="+mj-lt"/>
              </a:rPr>
              <a:t>Fylde: - 15%</a:t>
            </a:r>
          </a:p>
          <a:p>
            <a:r>
              <a:rPr lang="en-GB" sz="1400" dirty="0">
                <a:solidFill>
                  <a:srgbClr val="FF0000"/>
                </a:solidFill>
                <a:latin typeface="+mj-lt"/>
              </a:rPr>
              <a:t>Wyre: - 15% </a:t>
            </a:r>
          </a:p>
        </p:txBody>
      </p:sp>
      <p:sp>
        <p:nvSpPr>
          <p:cNvPr id="28" name="TextBox 27">
            <a:extLst>
              <a:ext uri="{FF2B5EF4-FFF2-40B4-BE49-F238E27FC236}">
                <a16:creationId xmlns:a16="http://schemas.microsoft.com/office/drawing/2014/main" id="{5DCC489E-565D-B03B-AC9D-2865B90AA0A0}"/>
              </a:ext>
            </a:extLst>
          </p:cNvPr>
          <p:cNvSpPr txBox="1"/>
          <p:nvPr/>
        </p:nvSpPr>
        <p:spPr>
          <a:xfrm>
            <a:off x="4481989" y="4644135"/>
            <a:ext cx="2205245" cy="523220"/>
          </a:xfrm>
          <a:prstGeom prst="rect">
            <a:avLst/>
          </a:prstGeom>
          <a:noFill/>
        </p:spPr>
        <p:txBody>
          <a:bodyPr wrap="square" rtlCol="0">
            <a:spAutoFit/>
          </a:bodyPr>
          <a:lstStyle/>
          <a:p>
            <a:r>
              <a:rPr lang="en-GB" sz="1400" dirty="0">
                <a:solidFill>
                  <a:srgbClr val="1A9850"/>
                </a:solidFill>
                <a:latin typeface="+mj-lt"/>
              </a:rPr>
              <a:t>Hackney: + 45% Wandsworth: + 34% </a:t>
            </a:r>
          </a:p>
        </p:txBody>
      </p:sp>
      <p:cxnSp>
        <p:nvCxnSpPr>
          <p:cNvPr id="29" name="Straight Arrow Connector 28">
            <a:extLst>
              <a:ext uri="{FF2B5EF4-FFF2-40B4-BE49-F238E27FC236}">
                <a16:creationId xmlns:a16="http://schemas.microsoft.com/office/drawing/2014/main" id="{D8BF5E1C-569D-FAA6-2A7E-753D77C2B16A}"/>
              </a:ext>
            </a:extLst>
          </p:cNvPr>
          <p:cNvCxnSpPr>
            <a:cxnSpLocks/>
          </p:cNvCxnSpPr>
          <p:nvPr/>
        </p:nvCxnSpPr>
        <p:spPr>
          <a:xfrm flipH="1">
            <a:off x="3408948" y="5002776"/>
            <a:ext cx="1073042" cy="914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4C964DD-E0DB-3E98-533A-67F8205CBFF3}"/>
              </a:ext>
            </a:extLst>
          </p:cNvPr>
          <p:cNvSpPr txBox="1"/>
          <p:nvPr/>
        </p:nvSpPr>
        <p:spPr>
          <a:xfrm>
            <a:off x="7587335" y="1907250"/>
            <a:ext cx="1556665" cy="738664"/>
          </a:xfrm>
          <a:prstGeom prst="rect">
            <a:avLst/>
          </a:prstGeom>
          <a:noFill/>
        </p:spPr>
        <p:txBody>
          <a:bodyPr wrap="square" rtlCol="0">
            <a:spAutoFit/>
          </a:bodyPr>
          <a:lstStyle/>
          <a:p>
            <a:r>
              <a:rPr lang="en-GB" sz="1400" dirty="0" err="1">
                <a:solidFill>
                  <a:srgbClr val="FF0000"/>
                </a:solidFill>
                <a:latin typeface="+mj-lt"/>
              </a:rPr>
              <a:t>Kingston-upon-Hull</a:t>
            </a:r>
            <a:r>
              <a:rPr lang="en-GB" sz="1400" dirty="0">
                <a:solidFill>
                  <a:srgbClr val="FF0000"/>
                </a:solidFill>
                <a:latin typeface="+mj-lt"/>
              </a:rPr>
              <a:t>: - 60%</a:t>
            </a:r>
          </a:p>
          <a:p>
            <a:r>
              <a:rPr lang="en-GB" sz="1400" dirty="0">
                <a:solidFill>
                  <a:srgbClr val="FF0000"/>
                </a:solidFill>
                <a:latin typeface="+mj-lt"/>
              </a:rPr>
              <a:t> </a:t>
            </a:r>
          </a:p>
        </p:txBody>
      </p:sp>
      <p:cxnSp>
        <p:nvCxnSpPr>
          <p:cNvPr id="31" name="Straight Arrow Connector 30">
            <a:extLst>
              <a:ext uri="{FF2B5EF4-FFF2-40B4-BE49-F238E27FC236}">
                <a16:creationId xmlns:a16="http://schemas.microsoft.com/office/drawing/2014/main" id="{05979ABE-BB78-EA32-78CE-37A95B045FB5}"/>
              </a:ext>
            </a:extLst>
          </p:cNvPr>
          <p:cNvCxnSpPr>
            <a:cxnSpLocks/>
          </p:cNvCxnSpPr>
          <p:nvPr/>
        </p:nvCxnSpPr>
        <p:spPr>
          <a:xfrm flipH="1">
            <a:off x="7587336" y="2483895"/>
            <a:ext cx="495054" cy="8958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194D70C-3458-5A5A-0477-1D827D5EC9F1}"/>
              </a:ext>
            </a:extLst>
          </p:cNvPr>
          <p:cNvSpPr txBox="1"/>
          <p:nvPr/>
        </p:nvSpPr>
        <p:spPr>
          <a:xfrm>
            <a:off x="4806278" y="3202813"/>
            <a:ext cx="1556665" cy="307777"/>
          </a:xfrm>
          <a:prstGeom prst="rect">
            <a:avLst/>
          </a:prstGeom>
          <a:noFill/>
        </p:spPr>
        <p:txBody>
          <a:bodyPr wrap="square" rtlCol="0">
            <a:spAutoFit/>
          </a:bodyPr>
          <a:lstStyle/>
          <a:p>
            <a:r>
              <a:rPr lang="en-GB" sz="1400" dirty="0">
                <a:solidFill>
                  <a:srgbClr val="FF0000"/>
                </a:solidFill>
                <a:latin typeface="+mj-lt"/>
              </a:rPr>
              <a:t>Blackpool: - 56% </a:t>
            </a:r>
          </a:p>
        </p:txBody>
      </p:sp>
      <p:sp>
        <p:nvSpPr>
          <p:cNvPr id="33" name="TextBox 32">
            <a:extLst>
              <a:ext uri="{FF2B5EF4-FFF2-40B4-BE49-F238E27FC236}">
                <a16:creationId xmlns:a16="http://schemas.microsoft.com/office/drawing/2014/main" id="{47345C27-89E1-F279-A5FB-8568D8CD511D}"/>
              </a:ext>
            </a:extLst>
          </p:cNvPr>
          <p:cNvSpPr txBox="1"/>
          <p:nvPr/>
        </p:nvSpPr>
        <p:spPr>
          <a:xfrm>
            <a:off x="6102170" y="5787066"/>
            <a:ext cx="2881079" cy="523220"/>
          </a:xfrm>
          <a:prstGeom prst="rect">
            <a:avLst/>
          </a:prstGeom>
          <a:noFill/>
        </p:spPr>
        <p:txBody>
          <a:bodyPr wrap="square" rtlCol="0">
            <a:spAutoFit/>
          </a:bodyPr>
          <a:lstStyle/>
          <a:p>
            <a:r>
              <a:rPr lang="en-GB" sz="1400" dirty="0">
                <a:solidFill>
                  <a:srgbClr val="1A9850"/>
                </a:solidFill>
              </a:rPr>
              <a:t>Westminster: + 410% </a:t>
            </a:r>
          </a:p>
          <a:p>
            <a:r>
              <a:rPr lang="en-GB" sz="1400" dirty="0">
                <a:solidFill>
                  <a:srgbClr val="1A9850"/>
                </a:solidFill>
                <a:latin typeface="+mj-lt"/>
              </a:rPr>
              <a:t>Kensington &amp; Chelsea: + 358%</a:t>
            </a:r>
          </a:p>
        </p:txBody>
      </p:sp>
      <p:cxnSp>
        <p:nvCxnSpPr>
          <p:cNvPr id="34" name="Straight Arrow Connector 33">
            <a:extLst>
              <a:ext uri="{FF2B5EF4-FFF2-40B4-BE49-F238E27FC236}">
                <a16:creationId xmlns:a16="http://schemas.microsoft.com/office/drawing/2014/main" id="{77B624B3-861B-A4E9-FE91-099315962943}"/>
              </a:ext>
            </a:extLst>
          </p:cNvPr>
          <p:cNvCxnSpPr>
            <a:cxnSpLocks/>
          </p:cNvCxnSpPr>
          <p:nvPr/>
        </p:nvCxnSpPr>
        <p:spPr>
          <a:xfrm flipV="1">
            <a:off x="7722350" y="5094185"/>
            <a:ext cx="0" cy="6928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2">
            <a:extLst>
              <a:ext uri="{FF2B5EF4-FFF2-40B4-BE49-F238E27FC236}">
                <a16:creationId xmlns:a16="http://schemas.microsoft.com/office/drawing/2014/main" id="{1903F4FF-A0C7-9321-7D76-1691575D9675}"/>
              </a:ext>
            </a:extLst>
          </p:cNvPr>
          <p:cNvSpPr>
            <a:spLocks noGrp="1"/>
          </p:cNvSpPr>
          <p:nvPr>
            <p:ph type="ftr" sz="quarter" idx="10"/>
          </p:nvPr>
        </p:nvSpPr>
        <p:spPr>
          <a:xfrm>
            <a:off x="693237" y="6356352"/>
            <a:ext cx="8080911"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36" name="Content Placeholder 1">
            <a:extLst>
              <a:ext uri="{FF2B5EF4-FFF2-40B4-BE49-F238E27FC236}">
                <a16:creationId xmlns:a16="http://schemas.microsoft.com/office/drawing/2014/main" id="{9C00C19B-102C-ACC4-3E33-B9B46ECC5250}"/>
              </a:ext>
            </a:extLst>
          </p:cNvPr>
          <p:cNvSpPr>
            <a:spLocks noGrp="1"/>
          </p:cNvSpPr>
          <p:nvPr>
            <p:ph idx="1"/>
          </p:nvPr>
        </p:nvSpPr>
        <p:spPr>
          <a:xfrm>
            <a:off x="9351081" y="1589974"/>
            <a:ext cx="2112937" cy="4943475"/>
          </a:xfrm>
        </p:spPr>
        <p:txBody>
          <a:bodyPr>
            <a:normAutofit/>
          </a:bodyPr>
          <a:lstStyle/>
          <a:p>
            <a:pPr marL="0" indent="0">
              <a:buNone/>
            </a:pPr>
            <a:r>
              <a:rPr lang="en-GB" dirty="0"/>
              <a:t>Q1 2019 values </a:t>
            </a:r>
          </a:p>
          <a:p>
            <a:pPr marL="0" indent="0">
              <a:buNone/>
            </a:pPr>
            <a:endParaRPr lang="en-GB" dirty="0"/>
          </a:p>
          <a:p>
            <a:pPr marL="0" indent="0">
              <a:buNone/>
            </a:pPr>
            <a:r>
              <a:rPr lang="en-GB" dirty="0"/>
              <a:t>Revenue neutral</a:t>
            </a:r>
          </a:p>
          <a:p>
            <a:pPr marL="0" indent="0">
              <a:buNone/>
            </a:pPr>
            <a:endParaRPr lang="en-GB" dirty="0"/>
          </a:p>
          <a:p>
            <a:pPr marL="0" indent="0">
              <a:buNone/>
            </a:pPr>
            <a:r>
              <a:rPr lang="en-GB" dirty="0"/>
              <a:t>Full </a:t>
            </a:r>
            <a:r>
              <a:rPr lang="en-GB" dirty="0" err="1"/>
              <a:t>redist</a:t>
            </a:r>
            <a:r>
              <a:rPr lang="en-GB" baseline="30000" dirty="0" err="1"/>
              <a:t>bn</a:t>
            </a:r>
            <a:r>
              <a:rPr lang="en-GB" dirty="0"/>
              <a:t> of grant &amp; baseline funding</a:t>
            </a:r>
          </a:p>
          <a:p>
            <a:endParaRPr lang="en-GB" dirty="0"/>
          </a:p>
        </p:txBody>
      </p:sp>
      <p:sp>
        <p:nvSpPr>
          <p:cNvPr id="40" name="TextBox 39">
            <a:extLst>
              <a:ext uri="{FF2B5EF4-FFF2-40B4-BE49-F238E27FC236}">
                <a16:creationId xmlns:a16="http://schemas.microsoft.com/office/drawing/2014/main" id="{74FC1140-65E4-DCA5-3A6B-F69698B6E462}"/>
              </a:ext>
            </a:extLst>
          </p:cNvPr>
          <p:cNvSpPr txBox="1"/>
          <p:nvPr/>
        </p:nvSpPr>
        <p:spPr>
          <a:xfrm>
            <a:off x="693237" y="6150627"/>
            <a:ext cx="4503420" cy="276999"/>
          </a:xfrm>
          <a:prstGeom prst="rect">
            <a:avLst/>
          </a:prstGeom>
          <a:noFill/>
        </p:spPr>
        <p:txBody>
          <a:bodyPr wrap="square" rtlCol="0">
            <a:spAutoFit/>
          </a:bodyPr>
          <a:lstStyle/>
          <a:p>
            <a:r>
              <a:rPr lang="en-US" sz="1200" dirty="0"/>
              <a:t>Source: Adam et al (2020). </a:t>
            </a:r>
            <a:endParaRPr lang="en-GB" sz="1200" dirty="0"/>
          </a:p>
        </p:txBody>
      </p:sp>
      <p:sp>
        <p:nvSpPr>
          <p:cNvPr id="41" name="Content Placeholder 1">
            <a:extLst>
              <a:ext uri="{FF2B5EF4-FFF2-40B4-BE49-F238E27FC236}">
                <a16:creationId xmlns:a16="http://schemas.microsoft.com/office/drawing/2014/main" id="{8E6C0E8B-29D9-CEA6-804B-1931A0B2D6E0}"/>
              </a:ext>
            </a:extLst>
          </p:cNvPr>
          <p:cNvSpPr txBox="1">
            <a:spLocks/>
          </p:cNvSpPr>
          <p:nvPr/>
        </p:nvSpPr>
        <p:spPr>
          <a:xfrm>
            <a:off x="1343829" y="968697"/>
            <a:ext cx="7285821" cy="699878"/>
          </a:xfrm>
          <a:prstGeom prst="rect">
            <a:avLst/>
          </a:prstGeom>
        </p:spPr>
        <p:txBody>
          <a:bodyPr vert="horz" lIns="91440" tIns="45720" rIns="91440" bIns="45720" rtlCol="0" anchor="t">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t>Change in average bill by local authority (Q1 2019)</a:t>
            </a:r>
            <a:endParaRPr lang="en-GB" dirty="0"/>
          </a:p>
        </p:txBody>
      </p:sp>
    </p:spTree>
    <p:extLst>
      <p:ext uri="{BB962C8B-B14F-4D97-AF65-F5344CB8AC3E}">
        <p14:creationId xmlns:p14="http://schemas.microsoft.com/office/powerpoint/2010/main" val="38837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7" grpId="0"/>
      <p:bldP spid="27" grpId="1"/>
      <p:bldP spid="28" grpId="0"/>
      <p:bldP spid="28" grpId="1"/>
      <p:bldP spid="30" grpId="0"/>
      <p:bldP spid="32" grpId="0"/>
      <p:bldP spid="33" grpId="0"/>
      <p:bldP spid="36" grpId="0" uiExpand="1" build="p"/>
      <p:bldP spid="40" grpId="0"/>
      <p:bldP spid="4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What to do? Revalue and reform council tax </a:t>
            </a:r>
          </a:p>
        </p:txBody>
      </p:sp>
      <p:graphicFrame>
        <p:nvGraphicFramePr>
          <p:cNvPr id="12" name="Object 1">
            <a:extLst>
              <a:ext uri="{FF2B5EF4-FFF2-40B4-BE49-F238E27FC236}">
                <a16:creationId xmlns:a16="http://schemas.microsoft.com/office/drawing/2014/main" id="{0B068FAE-9581-D626-A398-6198A462CD5C}"/>
              </a:ext>
            </a:extLst>
          </p:cNvPr>
          <p:cNvGraphicFramePr/>
          <p:nvPr>
            <p:extLst>
              <p:ext uri="{D42A27DB-BD31-4B8C-83A1-F6EECF244321}">
                <p14:modId xmlns:p14="http://schemas.microsoft.com/office/powerpoint/2010/main" val="897087680"/>
              </p:ext>
            </p:extLst>
          </p:nvPr>
        </p:nvGraphicFramePr>
        <p:xfrm>
          <a:off x="476546" y="1451610"/>
          <a:ext cx="10347664" cy="469901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5">
            <a:extLst>
              <a:ext uri="{FF2B5EF4-FFF2-40B4-BE49-F238E27FC236}">
                <a16:creationId xmlns:a16="http://schemas.microsoft.com/office/drawing/2014/main" id="{1F2F7B4F-5BCC-268E-5E43-C6CE077B9A75}"/>
              </a:ext>
            </a:extLst>
          </p:cNvPr>
          <p:cNvSpPr txBox="1">
            <a:spLocks noChangeArrowheads="1"/>
          </p:cNvSpPr>
          <p:nvPr/>
        </p:nvSpPr>
        <p:spPr bwMode="auto">
          <a:xfrm>
            <a:off x="6219046" y="4188088"/>
            <a:ext cx="2871381" cy="54860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6000"/>
              </a:lnSpc>
              <a:spcAft>
                <a:spcPts val="800"/>
              </a:spcAft>
            </a:pPr>
            <a:r>
              <a:rPr lang="en-GB" sz="1200" b="1" dirty="0">
                <a:solidFill>
                  <a:schemeClr val="accent1"/>
                </a:solidFill>
                <a:effectLst/>
                <a:latin typeface="Noto Sans" panose="020B0502040504020204" pitchFamily="34" charset="0"/>
                <a:ea typeface="Noto Sans" panose="020B0502040504020204" pitchFamily="34" charset="0"/>
                <a:cs typeface="Times New Roman" panose="02020603050405020304" pitchFamily="18" charset="0"/>
              </a:rPr>
              <a:t>Midlands and North</a:t>
            </a:r>
            <a:endParaRPr lang="en-GB" sz="1200" dirty="0">
              <a:solidFill>
                <a:schemeClr val="accent1"/>
              </a:solidFill>
              <a:effectLst/>
              <a:latin typeface="Noto Sans" panose="020B0502040504020204" pitchFamily="34" charset="0"/>
              <a:ea typeface="Noto Sans" panose="020B0502040504020204" pitchFamily="34" charset="0"/>
              <a:cs typeface="Times New Roman" panose="02020603050405020304" pitchFamily="18" charset="0"/>
            </a:endParaRPr>
          </a:p>
        </p:txBody>
      </p:sp>
      <p:sp>
        <p:nvSpPr>
          <p:cNvPr id="14" name="Text Box 5">
            <a:extLst>
              <a:ext uri="{FF2B5EF4-FFF2-40B4-BE49-F238E27FC236}">
                <a16:creationId xmlns:a16="http://schemas.microsoft.com/office/drawing/2014/main" id="{762C898C-2E62-917F-E44F-C73C85891F0D}"/>
              </a:ext>
            </a:extLst>
          </p:cNvPr>
          <p:cNvSpPr txBox="1">
            <a:spLocks noChangeArrowheads="1"/>
          </p:cNvSpPr>
          <p:nvPr/>
        </p:nvSpPr>
        <p:spPr bwMode="auto">
          <a:xfrm>
            <a:off x="5196657" y="3445207"/>
            <a:ext cx="3415995" cy="54860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6000"/>
              </a:lnSpc>
              <a:spcAft>
                <a:spcPts val="800"/>
              </a:spcAft>
            </a:pPr>
            <a:r>
              <a:rPr lang="en-GB" sz="1200" b="1" dirty="0">
                <a:solidFill>
                  <a:schemeClr val="accent4"/>
                </a:solidFill>
                <a:effectLst/>
                <a:latin typeface="Noto Sans" panose="020B0502040504020204" pitchFamily="34" charset="0"/>
                <a:ea typeface="Noto Sans" panose="020B0502040504020204" pitchFamily="34" charset="0"/>
                <a:cs typeface="Times New Roman" panose="02020603050405020304" pitchFamily="18" charset="0"/>
              </a:rPr>
              <a:t>East, South East, South West</a:t>
            </a:r>
            <a:endParaRPr lang="en-GB" sz="1200" dirty="0">
              <a:solidFill>
                <a:schemeClr val="accent4"/>
              </a:solidFill>
              <a:effectLst/>
              <a:latin typeface="Noto Sans" panose="020B0502040504020204" pitchFamily="34" charset="0"/>
              <a:ea typeface="Noto Sans" panose="020B0502040504020204" pitchFamily="34" charset="0"/>
              <a:cs typeface="Times New Roman" panose="02020603050405020304" pitchFamily="18" charset="0"/>
            </a:endParaRPr>
          </a:p>
        </p:txBody>
      </p:sp>
      <p:sp>
        <p:nvSpPr>
          <p:cNvPr id="15" name="Text Box 5">
            <a:extLst>
              <a:ext uri="{FF2B5EF4-FFF2-40B4-BE49-F238E27FC236}">
                <a16:creationId xmlns:a16="http://schemas.microsoft.com/office/drawing/2014/main" id="{26794F29-6B22-3B94-401A-28D227F20AB0}"/>
              </a:ext>
            </a:extLst>
          </p:cNvPr>
          <p:cNvSpPr txBox="1">
            <a:spLocks noChangeArrowheads="1"/>
          </p:cNvSpPr>
          <p:nvPr/>
        </p:nvSpPr>
        <p:spPr bwMode="auto">
          <a:xfrm>
            <a:off x="4373880" y="2591049"/>
            <a:ext cx="2871381" cy="54860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6000"/>
              </a:lnSpc>
              <a:spcAft>
                <a:spcPts val="800"/>
              </a:spcAft>
            </a:pPr>
            <a:r>
              <a:rPr lang="en-GB" sz="1200" b="1" dirty="0">
                <a:solidFill>
                  <a:schemeClr val="accent3"/>
                </a:solidFill>
                <a:effectLst/>
                <a:latin typeface="Noto Sans" panose="020B0502040504020204" pitchFamily="34" charset="0"/>
                <a:ea typeface="Noto Sans" panose="020B0502040504020204" pitchFamily="34" charset="0"/>
                <a:cs typeface="Times New Roman" panose="02020603050405020304" pitchFamily="18" charset="0"/>
              </a:rPr>
              <a:t>London</a:t>
            </a:r>
            <a:endParaRPr lang="en-GB" sz="1200" dirty="0">
              <a:solidFill>
                <a:schemeClr val="accent3"/>
              </a:solidFill>
              <a:effectLst/>
              <a:latin typeface="Noto Sans" panose="020B0502040504020204" pitchFamily="34" charset="0"/>
              <a:ea typeface="Noto Sans" panose="020B0502040504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C9B8E40-3ABA-ED17-562B-E7F451DDBC54}"/>
              </a:ext>
            </a:extLst>
          </p:cNvPr>
          <p:cNvSpPr txBox="1"/>
          <p:nvPr/>
        </p:nvSpPr>
        <p:spPr>
          <a:xfrm>
            <a:off x="693237" y="6150627"/>
            <a:ext cx="4503420" cy="276999"/>
          </a:xfrm>
          <a:prstGeom prst="rect">
            <a:avLst/>
          </a:prstGeom>
          <a:noFill/>
        </p:spPr>
        <p:txBody>
          <a:bodyPr wrap="square" rtlCol="0">
            <a:spAutoFit/>
          </a:bodyPr>
          <a:lstStyle/>
          <a:p>
            <a:r>
              <a:rPr lang="en-US" sz="1200" dirty="0"/>
              <a:t>Source: Adam et al (2020). </a:t>
            </a:r>
            <a:endParaRPr lang="en-GB" sz="1200" dirty="0"/>
          </a:p>
        </p:txBody>
      </p:sp>
      <p:sp>
        <p:nvSpPr>
          <p:cNvPr id="18" name="Content Placeholder 1">
            <a:extLst>
              <a:ext uri="{FF2B5EF4-FFF2-40B4-BE49-F238E27FC236}">
                <a16:creationId xmlns:a16="http://schemas.microsoft.com/office/drawing/2014/main" id="{B17E5885-9593-AC81-87A8-6E21654582CA}"/>
              </a:ext>
            </a:extLst>
          </p:cNvPr>
          <p:cNvSpPr txBox="1">
            <a:spLocks/>
          </p:cNvSpPr>
          <p:nvPr/>
        </p:nvSpPr>
        <p:spPr>
          <a:xfrm>
            <a:off x="2166659" y="1179253"/>
            <a:ext cx="7285821" cy="699878"/>
          </a:xfrm>
          <a:prstGeom prst="rect">
            <a:avLst/>
          </a:prstGeom>
        </p:spPr>
        <p:txBody>
          <a:bodyPr vert="horz" lIns="91440" tIns="45720" rIns="91440" bIns="45720" rtlCol="0" anchor="t">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t>Change in bill as % of income, proportional system</a:t>
            </a:r>
            <a:endParaRPr lang="en-GB" dirty="0"/>
          </a:p>
        </p:txBody>
      </p:sp>
    </p:spTree>
    <p:extLst>
      <p:ext uri="{BB962C8B-B14F-4D97-AF65-F5344CB8AC3E}">
        <p14:creationId xmlns:p14="http://schemas.microsoft.com/office/powerpoint/2010/main" val="35104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chart seriesIdx="0"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3" grpId="0" animBg="1"/>
      <p:bldP spid="14" grpId="0" animBg="1"/>
      <p:bldP spid="15" grpId="0" animBg="1"/>
      <p:bldP spid="17" grpId="0"/>
      <p:bldP spid="1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Property taxes in Great Britain</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4943475"/>
          </a:xfrm>
        </p:spPr>
        <p:txBody>
          <a:bodyPr>
            <a:normAutofit/>
          </a:bodyPr>
          <a:lstStyle/>
          <a:p>
            <a:pPr marL="0" indent="0">
              <a:buNone/>
            </a:pPr>
            <a:r>
              <a:rPr lang="en-GB" b="1" dirty="0"/>
              <a:t>Council tax:</a:t>
            </a:r>
          </a:p>
          <a:p>
            <a:endParaRPr lang="en-GB" b="1" dirty="0"/>
          </a:p>
          <a:p>
            <a:endParaRPr lang="en-GB" b="1" dirty="0"/>
          </a:p>
          <a:p>
            <a:pPr marL="0" indent="0">
              <a:buNone/>
            </a:pPr>
            <a:r>
              <a:rPr lang="en-GB" b="1" dirty="0"/>
              <a:t>Business rates:</a:t>
            </a:r>
          </a:p>
          <a:p>
            <a:endParaRPr lang="en-GB" b="1" dirty="0"/>
          </a:p>
          <a:p>
            <a:endParaRPr lang="en-GB" b="1" dirty="0"/>
          </a:p>
          <a:p>
            <a:pPr marL="0" indent="0">
              <a:buNone/>
            </a:pPr>
            <a:r>
              <a:rPr lang="en-GB" b="1" dirty="0"/>
              <a:t>Property transactions taxes:</a:t>
            </a:r>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238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What to do? Revalue and reform council tax </a:t>
            </a:r>
          </a:p>
        </p:txBody>
      </p:sp>
      <p:sp>
        <p:nvSpPr>
          <p:cNvPr id="2" name="Content Placeholder 1">
            <a:extLst>
              <a:ext uri="{FF2B5EF4-FFF2-40B4-BE49-F238E27FC236}">
                <a16:creationId xmlns:a16="http://schemas.microsoft.com/office/drawing/2014/main" id="{0D03A150-E45D-B590-28F6-8FBF460BA108}"/>
              </a:ext>
            </a:extLst>
          </p:cNvPr>
          <p:cNvSpPr>
            <a:spLocks noGrp="1"/>
          </p:cNvSpPr>
          <p:nvPr>
            <p:ph idx="1"/>
          </p:nvPr>
        </p:nvSpPr>
        <p:spPr>
          <a:xfrm>
            <a:off x="777116" y="1233489"/>
            <a:ext cx="10404690" cy="4943475"/>
          </a:xfrm>
        </p:spPr>
        <p:txBody>
          <a:bodyPr>
            <a:normAutofit/>
          </a:bodyPr>
          <a:lstStyle/>
          <a:p>
            <a:pPr marL="0" indent="0">
              <a:buNone/>
            </a:pPr>
            <a:r>
              <a:rPr lang="en-GB" b="1" dirty="0"/>
              <a:t>Reform of discounts and exemptions</a:t>
            </a:r>
          </a:p>
          <a:p>
            <a:r>
              <a:rPr lang="en-GB" dirty="0"/>
              <a:t>Design of single person discount contributes to both under-occupation and overcrowding</a:t>
            </a:r>
            <a:endParaRPr lang="en-GB" b="1" dirty="0"/>
          </a:p>
          <a:p>
            <a:pPr marL="0" indent="0">
              <a:buNone/>
            </a:pPr>
            <a:r>
              <a:rPr lang="en-GB" b="1" dirty="0"/>
              <a:t>Put in place a cycle of regular revaluations</a:t>
            </a:r>
          </a:p>
          <a:p>
            <a:r>
              <a:rPr lang="en-GB" dirty="0"/>
              <a:t>Do not let things get so out of date again</a:t>
            </a:r>
          </a:p>
          <a:p>
            <a:r>
              <a:rPr lang="en-GB" dirty="0"/>
              <a:t>Clarity for taxpayers</a:t>
            </a:r>
          </a:p>
          <a:p>
            <a:pPr marL="0" indent="0">
              <a:buNone/>
            </a:pPr>
            <a:r>
              <a:rPr lang="en-GB" b="1" dirty="0"/>
              <a:t>Use modern valuation techniques</a:t>
            </a:r>
          </a:p>
          <a:p>
            <a:r>
              <a:rPr lang="en-GB" dirty="0"/>
              <a:t>Computerised statistical valuation reduces cost of valuations </a:t>
            </a:r>
          </a:p>
          <a:p>
            <a:r>
              <a:rPr lang="en-GB" dirty="0"/>
              <a:t>Avoid valuer-specific effects (fairer?), although manual checks will be needed</a:t>
            </a:r>
          </a:p>
          <a:p>
            <a:endParaRPr lang="en-GB" dirty="0"/>
          </a:p>
        </p:txBody>
      </p:sp>
    </p:spTree>
    <p:extLst>
      <p:ext uri="{BB962C8B-B14F-4D97-AF65-F5344CB8AC3E}">
        <p14:creationId xmlns:p14="http://schemas.microsoft.com/office/powerpoint/2010/main" val="14609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fontScale="90000"/>
          </a:bodyPr>
          <a:lstStyle/>
          <a:p>
            <a:r>
              <a:rPr lang="en-GB" dirty="0"/>
              <a:t>What to do? Make business rates less damaging </a:t>
            </a:r>
          </a:p>
        </p:txBody>
      </p:sp>
      <p:sp>
        <p:nvSpPr>
          <p:cNvPr id="2" name="Content Placeholder 1">
            <a:extLst>
              <a:ext uri="{FF2B5EF4-FFF2-40B4-BE49-F238E27FC236}">
                <a16:creationId xmlns:a16="http://schemas.microsoft.com/office/drawing/2014/main" id="{26C6ED73-EA8A-13E5-C899-6BF09835F1A9}"/>
              </a:ext>
            </a:extLst>
          </p:cNvPr>
          <p:cNvSpPr>
            <a:spLocks noGrp="1"/>
          </p:cNvSpPr>
          <p:nvPr>
            <p:ph idx="1"/>
          </p:nvPr>
        </p:nvSpPr>
        <p:spPr>
          <a:xfrm>
            <a:off x="777116" y="1233489"/>
            <a:ext cx="10404690" cy="4943475"/>
          </a:xfrm>
        </p:spPr>
        <p:txBody>
          <a:bodyPr>
            <a:normAutofit lnSpcReduction="10000"/>
          </a:bodyPr>
          <a:lstStyle/>
          <a:p>
            <a:pPr marL="0" indent="0">
              <a:buNone/>
            </a:pPr>
            <a:r>
              <a:rPr lang="en-GB" b="1" dirty="0"/>
              <a:t>Simplify and give clarity on business rates reliefs</a:t>
            </a:r>
          </a:p>
          <a:p>
            <a:r>
              <a:rPr lang="en-GB" dirty="0"/>
              <a:t>Future of supposedly temporary reliefs (e.g. for retail, hospitality and leisure sectors)</a:t>
            </a:r>
          </a:p>
          <a:p>
            <a:r>
              <a:rPr lang="en-GB" dirty="0"/>
              <a:t>Temporary, targeted reliefs likely to benefit occupiers more than long-term, broad reliefs – but add to complexity</a:t>
            </a:r>
          </a:p>
          <a:p>
            <a:pPr marL="0" indent="0">
              <a:buNone/>
            </a:pPr>
            <a:r>
              <a:rPr lang="en-GB" b="1" dirty="0"/>
              <a:t>Ultimate goal: move to a land-value tax</a:t>
            </a:r>
          </a:p>
          <a:p>
            <a:r>
              <a:rPr lang="en-GB" dirty="0"/>
              <a:t>Avoids discouraging property use, as tax only depends on underlying land value not the property built on it</a:t>
            </a:r>
          </a:p>
          <a:p>
            <a:r>
              <a:rPr lang="en-GB" dirty="0"/>
              <a:t>Stepping stone: remove things most likely to be distorted from the taxbase, e.g. integral plant and machinery. </a:t>
            </a:r>
          </a:p>
          <a:p>
            <a:pPr marL="0" indent="0">
              <a:buNone/>
            </a:pPr>
            <a:r>
              <a:rPr lang="en-GB" b="1" dirty="0"/>
              <a:t>Avoid the siren calls</a:t>
            </a:r>
          </a:p>
          <a:p>
            <a:r>
              <a:rPr lang="en-GB" dirty="0"/>
              <a:t>Business rates not main reason for decline of high street – need a clear rationale as to why high street retail is preferred to online, if want to support it</a:t>
            </a:r>
          </a:p>
          <a:p>
            <a:endParaRPr lang="en-GB" dirty="0"/>
          </a:p>
        </p:txBody>
      </p:sp>
    </p:spTree>
    <p:extLst>
      <p:ext uri="{BB962C8B-B14F-4D97-AF65-F5344CB8AC3E}">
        <p14:creationId xmlns:p14="http://schemas.microsoft.com/office/powerpoint/2010/main" val="12066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989945" cy="571577"/>
          </a:xfrm>
        </p:spPr>
        <p:txBody>
          <a:bodyPr>
            <a:normAutofit fontScale="90000"/>
          </a:bodyPr>
          <a:lstStyle/>
          <a:p>
            <a:r>
              <a:rPr lang="en-GB" dirty="0"/>
              <a:t>What to do? </a:t>
            </a:r>
            <a:br>
              <a:rPr lang="en-GB" dirty="0"/>
            </a:br>
            <a:r>
              <a:rPr lang="en-GB" dirty="0"/>
              <a:t>Abolish or reduce SDLT as part of a grand bargain</a:t>
            </a:r>
          </a:p>
        </p:txBody>
      </p:sp>
      <p:sp>
        <p:nvSpPr>
          <p:cNvPr id="2" name="Content Placeholder 1">
            <a:extLst>
              <a:ext uri="{FF2B5EF4-FFF2-40B4-BE49-F238E27FC236}">
                <a16:creationId xmlns:a16="http://schemas.microsoft.com/office/drawing/2014/main" id="{0FDE6187-55D8-4999-585E-21DB89A97BA3}"/>
              </a:ext>
            </a:extLst>
          </p:cNvPr>
          <p:cNvSpPr>
            <a:spLocks noGrp="1"/>
          </p:cNvSpPr>
          <p:nvPr>
            <p:ph idx="1"/>
          </p:nvPr>
        </p:nvSpPr>
        <p:spPr>
          <a:xfrm>
            <a:off x="777116" y="1554480"/>
            <a:ext cx="10404690" cy="4622484"/>
          </a:xfrm>
        </p:spPr>
        <p:txBody>
          <a:bodyPr>
            <a:normAutofit/>
          </a:bodyPr>
          <a:lstStyle/>
          <a:p>
            <a:pPr marL="0" indent="0">
              <a:buNone/>
            </a:pPr>
            <a:r>
              <a:rPr lang="en-GB" b="1" dirty="0"/>
              <a:t>Property transactions taxes are some of the most damaging we have</a:t>
            </a:r>
          </a:p>
          <a:p>
            <a:r>
              <a:rPr lang="en-GB" dirty="0"/>
              <a:t>By gumming up property market, gum up labour market, reduce downsizing/upsizing, etc.</a:t>
            </a:r>
          </a:p>
          <a:p>
            <a:pPr marL="0" indent="0">
              <a:buNone/>
            </a:pPr>
            <a:r>
              <a:rPr lang="en-GB" b="1" dirty="0"/>
              <a:t>Abolish or reduce transactions taxes</a:t>
            </a:r>
          </a:p>
          <a:p>
            <a:r>
              <a:rPr lang="en-GB" dirty="0"/>
              <a:t>Make up revenue from revalued, reformed recurrent property taxes </a:t>
            </a:r>
          </a:p>
          <a:p>
            <a:r>
              <a:rPr lang="en-GB" dirty="0"/>
              <a:t>More efficient: raise the same and redistribute the same for less economic damage</a:t>
            </a:r>
          </a:p>
          <a:p>
            <a:r>
              <a:rPr lang="en-GB" dirty="0"/>
              <a:t>Fairer: aligns taxes with up-to-date values, and avoids penalising those whose circumstances mean moving more often</a:t>
            </a:r>
          </a:p>
          <a:p>
            <a:pPr marL="0" indent="0">
              <a:buNone/>
            </a:pPr>
            <a:r>
              <a:rPr lang="en-GB" b="1" dirty="0"/>
              <a:t>Growth enhancing reform possibly by all GB governments</a:t>
            </a:r>
          </a:p>
          <a:p>
            <a:r>
              <a:rPr lang="en-GB" dirty="0"/>
              <a:t>Council tax, business rates and transactions all devolved to Scottish &amp; Welsh Govts</a:t>
            </a:r>
          </a:p>
          <a:p>
            <a:endParaRPr lang="en-GB" dirty="0"/>
          </a:p>
        </p:txBody>
      </p:sp>
    </p:spTree>
    <p:extLst>
      <p:ext uri="{BB962C8B-B14F-4D97-AF65-F5344CB8AC3E}">
        <p14:creationId xmlns:p14="http://schemas.microsoft.com/office/powerpoint/2010/main" val="393855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rPr>
              <a:t>Property taxes: ripe for reform?</a:t>
            </a: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989945" cy="571577"/>
          </a:xfrm>
        </p:spPr>
        <p:txBody>
          <a:bodyPr>
            <a:normAutofit/>
          </a:bodyPr>
          <a:lstStyle/>
          <a:p>
            <a:r>
              <a:rPr lang="en-US" dirty="0"/>
              <a:t>Easing the pain of reform</a:t>
            </a:r>
            <a:endParaRPr lang="en-GB" dirty="0"/>
          </a:p>
        </p:txBody>
      </p:sp>
      <p:sp>
        <p:nvSpPr>
          <p:cNvPr id="2" name="Content Placeholder 1">
            <a:extLst>
              <a:ext uri="{FF2B5EF4-FFF2-40B4-BE49-F238E27FC236}">
                <a16:creationId xmlns:a16="http://schemas.microsoft.com/office/drawing/2014/main" id="{A2A42A52-8E8F-06FA-D223-9ACC06683A95}"/>
              </a:ext>
            </a:extLst>
          </p:cNvPr>
          <p:cNvSpPr>
            <a:spLocks noGrp="1"/>
          </p:cNvSpPr>
          <p:nvPr>
            <p:ph idx="1"/>
          </p:nvPr>
        </p:nvSpPr>
        <p:spPr>
          <a:xfrm>
            <a:off x="777116" y="1233489"/>
            <a:ext cx="10404690" cy="5122863"/>
          </a:xfrm>
        </p:spPr>
        <p:txBody>
          <a:bodyPr>
            <a:normAutofit fontScale="92500" lnSpcReduction="10000"/>
          </a:bodyPr>
          <a:lstStyle/>
          <a:p>
            <a:pPr marL="0" indent="0">
              <a:buNone/>
            </a:pPr>
            <a:r>
              <a:rPr lang="en-GB" b="1" dirty="0"/>
              <a:t>Need a strong narrative / rationale for reform</a:t>
            </a:r>
          </a:p>
          <a:p>
            <a:r>
              <a:rPr lang="en-GB" dirty="0"/>
              <a:t>Fairness/progressivity, boost to property supply and growth?</a:t>
            </a:r>
          </a:p>
          <a:p>
            <a:r>
              <a:rPr lang="en-GB" dirty="0"/>
              <a:t>Easier to do for a bolder package of reform than a simple revaluation?</a:t>
            </a:r>
          </a:p>
          <a:p>
            <a:pPr marL="0" indent="0">
              <a:buNone/>
            </a:pPr>
            <a:r>
              <a:rPr lang="en-GB" b="1" dirty="0"/>
              <a:t>Tailor to political context</a:t>
            </a:r>
          </a:p>
          <a:p>
            <a:r>
              <a:rPr lang="en-GB" dirty="0"/>
              <a:t>Revenue neutral, or revenue-raising?</a:t>
            </a:r>
          </a:p>
          <a:p>
            <a:pPr marL="0" indent="0">
              <a:buNone/>
            </a:pPr>
            <a:r>
              <a:rPr lang="en-GB" b="1" dirty="0"/>
              <a:t>Transitional protection and mitigating measures</a:t>
            </a:r>
          </a:p>
          <a:p>
            <a:r>
              <a:rPr lang="en-GB" dirty="0"/>
              <a:t>Phase in big changes in bills – but don’t delay them to after property sale</a:t>
            </a:r>
          </a:p>
          <a:p>
            <a:r>
              <a:rPr lang="en-GB" dirty="0"/>
              <a:t>Deferral scheme for asset rich / cash poor?</a:t>
            </a:r>
          </a:p>
          <a:p>
            <a:r>
              <a:rPr lang="en-GB" dirty="0"/>
              <a:t>Enhanced CTRS for asset poor / cash poor?</a:t>
            </a:r>
          </a:p>
          <a:p>
            <a:r>
              <a:rPr lang="en-GB" dirty="0"/>
              <a:t>Less-than-full equalisation across local authority areas</a:t>
            </a:r>
          </a:p>
          <a:p>
            <a:pPr marL="0" indent="0">
              <a:buNone/>
            </a:pPr>
            <a:r>
              <a:rPr lang="en-GB" b="1" dirty="0"/>
              <a:t>Role for local government</a:t>
            </a:r>
          </a:p>
          <a:p>
            <a:r>
              <a:rPr lang="en-GB" dirty="0"/>
              <a:t>Major reform centrally, but greater powers post-reform?</a:t>
            </a:r>
          </a:p>
        </p:txBody>
      </p:sp>
    </p:spTree>
    <p:extLst>
      <p:ext uri="{BB962C8B-B14F-4D97-AF65-F5344CB8AC3E}">
        <p14:creationId xmlns:p14="http://schemas.microsoft.com/office/powerpoint/2010/main" val="119377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rPr>
              <a:t>Property taxes: ripe for reform?</a:t>
            </a: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989945" cy="571577"/>
          </a:xfrm>
        </p:spPr>
        <p:txBody>
          <a:bodyPr>
            <a:normAutofit/>
          </a:bodyPr>
          <a:lstStyle/>
          <a:p>
            <a:r>
              <a:rPr lang="en-US" dirty="0"/>
              <a:t>Time to leave Chesney Hawkes behind</a:t>
            </a:r>
            <a:endParaRPr lang="en-GB" dirty="0"/>
          </a:p>
        </p:txBody>
      </p:sp>
      <p:pic>
        <p:nvPicPr>
          <p:cNvPr id="1026" name="Picture 2" descr="Stream D - Lunding Feat Chesney Hawkes I Am The One And Only 2020 Edit -  Preview by Dj Dennis Lunding | Listen online for free on SoundCloud">
            <a:extLst>
              <a:ext uri="{FF2B5EF4-FFF2-40B4-BE49-F238E27FC236}">
                <a16:creationId xmlns:a16="http://schemas.microsoft.com/office/drawing/2014/main" id="{F653C1DE-C479-4631-6CD6-19D174F8F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 y="11620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2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A620-EF06-9F54-9FD3-E1C06339B284}"/>
              </a:ext>
            </a:extLst>
          </p:cNvPr>
          <p:cNvSpPr>
            <a:spLocks noGrp="1"/>
          </p:cNvSpPr>
          <p:nvPr>
            <p:ph type="title"/>
          </p:nvPr>
        </p:nvSpPr>
        <p:spPr/>
        <p:txBody>
          <a:bodyPr>
            <a:normAutofit fontScale="90000"/>
          </a:bodyPr>
          <a:lstStyle/>
          <a:p>
            <a:r>
              <a:rPr lang="en-US" dirty="0"/>
              <a:t>David Phillips	</a:t>
            </a:r>
          </a:p>
        </p:txBody>
      </p:sp>
      <p:sp>
        <p:nvSpPr>
          <p:cNvPr id="3" name="Text Placeholder 2">
            <a:extLst>
              <a:ext uri="{FF2B5EF4-FFF2-40B4-BE49-F238E27FC236}">
                <a16:creationId xmlns:a16="http://schemas.microsoft.com/office/drawing/2014/main" id="{0D70AA26-8362-5015-EAB3-93F16730841A}"/>
              </a:ext>
            </a:extLst>
          </p:cNvPr>
          <p:cNvSpPr>
            <a:spLocks noGrp="1"/>
          </p:cNvSpPr>
          <p:nvPr>
            <p:ph type="body" sz="quarter" idx="10"/>
          </p:nvPr>
        </p:nvSpPr>
        <p:spPr/>
        <p:txBody>
          <a:bodyPr>
            <a:normAutofit fontScale="92500" lnSpcReduction="10000"/>
          </a:bodyPr>
          <a:lstStyle/>
          <a:p>
            <a:r>
              <a:rPr lang="en-US" dirty="0"/>
              <a:t>Associate Director, Institute for Fiscal Studies</a:t>
            </a:r>
          </a:p>
        </p:txBody>
      </p:sp>
      <p:sp>
        <p:nvSpPr>
          <p:cNvPr id="4" name="Text Placeholder 3">
            <a:extLst>
              <a:ext uri="{FF2B5EF4-FFF2-40B4-BE49-F238E27FC236}">
                <a16:creationId xmlns:a16="http://schemas.microsoft.com/office/drawing/2014/main" id="{FEDB61CA-E621-52E0-EDB5-E77E618BF965}"/>
              </a:ext>
            </a:extLst>
          </p:cNvPr>
          <p:cNvSpPr>
            <a:spLocks noGrp="1"/>
          </p:cNvSpPr>
          <p:nvPr>
            <p:ph type="body" sz="quarter" idx="11"/>
          </p:nvPr>
        </p:nvSpPr>
        <p:spPr/>
        <p:txBody>
          <a:bodyPr/>
          <a:lstStyle/>
          <a:p>
            <a:r>
              <a:rPr lang="en-US" sz="4200" dirty="0"/>
              <a:t>Property taxes: ripe for reform or a poisoned chalice? </a:t>
            </a:r>
          </a:p>
        </p:txBody>
      </p:sp>
    </p:spTree>
    <p:extLst>
      <p:ext uri="{BB962C8B-B14F-4D97-AF65-F5344CB8AC3E}">
        <p14:creationId xmlns:p14="http://schemas.microsoft.com/office/powerpoint/2010/main" val="727379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Property taxes in Great Britain</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5229264"/>
          </a:xfrm>
        </p:spPr>
        <p:txBody>
          <a:bodyPr>
            <a:normAutofit/>
          </a:bodyPr>
          <a:lstStyle/>
          <a:p>
            <a:pPr marL="0" indent="0">
              <a:buNone/>
            </a:pPr>
            <a:r>
              <a:rPr lang="en-GB" b="1" dirty="0"/>
              <a:t>Council tax:</a:t>
            </a:r>
          </a:p>
          <a:p>
            <a:r>
              <a:rPr lang="en-GB" dirty="0"/>
              <a:t>£41bn in England, £2.9bn in Scotland and £2.1bn in Wales</a:t>
            </a:r>
          </a:p>
          <a:p>
            <a:r>
              <a:rPr lang="en-GB" dirty="0"/>
              <a:t>Banded structure, based on 1991 values in England &amp; Scotland, 2003 values in Wales</a:t>
            </a:r>
          </a:p>
          <a:p>
            <a:pPr marL="0" indent="0">
              <a:buNone/>
            </a:pPr>
            <a:r>
              <a:rPr lang="en-GB" b="1" dirty="0"/>
              <a:t>Business rates:</a:t>
            </a:r>
          </a:p>
          <a:p>
            <a:r>
              <a:rPr lang="en-GB" dirty="0"/>
              <a:t>£27 bn in England, £3.1bn in Scotland and £1.1bn in Wales (exc. central lists)</a:t>
            </a:r>
          </a:p>
          <a:p>
            <a:r>
              <a:rPr lang="en-GB" dirty="0"/>
              <a:t>Continuous system, based on 2021 rents in England &amp; Wales, 2022 rents in Scotland</a:t>
            </a:r>
          </a:p>
          <a:p>
            <a:pPr marL="0" indent="0">
              <a:buNone/>
            </a:pPr>
            <a:r>
              <a:rPr lang="en-GB" b="1" dirty="0"/>
              <a:t>Property transactions taxes:</a:t>
            </a:r>
          </a:p>
          <a:p>
            <a:r>
              <a:rPr lang="en-GB" dirty="0"/>
              <a:t>£13 bn in England, £0.8bn in Scotland and £0.3bn in Wales</a:t>
            </a:r>
          </a:p>
          <a:p>
            <a:r>
              <a:rPr lang="en-GB" dirty="0"/>
              <a:t>Sale or long-lease value, with a marginal rate system for main residence, wedge systems for 2</a:t>
            </a:r>
            <a:r>
              <a:rPr lang="en-GB" baseline="30000" dirty="0"/>
              <a:t>nd</a:t>
            </a:r>
            <a:r>
              <a:rPr lang="en-GB" dirty="0"/>
              <a:t> homes &amp; rental homes and non-residential</a:t>
            </a:r>
          </a:p>
          <a:p>
            <a:pPr marL="0" indent="0">
              <a:buNone/>
            </a:pPr>
            <a:r>
              <a:rPr lang="en-GB" b="1" dirty="0"/>
              <a:t>These are large taxes – getting their design right is important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6864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Key issues with current system</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4943475"/>
          </a:xfrm>
        </p:spPr>
        <p:txBody>
          <a:bodyPr>
            <a:normAutofit/>
          </a:bodyPr>
          <a:lstStyle/>
          <a:p>
            <a:pPr marL="0" indent="0">
              <a:buNone/>
            </a:pPr>
            <a:r>
              <a:rPr lang="en-GB" b="1" dirty="0"/>
              <a:t>Council tax</a:t>
            </a:r>
          </a:p>
          <a:p>
            <a:r>
              <a:rPr lang="en-GB" dirty="0"/>
              <a:t>Out of date, creating horizontal inequities</a:t>
            </a:r>
          </a:p>
          <a:p>
            <a:endParaRPr lang="en-GB" dirty="0"/>
          </a:p>
        </p:txBody>
      </p:sp>
    </p:spTree>
    <p:extLst>
      <p:ext uri="{BB962C8B-B14F-4D97-AF65-F5344CB8AC3E}">
        <p14:creationId xmlns:p14="http://schemas.microsoft.com/office/powerpoint/2010/main" val="322264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Change in property value by region </a:t>
            </a:r>
          </a:p>
        </p:txBody>
      </p:sp>
      <p:sp>
        <p:nvSpPr>
          <p:cNvPr id="8" name="TextBox 7">
            <a:extLst>
              <a:ext uri="{FF2B5EF4-FFF2-40B4-BE49-F238E27FC236}">
                <a16:creationId xmlns:a16="http://schemas.microsoft.com/office/drawing/2014/main" id="{4C447597-45DD-E585-4906-7FF465E4C19E}"/>
              </a:ext>
            </a:extLst>
          </p:cNvPr>
          <p:cNvSpPr txBox="1"/>
          <p:nvPr/>
        </p:nvSpPr>
        <p:spPr>
          <a:xfrm>
            <a:off x="777115" y="6003447"/>
            <a:ext cx="4503420" cy="276999"/>
          </a:xfrm>
          <a:prstGeom prst="rect">
            <a:avLst/>
          </a:prstGeom>
          <a:noFill/>
        </p:spPr>
        <p:txBody>
          <a:bodyPr wrap="square" rtlCol="0">
            <a:spAutoFit/>
          </a:bodyPr>
          <a:lstStyle/>
          <a:p>
            <a:r>
              <a:rPr lang="en-US" sz="1200" dirty="0"/>
              <a:t>Source: Adam et al (2020), updated. </a:t>
            </a:r>
            <a:endParaRPr lang="en-GB" sz="1200" dirty="0"/>
          </a:p>
        </p:txBody>
      </p:sp>
      <p:sp>
        <p:nvSpPr>
          <p:cNvPr id="11" name="Content Placeholder 1">
            <a:extLst>
              <a:ext uri="{FF2B5EF4-FFF2-40B4-BE49-F238E27FC236}">
                <a16:creationId xmlns:a16="http://schemas.microsoft.com/office/drawing/2014/main" id="{94F85A14-834A-A9B8-4783-DCDD9E8DF05A}"/>
              </a:ext>
            </a:extLst>
          </p:cNvPr>
          <p:cNvSpPr>
            <a:spLocks noGrp="1"/>
          </p:cNvSpPr>
          <p:nvPr>
            <p:ph idx="1"/>
          </p:nvPr>
        </p:nvSpPr>
        <p:spPr>
          <a:xfrm>
            <a:off x="7856403" y="1420653"/>
            <a:ext cx="3660945" cy="4578033"/>
          </a:xfrm>
        </p:spPr>
        <p:txBody>
          <a:bodyPr>
            <a:normAutofit/>
          </a:bodyPr>
          <a:lstStyle/>
          <a:p>
            <a:pPr marL="0" indent="0">
              <a:buNone/>
            </a:pPr>
            <a:r>
              <a:rPr lang="en-GB" dirty="0"/>
              <a:t>Issue is not that average values have increased so much – it is that increases have varied significantly</a:t>
            </a:r>
          </a:p>
          <a:p>
            <a:pPr marL="0" indent="0">
              <a:buNone/>
            </a:pPr>
            <a:endParaRPr lang="en-GB" dirty="0"/>
          </a:p>
          <a:p>
            <a:endParaRPr lang="en-GB" dirty="0"/>
          </a:p>
        </p:txBody>
      </p:sp>
      <p:graphicFrame>
        <p:nvGraphicFramePr>
          <p:cNvPr id="2" name="Chart 1">
            <a:extLst>
              <a:ext uri="{FF2B5EF4-FFF2-40B4-BE49-F238E27FC236}">
                <a16:creationId xmlns:a16="http://schemas.microsoft.com/office/drawing/2014/main" id="{D7CB6EA4-0A57-73D8-864E-B874E1776DD1}"/>
              </a:ext>
            </a:extLst>
          </p:cNvPr>
          <p:cNvGraphicFramePr/>
          <p:nvPr>
            <p:extLst>
              <p:ext uri="{D42A27DB-BD31-4B8C-83A1-F6EECF244321}">
                <p14:modId xmlns:p14="http://schemas.microsoft.com/office/powerpoint/2010/main" val="1361586635"/>
              </p:ext>
            </p:extLst>
          </p:nvPr>
        </p:nvGraphicFramePr>
        <p:xfrm>
          <a:off x="0" y="1420653"/>
          <a:ext cx="7856403" cy="4398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Graphic spid="2" grpId="0" uiExpan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Change in property value by region </a:t>
            </a:r>
          </a:p>
        </p:txBody>
      </p:sp>
      <p:sp>
        <p:nvSpPr>
          <p:cNvPr id="8" name="TextBox 7">
            <a:extLst>
              <a:ext uri="{FF2B5EF4-FFF2-40B4-BE49-F238E27FC236}">
                <a16:creationId xmlns:a16="http://schemas.microsoft.com/office/drawing/2014/main" id="{4C447597-45DD-E585-4906-7FF465E4C19E}"/>
              </a:ext>
            </a:extLst>
          </p:cNvPr>
          <p:cNvSpPr txBox="1"/>
          <p:nvPr/>
        </p:nvSpPr>
        <p:spPr>
          <a:xfrm>
            <a:off x="777115" y="6003447"/>
            <a:ext cx="4503420" cy="276999"/>
          </a:xfrm>
          <a:prstGeom prst="rect">
            <a:avLst/>
          </a:prstGeom>
          <a:noFill/>
        </p:spPr>
        <p:txBody>
          <a:bodyPr wrap="square" rtlCol="0">
            <a:spAutoFit/>
          </a:bodyPr>
          <a:lstStyle/>
          <a:p>
            <a:r>
              <a:rPr lang="en-US" sz="1200" dirty="0"/>
              <a:t>Source: Adam et al (2020), updated. </a:t>
            </a:r>
            <a:endParaRPr lang="en-GB" sz="1200" dirty="0"/>
          </a:p>
        </p:txBody>
      </p:sp>
      <p:graphicFrame>
        <p:nvGraphicFramePr>
          <p:cNvPr id="9" name="Chart 8">
            <a:extLst>
              <a:ext uri="{FF2B5EF4-FFF2-40B4-BE49-F238E27FC236}">
                <a16:creationId xmlns:a16="http://schemas.microsoft.com/office/drawing/2014/main" id="{E6C8C136-BE33-1911-D9EA-D811E0339D16}"/>
              </a:ext>
            </a:extLst>
          </p:cNvPr>
          <p:cNvGraphicFramePr/>
          <p:nvPr>
            <p:extLst>
              <p:ext uri="{D42A27DB-BD31-4B8C-83A1-F6EECF244321}">
                <p14:modId xmlns:p14="http://schemas.microsoft.com/office/powerpoint/2010/main" val="1647072655"/>
              </p:ext>
            </p:extLst>
          </p:nvPr>
        </p:nvGraphicFramePr>
        <p:xfrm>
          <a:off x="0" y="1433987"/>
          <a:ext cx="7856403" cy="4398645"/>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
            <a:extLst>
              <a:ext uri="{FF2B5EF4-FFF2-40B4-BE49-F238E27FC236}">
                <a16:creationId xmlns:a16="http://schemas.microsoft.com/office/drawing/2014/main" id="{94F85A14-834A-A9B8-4783-DCDD9E8DF05A}"/>
              </a:ext>
            </a:extLst>
          </p:cNvPr>
          <p:cNvSpPr>
            <a:spLocks noGrp="1"/>
          </p:cNvSpPr>
          <p:nvPr>
            <p:ph idx="1"/>
          </p:nvPr>
        </p:nvSpPr>
        <p:spPr>
          <a:xfrm>
            <a:off x="7856403" y="1420653"/>
            <a:ext cx="3660945" cy="4578033"/>
          </a:xfrm>
        </p:spPr>
        <p:txBody>
          <a:bodyPr>
            <a:normAutofit/>
          </a:bodyPr>
          <a:lstStyle/>
          <a:p>
            <a:pPr marL="0" indent="0">
              <a:buNone/>
            </a:pPr>
            <a:r>
              <a:rPr lang="en-GB" dirty="0"/>
              <a:t>Issue is not that average values have increased so much – it is that increases have varied significantly</a:t>
            </a:r>
          </a:p>
          <a:p>
            <a:pPr marL="0" indent="0">
              <a:buNone/>
            </a:pPr>
            <a:endParaRPr lang="en-GB" dirty="0"/>
          </a:p>
          <a:p>
            <a:pPr marL="0" indent="0">
              <a:buNone/>
            </a:pPr>
            <a:r>
              <a:rPr lang="en-GB" dirty="0"/>
              <a:t>Properties now worth very different amounts in same band, with same bill</a:t>
            </a:r>
          </a:p>
          <a:p>
            <a:pPr marL="0" indent="0">
              <a:buNone/>
            </a:pPr>
            <a:endParaRPr lang="en-GB" dirty="0"/>
          </a:p>
          <a:p>
            <a:pPr marL="0" indent="0">
              <a:buNone/>
            </a:pPr>
            <a:r>
              <a:rPr lang="en-GB" dirty="0"/>
              <a:t>Properties now worth same in different bands, with very different bills</a:t>
            </a:r>
          </a:p>
          <a:p>
            <a:endParaRPr lang="en-GB" dirty="0"/>
          </a:p>
        </p:txBody>
      </p:sp>
    </p:spTree>
    <p:extLst>
      <p:ext uri="{BB962C8B-B14F-4D97-AF65-F5344CB8AC3E}">
        <p14:creationId xmlns:p14="http://schemas.microsoft.com/office/powerpoint/2010/main" val="111633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Key issues with current system</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4943475"/>
          </a:xfrm>
        </p:spPr>
        <p:txBody>
          <a:bodyPr>
            <a:normAutofit/>
          </a:bodyPr>
          <a:lstStyle/>
          <a:p>
            <a:pPr marL="0" indent="0">
              <a:buNone/>
            </a:pPr>
            <a:r>
              <a:rPr lang="en-GB" b="1" dirty="0"/>
              <a:t>Council tax</a:t>
            </a:r>
          </a:p>
          <a:p>
            <a:r>
              <a:rPr lang="en-GB" dirty="0"/>
              <a:t>Out of date, creating horizontal inequities</a:t>
            </a:r>
          </a:p>
          <a:p>
            <a:r>
              <a:rPr lang="en-GB" dirty="0"/>
              <a:t>Regressive with </a:t>
            </a:r>
            <a:r>
              <a:rPr lang="en-GB" dirty="0" err="1"/>
              <a:t>wrt</a:t>
            </a:r>
            <a:r>
              <a:rPr lang="en-GB" dirty="0"/>
              <a:t> property value, creating vertical inequities</a:t>
            </a:r>
          </a:p>
          <a:p>
            <a:endParaRPr lang="en-GB" dirty="0"/>
          </a:p>
        </p:txBody>
      </p:sp>
    </p:spTree>
    <p:extLst>
      <p:ext uri="{BB962C8B-B14F-4D97-AF65-F5344CB8AC3E}">
        <p14:creationId xmlns:p14="http://schemas.microsoft.com/office/powerpoint/2010/main" val="15285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Effective tax rate by property value (1991)</a:t>
            </a:r>
          </a:p>
        </p:txBody>
      </p:sp>
      <p:sp>
        <p:nvSpPr>
          <p:cNvPr id="8" name="TextBox 7">
            <a:extLst>
              <a:ext uri="{FF2B5EF4-FFF2-40B4-BE49-F238E27FC236}">
                <a16:creationId xmlns:a16="http://schemas.microsoft.com/office/drawing/2014/main" id="{4C447597-45DD-E585-4906-7FF465E4C19E}"/>
              </a:ext>
            </a:extLst>
          </p:cNvPr>
          <p:cNvSpPr txBox="1"/>
          <p:nvPr/>
        </p:nvSpPr>
        <p:spPr>
          <a:xfrm>
            <a:off x="777115" y="6003447"/>
            <a:ext cx="4503420" cy="276999"/>
          </a:xfrm>
          <a:prstGeom prst="rect">
            <a:avLst/>
          </a:prstGeom>
          <a:noFill/>
        </p:spPr>
        <p:txBody>
          <a:bodyPr wrap="square" rtlCol="0">
            <a:spAutoFit/>
          </a:bodyPr>
          <a:lstStyle/>
          <a:p>
            <a:r>
              <a:rPr lang="en-US" sz="1200" dirty="0"/>
              <a:t>Source: Adam et al (2020). </a:t>
            </a:r>
            <a:endParaRPr lang="en-GB" sz="1200" dirty="0"/>
          </a:p>
        </p:txBody>
      </p:sp>
      <p:graphicFrame>
        <p:nvGraphicFramePr>
          <p:cNvPr id="2" name="Chart 1">
            <a:extLst>
              <a:ext uri="{FF2B5EF4-FFF2-40B4-BE49-F238E27FC236}">
                <a16:creationId xmlns:a16="http://schemas.microsoft.com/office/drawing/2014/main" id="{BEFBA62E-4FE1-202D-F1E6-C7311946996F}"/>
              </a:ext>
            </a:extLst>
          </p:cNvPr>
          <p:cNvGraphicFramePr/>
          <p:nvPr>
            <p:extLst>
              <p:ext uri="{D42A27DB-BD31-4B8C-83A1-F6EECF244321}">
                <p14:modId xmlns:p14="http://schemas.microsoft.com/office/powerpoint/2010/main" val="2297220666"/>
              </p:ext>
            </p:extLst>
          </p:nvPr>
        </p:nvGraphicFramePr>
        <p:xfrm>
          <a:off x="285625" y="1029999"/>
          <a:ext cx="11087225" cy="489754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a:extLst>
              <a:ext uri="{FF2B5EF4-FFF2-40B4-BE49-F238E27FC236}">
                <a16:creationId xmlns:a16="http://schemas.microsoft.com/office/drawing/2014/main" id="{A3048C9E-4FB9-B2DC-06EB-8EBA8C874F32}"/>
              </a:ext>
            </a:extLst>
          </p:cNvPr>
          <p:cNvSpPr txBox="1">
            <a:spLocks noChangeArrowheads="1"/>
          </p:cNvSpPr>
          <p:nvPr/>
        </p:nvSpPr>
        <p:spPr bwMode="auto">
          <a:xfrm>
            <a:off x="1709289" y="2279383"/>
            <a:ext cx="1068202" cy="54860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6000"/>
              </a:lnSpc>
              <a:spcAft>
                <a:spcPts val="800"/>
              </a:spcAft>
            </a:pPr>
            <a:r>
              <a:rPr lang="en-US" sz="1200" b="1" dirty="0">
                <a:solidFill>
                  <a:schemeClr val="accent5"/>
                </a:solidFill>
                <a:latin typeface="Noto Sans" panose="020B0502040504020204" pitchFamily="34" charset="0"/>
                <a:ea typeface="Noto Sans" panose="020B0502040504020204" pitchFamily="34" charset="0"/>
                <a:cs typeface="Times New Roman" panose="02020603050405020304" pitchFamily="18" charset="0"/>
              </a:rPr>
              <a:t>£50k = 3.4%</a:t>
            </a:r>
            <a:endParaRPr lang="en-GB" sz="1200" dirty="0">
              <a:solidFill>
                <a:schemeClr val="accent5"/>
              </a:solidFill>
              <a:effectLst/>
              <a:latin typeface="Noto Sans" panose="020B0502040504020204" pitchFamily="34" charset="0"/>
              <a:ea typeface="Noto Sans" panose="020B0502040504020204" pitchFamily="34" charset="0"/>
              <a:cs typeface="Times New Roman" panose="02020603050405020304" pitchFamily="18" charset="0"/>
            </a:endParaRPr>
          </a:p>
        </p:txBody>
      </p:sp>
      <p:sp>
        <p:nvSpPr>
          <p:cNvPr id="7" name="Text Box 5">
            <a:extLst>
              <a:ext uri="{FF2B5EF4-FFF2-40B4-BE49-F238E27FC236}">
                <a16:creationId xmlns:a16="http://schemas.microsoft.com/office/drawing/2014/main" id="{E6094F76-D7E5-AEDA-5EF3-393038E0812E}"/>
              </a:ext>
            </a:extLst>
          </p:cNvPr>
          <p:cNvSpPr txBox="1">
            <a:spLocks noChangeArrowheads="1"/>
          </p:cNvSpPr>
          <p:nvPr/>
        </p:nvSpPr>
        <p:spPr bwMode="auto">
          <a:xfrm>
            <a:off x="8644326" y="4223486"/>
            <a:ext cx="1329972" cy="54860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ct val="106000"/>
              </a:lnSpc>
              <a:spcAft>
                <a:spcPts val="800"/>
              </a:spcAft>
            </a:pPr>
            <a:r>
              <a:rPr lang="en-US" sz="1200" b="1" dirty="0">
                <a:solidFill>
                  <a:schemeClr val="accent5"/>
                </a:solidFill>
                <a:latin typeface="Noto Sans" panose="020B0502040504020204" pitchFamily="34" charset="0"/>
                <a:ea typeface="Noto Sans" panose="020B0502040504020204" pitchFamily="34" charset="0"/>
                <a:cs typeface="Times New Roman" panose="02020603050405020304" pitchFamily="18" charset="0"/>
              </a:rPr>
              <a:t>£500k = 0.9%</a:t>
            </a:r>
            <a:endParaRPr lang="en-GB" sz="1200" dirty="0">
              <a:solidFill>
                <a:schemeClr val="accent5"/>
              </a:solidFill>
              <a:effectLst/>
              <a:latin typeface="Noto Sans" panose="020B0502040504020204" pitchFamily="34" charset="0"/>
              <a:ea typeface="Noto Sans" panose="020B0502040504020204" pitchFamily="34" charset="0"/>
              <a:cs typeface="Times New Roman" panose="02020603050405020304" pitchFamily="18" charset="0"/>
            </a:endParaRPr>
          </a:p>
        </p:txBody>
      </p:sp>
    </p:spTree>
    <p:extLst>
      <p:ext uri="{BB962C8B-B14F-4D97-AF65-F5344CB8AC3E}">
        <p14:creationId xmlns:p14="http://schemas.microsoft.com/office/powerpoint/2010/main" val="317228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0646D"/>
                </a:solidFill>
                <a:effectLst/>
                <a:uLnTx/>
                <a:uFillTx/>
                <a:latin typeface="Arial" panose="020B0604020202020204"/>
                <a:ea typeface="+mn-ea"/>
                <a:cs typeface="+mn-cs"/>
              </a:rPr>
              <a:t>Property taxes: ripe for reform?</a:t>
            </a:r>
            <a:endParaRPr kumimoji="0" lang="en-US" sz="1000" b="1"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40646D"/>
                </a:solidFill>
                <a:effectLst/>
                <a:uLnTx/>
                <a:uFillTx/>
                <a:latin typeface="Arial" panose="020B0604020202020204"/>
                <a:ea typeface="+mn-ea"/>
                <a:cs typeface="+mn-cs"/>
              </a:rPr>
              <a:t>© </a:t>
            </a:r>
            <a:r>
              <a:rPr kumimoji="0" lang="en-GB" sz="1000" b="0" i="0" u="none" strike="noStrike" kern="1200" cap="none" spc="0" normalizeH="0" baseline="0" noProof="0">
                <a:ln>
                  <a:noFill/>
                </a:ln>
                <a:solidFill>
                  <a:srgbClr val="40646D"/>
                </a:solidFill>
                <a:effectLst/>
                <a:uLnTx/>
                <a:uFillTx/>
                <a:latin typeface="Arial" panose="020B0604020202020204"/>
                <a:ea typeface="+mn-ea"/>
                <a:cs typeface="+mn-cs"/>
              </a:rPr>
              <a:t>Institute for Fiscal Studies</a:t>
            </a:r>
            <a:endParaRPr kumimoji="0" lang="en-US" sz="1000" b="0" i="0" u="none" strike="noStrike" kern="1200" cap="none" spc="0" normalizeH="0" baseline="0" noProof="0" dirty="0">
              <a:ln>
                <a:noFill/>
              </a:ln>
              <a:solidFill>
                <a:srgbClr val="40646D"/>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Key issues with current system</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4943475"/>
          </a:xfrm>
        </p:spPr>
        <p:txBody>
          <a:bodyPr>
            <a:normAutofit/>
          </a:bodyPr>
          <a:lstStyle/>
          <a:p>
            <a:pPr marL="0" indent="0">
              <a:buNone/>
            </a:pPr>
            <a:r>
              <a:rPr lang="en-GB" b="1" dirty="0"/>
              <a:t>Council tax</a:t>
            </a:r>
          </a:p>
          <a:p>
            <a:r>
              <a:rPr lang="en-GB" dirty="0"/>
              <a:t>Out of date, creating horizontal inequities</a:t>
            </a:r>
          </a:p>
          <a:p>
            <a:r>
              <a:rPr lang="en-GB" dirty="0"/>
              <a:t>Regressive with </a:t>
            </a:r>
            <a:r>
              <a:rPr lang="en-GB" dirty="0" err="1"/>
              <a:t>wrt</a:t>
            </a:r>
            <a:r>
              <a:rPr lang="en-GB" dirty="0"/>
              <a:t> property value, creating vertical inequities</a:t>
            </a:r>
          </a:p>
          <a:p>
            <a:r>
              <a:rPr lang="en-GB" dirty="0"/>
              <a:t>Distorts housing choices</a:t>
            </a:r>
          </a:p>
          <a:p>
            <a:pPr marL="0" indent="0">
              <a:buNone/>
            </a:pPr>
            <a:r>
              <a:rPr lang="en-GB" b="1" dirty="0"/>
              <a:t>Business rates</a:t>
            </a:r>
          </a:p>
          <a:p>
            <a:r>
              <a:rPr lang="en-GB" dirty="0"/>
              <a:t>Complex set of reliefs that distorts property usage</a:t>
            </a:r>
          </a:p>
          <a:p>
            <a:endParaRPr lang="en-GB" dirty="0"/>
          </a:p>
        </p:txBody>
      </p:sp>
    </p:spTree>
    <p:extLst>
      <p:ext uri="{BB962C8B-B14F-4D97-AF65-F5344CB8AC3E}">
        <p14:creationId xmlns:p14="http://schemas.microsoft.com/office/powerpoint/2010/main" val="354883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RV_Annual_2024_PPT_Template" id="{8C917FB3-DF35-5549-AB17-BD023568117D}" vid="{6F6F6AAC-E249-E24D-A265-BBBFE5B0CAD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RV_Annual_2024_PPT_Template" id="{8C917FB3-DF35-5549-AB17-BD023568117D}" vid="{E4992372-875F-174D-94B9-ED41FC05AA98}"/>
    </a:ext>
  </a:extLst>
</a:theme>
</file>

<file path=ppt/theme/theme3.xml><?xml version="1.0" encoding="utf-8"?>
<a:theme xmlns:a="http://schemas.openxmlformats.org/drawingml/2006/main" name="IFS-Theme">
  <a:themeElements>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9DC43A-FB84-40AA-99A3-B6205BD60A17}" vid="{D7ED9605-9F65-446D-9C6A-50C349A152D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S v2">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24765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FS v2">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24765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FS">
    <a:dk1>
      <a:srgbClr val="333333"/>
    </a:dk1>
    <a:lt1>
      <a:sysClr val="window" lastClr="FFFFFF"/>
    </a:lt1>
    <a:dk2>
      <a:srgbClr val="666666"/>
    </a:dk2>
    <a:lt2>
      <a:srgbClr val="F2F2F2"/>
    </a:lt2>
    <a:accent1>
      <a:srgbClr val="AFBC21"/>
    </a:accent1>
    <a:accent2>
      <a:srgbClr val="93A445"/>
    </a:accent2>
    <a:accent3>
      <a:srgbClr val="D4D00E"/>
    </a:accent3>
    <a:accent4>
      <a:srgbClr val="336750"/>
    </a:accent4>
    <a:accent5>
      <a:srgbClr val="666666"/>
    </a:accent5>
    <a:accent6>
      <a:srgbClr val="808080"/>
    </a:accent6>
    <a:hlink>
      <a:srgbClr val="317B52"/>
    </a:hlink>
    <a:folHlink>
      <a:srgbClr val="317B52"/>
    </a:folHlink>
  </a:clrScheme>
  <a:fontScheme name="Custom 1">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CF8C8CEE25F44D9963E79F18343AEF" ma:contentTypeVersion="13" ma:contentTypeDescription="Create a new document." ma:contentTypeScope="" ma:versionID="7ee900590dfe9ef28a97ab938555e881">
  <xsd:schema xmlns:xsd="http://www.w3.org/2001/XMLSchema" xmlns:xs="http://www.w3.org/2001/XMLSchema" xmlns:p="http://schemas.microsoft.com/office/2006/metadata/properties" xmlns:ns2="b6f9481c-c8dd-44ac-af2c-b8bbec5d95b8" xmlns:ns3="a710e99b-baf5-4f54-b7fc-69622e7cea42" targetNamespace="http://schemas.microsoft.com/office/2006/metadata/properties" ma:root="true" ma:fieldsID="eb03c8ecead9d9c6dc10f5b5c0bb0331" ns2:_="" ns3:_="">
    <xsd:import namespace="b6f9481c-c8dd-44ac-af2c-b8bbec5d95b8"/>
    <xsd:import namespace="a710e99b-baf5-4f54-b7fc-69622e7cea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f9481c-c8dd-44ac-af2c-b8bbec5d9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87f1fce-35ed-495d-a136-99923d40829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10e99b-baf5-4f54-b7fc-69622e7cea4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d862fa78-821c-4445-bca1-657a38faad27}" ma:internalName="TaxCatchAll" ma:showField="CatchAllData" ma:web="a710e99b-baf5-4f54-b7fc-69622e7cea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10e99b-baf5-4f54-b7fc-69622e7cea42" xsi:nil="true"/>
    <lcf76f155ced4ddcb4097134ff3c332f xmlns="b6f9481c-c8dd-44ac-af2c-b8bbec5d95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7F09B64-0088-464C-8C90-267104D3C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f9481c-c8dd-44ac-af2c-b8bbec5d95b8"/>
    <ds:schemaRef ds:uri="a710e99b-baf5-4f54-b7fc-69622e7cea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8AC850-C4C7-44F3-A20C-AD2E1833DABE}">
  <ds:schemaRefs>
    <ds:schemaRef ds:uri="http://schemas.microsoft.com/sharepoint/v3/contenttype/forms"/>
  </ds:schemaRefs>
</ds:datastoreItem>
</file>

<file path=customXml/itemProps3.xml><?xml version="1.0" encoding="utf-8"?>
<ds:datastoreItem xmlns:ds="http://schemas.openxmlformats.org/officeDocument/2006/customXml" ds:itemID="{9FD2ED4F-6AFA-431F-BA91-D40D3A178CC4}">
  <ds:schemaRefs>
    <ds:schemaRef ds:uri="http://purl.org/dc/dcmitype/"/>
    <ds:schemaRef ds:uri="a710e99b-baf5-4f54-b7fc-69622e7cea42"/>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b6f9481c-c8dd-44ac-af2c-b8bbec5d95b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2185</TotalTime>
  <Words>4318</Words>
  <Application>Microsoft Office PowerPoint</Application>
  <PresentationFormat>Widescreen</PresentationFormat>
  <Paragraphs>379</Paragraphs>
  <Slides>25</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Noto Sans</vt:lpstr>
      <vt:lpstr>Wingdings</vt:lpstr>
      <vt:lpstr>Office Theme</vt:lpstr>
      <vt:lpstr>Custom Design</vt:lpstr>
      <vt:lpstr>IFS-Theme</vt:lpstr>
      <vt:lpstr>David Phillips </vt:lpstr>
      <vt:lpstr>Property taxes in Great Britain</vt:lpstr>
      <vt:lpstr>Property taxes in Great Britain</vt:lpstr>
      <vt:lpstr>Key issues with current system</vt:lpstr>
      <vt:lpstr>Change in property value by region </vt:lpstr>
      <vt:lpstr>Change in property value by region </vt:lpstr>
      <vt:lpstr>Key issues with current system</vt:lpstr>
      <vt:lpstr>Effective tax rate by property value (1991)</vt:lpstr>
      <vt:lpstr>Key issues with current system</vt:lpstr>
      <vt:lpstr>Distortions to business property usage</vt:lpstr>
      <vt:lpstr>Distortions to business property usage</vt:lpstr>
      <vt:lpstr>Key issues with current system</vt:lpstr>
      <vt:lpstr>Discourages property usage</vt:lpstr>
      <vt:lpstr>Discourages property usage</vt:lpstr>
      <vt:lpstr>Key issues with current system</vt:lpstr>
      <vt:lpstr>Stamp duty depresses transactions</vt:lpstr>
      <vt:lpstr>State of play</vt:lpstr>
      <vt:lpstr>What to do? Revalue and reform council tax </vt:lpstr>
      <vt:lpstr>What to do? Revalue and reform council tax </vt:lpstr>
      <vt:lpstr>What to do? Revalue and reform council tax </vt:lpstr>
      <vt:lpstr>What to do? Make business rates less damaging </vt:lpstr>
      <vt:lpstr>What to do?  Abolish or reduce SDLT as part of a grand bargain</vt:lpstr>
      <vt:lpstr>Easing the pain of reform</vt:lpstr>
      <vt:lpstr>Time to leave Chesney Hawkes behind</vt:lpstr>
      <vt:lpstr>David Phillips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Phillips</dc:title>
  <dc:creator>Rachel Stewart</dc:creator>
  <cp:lastModifiedBy>David Phillips</cp:lastModifiedBy>
  <cp:revision>20</cp:revision>
  <dcterms:created xsi:type="dcterms:W3CDTF">2024-07-08T15:55:20Z</dcterms:created>
  <dcterms:modified xsi:type="dcterms:W3CDTF">2024-10-07T09:59:20Z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0x01010042CF8C8CEE25F44D9963E79F18343AEF</vt:lpwstr>
  </property>
</Properties>
</file>