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2"/>
  </p:notesMasterIdLst>
  <p:handoutMasterIdLst>
    <p:handoutMasterId r:id="rId23"/>
  </p:handoutMasterIdLst>
  <p:sldIdLst>
    <p:sldId id="276" r:id="rId2"/>
    <p:sldId id="454" r:id="rId3"/>
    <p:sldId id="472" r:id="rId4"/>
    <p:sldId id="474" r:id="rId5"/>
    <p:sldId id="473" r:id="rId6"/>
    <p:sldId id="462" r:id="rId7"/>
    <p:sldId id="463" r:id="rId8"/>
    <p:sldId id="465" r:id="rId9"/>
    <p:sldId id="464" r:id="rId10"/>
    <p:sldId id="475" r:id="rId11"/>
    <p:sldId id="467" r:id="rId12"/>
    <p:sldId id="476" r:id="rId13"/>
    <p:sldId id="438" r:id="rId14"/>
    <p:sldId id="477" r:id="rId15"/>
    <p:sldId id="468" r:id="rId16"/>
    <p:sldId id="469" r:id="rId17"/>
    <p:sldId id="470" r:id="rId18"/>
    <p:sldId id="471" r:id="rId19"/>
    <p:sldId id="478"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29" userDrawn="1">
          <p15:clr>
            <a:srgbClr val="A4A3A4"/>
          </p15:clr>
        </p15:guide>
        <p15:guide id="2"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748" autoAdjust="0"/>
  </p:normalViewPr>
  <p:slideViewPr>
    <p:cSldViewPr snapToGrid="0" snapToObjects="1">
      <p:cViewPr varScale="1">
        <p:scale>
          <a:sx n="68" d="100"/>
          <a:sy n="68" d="100"/>
        </p:scale>
        <p:origin x="1536" y="78"/>
      </p:cViewPr>
      <p:guideLst>
        <p:guide pos="6229"/>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89529990461408E-2"/>
          <c:y val="3.2100769390959794E-2"/>
          <c:w val="0.90714883323670037"/>
          <c:h val="0.81530332457565313"/>
        </c:manualLayout>
      </c:layout>
      <c:lineChart>
        <c:grouping val="standard"/>
        <c:varyColors val="0"/>
        <c:ser>
          <c:idx val="2"/>
          <c:order val="0"/>
          <c:tx>
            <c:strRef>
              <c:f>Sheet1!$A$2</c:f>
              <c:strCache>
                <c:ptCount val="1"/>
                <c:pt idx="0">
                  <c:v>Cash</c:v>
                </c:pt>
              </c:strCache>
            </c:strRef>
          </c:tx>
          <c:spPr>
            <a:ln w="19050" cap="rnd" cmpd="sng" algn="ctr">
              <a:solidFill>
                <a:srgbClr val="309E75"/>
              </a:solidFill>
              <a:prstDash val="solid"/>
              <a:round/>
            </a:ln>
            <a:effectLst/>
          </c:spPr>
          <c:marker>
            <c:symbol val="diamond"/>
            <c:size val="7"/>
            <c:spPr>
              <a:solidFill>
                <a:srgbClr val="309E75"/>
              </a:solidFill>
              <a:ln w="6350" cap="flat" cmpd="sng" algn="ctr">
                <a:solidFill>
                  <a:srgbClr val="309E75"/>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Sheet1!$B$2:$P$2</c:f>
              <c:numCache>
                <c:formatCode>General</c:formatCode>
                <c:ptCount val="15"/>
                <c:pt idx="0">
                  <c:v>100</c:v>
                </c:pt>
                <c:pt idx="1">
                  <c:v>96.042379183783282</c:v>
                </c:pt>
                <c:pt idx="2">
                  <c:v>93.631991239687849</c:v>
                </c:pt>
                <c:pt idx="3">
                  <c:v>92.290166245886667</c:v>
                </c:pt>
                <c:pt idx="4">
                  <c:v>91.405801837954925</c:v>
                </c:pt>
                <c:pt idx="5">
                  <c:v>87.498333358169418</c:v>
                </c:pt>
                <c:pt idx="6">
                  <c:v>85.855692874380125</c:v>
                </c:pt>
                <c:pt idx="7">
                  <c:v>88.233639303500922</c:v>
                </c:pt>
                <c:pt idx="8">
                  <c:v>91.629863718489162</c:v>
                </c:pt>
                <c:pt idx="9">
                  <c:v>92.911387627970811</c:v>
                </c:pt>
              </c:numCache>
            </c:numRef>
          </c:val>
          <c:smooth val="0"/>
          <c:extLst>
            <c:ext xmlns:c16="http://schemas.microsoft.com/office/drawing/2014/chart" uri="{C3380CC4-5D6E-409C-BE32-E72D297353CC}">
              <c16:uniqueId val="{00000000-A803-4B29-8082-8C2AE6CE2DB6}"/>
            </c:ext>
          </c:extLst>
        </c:ser>
        <c:ser>
          <c:idx val="3"/>
          <c:order val="1"/>
          <c:tx>
            <c:strRef>
              <c:f>Sheet1!$A$3</c:f>
              <c:strCache>
                <c:ptCount val="1"/>
                <c:pt idx="0">
                  <c:v>Real-terms</c:v>
                </c:pt>
              </c:strCache>
            </c:strRef>
          </c:tx>
          <c:spPr>
            <a:ln w="19050" cap="rnd" cmpd="sng" algn="ctr">
              <a:solidFill>
                <a:srgbClr val="8F3363"/>
              </a:solidFill>
              <a:prstDash val="solid"/>
              <a:round/>
            </a:ln>
            <a:effectLst/>
          </c:spPr>
          <c:marker>
            <c:symbol val="diamond"/>
            <c:size val="7"/>
            <c:spPr>
              <a:solidFill>
                <a:schemeClr val="accent4"/>
              </a:solidFill>
              <a:ln w="6350" cap="flat" cmpd="sng" algn="ctr">
                <a:solidFill>
                  <a:schemeClr val="accent4"/>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Sheet1!$B$3:$P$3</c:f>
              <c:numCache>
                <c:formatCode>General</c:formatCode>
                <c:ptCount val="15"/>
                <c:pt idx="0">
                  <c:v>100</c:v>
                </c:pt>
                <c:pt idx="1">
                  <c:v>94.39922744051529</c:v>
                </c:pt>
                <c:pt idx="2">
                  <c:v>90.355400546402862</c:v>
                </c:pt>
                <c:pt idx="3">
                  <c:v>87.372757693511801</c:v>
                </c:pt>
                <c:pt idx="4">
                  <c:v>85.502253633340175</c:v>
                </c:pt>
                <c:pt idx="5">
                  <c:v>81.251818783618162</c:v>
                </c:pt>
                <c:pt idx="6">
                  <c:v>77.962217844459786</c:v>
                </c:pt>
                <c:pt idx="7">
                  <c:v>78.895295429907705</c:v>
                </c:pt>
                <c:pt idx="8">
                  <c:v>80.245973859982044</c:v>
                </c:pt>
                <c:pt idx="9">
                  <c:v>79.4900917533094</c:v>
                </c:pt>
              </c:numCache>
            </c:numRef>
          </c:val>
          <c:smooth val="0"/>
          <c:extLst>
            <c:ext xmlns:c16="http://schemas.microsoft.com/office/drawing/2014/chart" uri="{C3380CC4-5D6E-409C-BE32-E72D297353CC}">
              <c16:uniqueId val="{00000001-A803-4B29-8082-8C2AE6CE2DB6}"/>
            </c:ext>
          </c:extLst>
        </c:ser>
        <c:ser>
          <c:idx val="0"/>
          <c:order val="2"/>
          <c:tx>
            <c:strRef>
              <c:f>Sheet1!$A$4</c:f>
              <c:strCache>
                <c:ptCount val="1"/>
                <c:pt idx="0">
                  <c:v>Real-terms, per capita</c:v>
                </c:pt>
              </c:strCache>
            </c:strRef>
          </c:tx>
          <c:spPr>
            <a:ln w="19050" cap="rnd" cmpd="sng" algn="ctr">
              <a:solidFill>
                <a:srgbClr val="F2B517"/>
              </a:solidFill>
              <a:prstDash val="solid"/>
              <a:round/>
            </a:ln>
            <a:effectLst/>
          </c:spPr>
          <c:marker>
            <c:symbol val="diamond"/>
            <c:size val="7"/>
            <c:spPr>
              <a:solidFill>
                <a:srgbClr val="F2B517"/>
              </a:solidFill>
              <a:ln w="6350" cap="flat" cmpd="sng" algn="ctr">
                <a:solidFill>
                  <a:srgbClr val="F2B517"/>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Sheet1!$B$4:$P$4</c:f>
              <c:numCache>
                <c:formatCode>General</c:formatCode>
                <c:ptCount val="15"/>
                <c:pt idx="0">
                  <c:v>100</c:v>
                </c:pt>
                <c:pt idx="1">
                  <c:v>93.57318217008347</c:v>
                </c:pt>
                <c:pt idx="2">
                  <c:v>88.895780899912097</c:v>
                </c:pt>
                <c:pt idx="3">
                  <c:v>85.304679030722781</c:v>
                </c:pt>
                <c:pt idx="4">
                  <c:v>82.785026197564449</c:v>
                </c:pt>
                <c:pt idx="5">
                  <c:v>78.040474136905615</c:v>
                </c:pt>
                <c:pt idx="6">
                  <c:v>74.230314968912495</c:v>
                </c:pt>
                <c:pt idx="7">
                  <c:v>74.672338974127669</c:v>
                </c:pt>
                <c:pt idx="8">
                  <c:v>75.536529100346812</c:v>
                </c:pt>
                <c:pt idx="9">
                  <c:v>74.418445678517415</c:v>
                </c:pt>
              </c:numCache>
            </c:numRef>
          </c:val>
          <c:smooth val="0"/>
          <c:extLst>
            <c:ext xmlns:c16="http://schemas.microsoft.com/office/drawing/2014/chart" uri="{C3380CC4-5D6E-409C-BE32-E72D297353CC}">
              <c16:uniqueId val="{00000002-A803-4B29-8082-8C2AE6CE2DB6}"/>
            </c:ext>
          </c:extLst>
        </c:ser>
        <c:dLbls>
          <c:showLegendKey val="0"/>
          <c:showVal val="0"/>
          <c:showCatName val="0"/>
          <c:showSerName val="0"/>
          <c:showPercent val="0"/>
          <c:showBubbleSize val="0"/>
        </c:dLbls>
        <c:marker val="1"/>
        <c:smooth val="0"/>
        <c:axId val="218456832"/>
        <c:axId val="218458368"/>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1"/>
        <c:noMultiLvlLbl val="0"/>
      </c:catAx>
      <c:valAx>
        <c:axId val="218458368"/>
        <c:scaling>
          <c:orientation val="minMax"/>
          <c:max val="140"/>
          <c:min val="6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Index: 2015-16 = 100</a:t>
                </a:r>
              </a:p>
            </c:rich>
          </c:tx>
          <c:layout>
            <c:manualLayout>
              <c:xMode val="edge"/>
              <c:yMode val="edge"/>
              <c:x val="3.2219250503425699E-4"/>
              <c:y val="0.281529326346715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solidFill>
          <a:schemeClr val="bg1"/>
        </a:solid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baseline="0">
                <a:solidFill>
                  <a:schemeClr val="tx1"/>
                </a:solidFill>
                <a:latin typeface="+mj-lt"/>
                <a:ea typeface="+mn-ea"/>
                <a:cs typeface="+mn-cs"/>
              </a:defRPr>
            </a:pPr>
            <a:r>
              <a:rPr lang="en-GB" b="1" dirty="0"/>
              <a:t>Government spending &amp; revenues (out-turn &amp; March 2024 forecast)</a:t>
            </a:r>
          </a:p>
        </c:rich>
      </c:tx>
      <c:layout>
        <c:manualLayout>
          <c:xMode val="edge"/>
          <c:yMode val="edge"/>
          <c:x val="0.20439217729218292"/>
          <c:y val="0"/>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j-lt"/>
              <a:ea typeface="+mn-ea"/>
              <a:cs typeface="+mn-cs"/>
            </a:defRPr>
          </a:pPr>
          <a:endParaRPr lang="en-US"/>
        </a:p>
      </c:txPr>
    </c:title>
    <c:autoTitleDeleted val="0"/>
    <c:plotArea>
      <c:layout>
        <c:manualLayout>
          <c:layoutTarget val="inner"/>
          <c:xMode val="edge"/>
          <c:yMode val="edge"/>
          <c:x val="9.8083922336111712E-2"/>
          <c:y val="8.9284222222222223E-2"/>
          <c:w val="0.88666225501239015"/>
          <c:h val="0.76821547595567896"/>
        </c:manualLayout>
      </c:layout>
      <c:lineChart>
        <c:grouping val="standard"/>
        <c:varyColors val="0"/>
        <c:ser>
          <c:idx val="3"/>
          <c:order val="0"/>
          <c:tx>
            <c:strRef>
              <c:f>Sheet1!$B$1</c:f>
              <c:strCache>
                <c:ptCount val="1"/>
                <c:pt idx="0">
                  <c:v>Current receipts</c:v>
                </c:pt>
              </c:strCache>
            </c:strRef>
          </c:tx>
          <c:spPr>
            <a:ln w="28575" cap="rnd" cmpd="sng" algn="ctr">
              <a:solidFill>
                <a:srgbClr val="309E75"/>
              </a:solidFill>
              <a:prstDash val="solid"/>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Sheet1!$B$2:$B$30</c:f>
              <c:numCache>
                <c:formatCode>General</c:formatCode>
                <c:ptCount val="29"/>
                <c:pt idx="0">
                  <c:v>36.513436188757083</c:v>
                </c:pt>
                <c:pt idx="1">
                  <c:v>35.829074692609872</c:v>
                </c:pt>
                <c:pt idx="2">
                  <c:v>34.611337586362076</c:v>
                </c:pt>
                <c:pt idx="3">
                  <c:v>35.455339104715456</c:v>
                </c:pt>
                <c:pt idx="4">
                  <c:v>36.029051829411401</c:v>
                </c:pt>
                <c:pt idx="5">
                  <c:v>36.667566731081202</c:v>
                </c:pt>
                <c:pt idx="6">
                  <c:v>37.102785188275227</c:v>
                </c:pt>
                <c:pt idx="7">
                  <c:v>37.317907143979326</c:v>
                </c:pt>
                <c:pt idx="8">
                  <c:v>36.016586448714733</c:v>
                </c:pt>
                <c:pt idx="9">
                  <c:v>36.120416588526346</c:v>
                </c:pt>
                <c:pt idx="10">
                  <c:v>37.010473497425707</c:v>
                </c:pt>
                <c:pt idx="11">
                  <c:v>37.311115414129681</c:v>
                </c:pt>
                <c:pt idx="12">
                  <c:v>36.839426918420095</c:v>
                </c:pt>
                <c:pt idx="13">
                  <c:v>36.730820083454695</c:v>
                </c:pt>
                <c:pt idx="14">
                  <c:v>36.753894094285819</c:v>
                </c:pt>
                <c:pt idx="15">
                  <c:v>36.955592360643863</c:v>
                </c:pt>
                <c:pt idx="16">
                  <c:v>37.509888980212111</c:v>
                </c:pt>
                <c:pt idx="17">
                  <c:v>37.177054785382943</c:v>
                </c:pt>
                <c:pt idx="18">
                  <c:v>37.395988456426601</c:v>
                </c:pt>
                <c:pt idx="19">
                  <c:v>36.868197008789004</c:v>
                </c:pt>
                <c:pt idx="20">
                  <c:v>37.991802728331329</c:v>
                </c:pt>
                <c:pt idx="21">
                  <c:v>38.953732556564155</c:v>
                </c:pt>
                <c:pt idx="22">
                  <c:v>40.281062540135011</c:v>
                </c:pt>
              </c:numCache>
            </c:numRef>
          </c:val>
          <c:smooth val="0"/>
          <c:extLst>
            <c:ext xmlns:c16="http://schemas.microsoft.com/office/drawing/2014/chart" uri="{C3380CC4-5D6E-409C-BE32-E72D297353CC}">
              <c16:uniqueId val="{00000000-F2A9-4034-8668-B96ABAFCC2A9}"/>
            </c:ext>
          </c:extLst>
        </c:ser>
        <c:ser>
          <c:idx val="1"/>
          <c:order val="1"/>
          <c:tx>
            <c:strRef>
              <c:f>Sheet1!$D$1</c:f>
              <c:strCache>
                <c:ptCount val="1"/>
                <c:pt idx="0">
                  <c:v>Forecast Revenues</c:v>
                </c:pt>
              </c:strCache>
            </c:strRef>
          </c:tx>
          <c:spPr>
            <a:ln w="28575" cap="rnd" cmpd="sng" algn="ctr">
              <a:solidFill>
                <a:srgbClr val="309E75"/>
              </a:solidFill>
              <a:prstDash val="sysDash"/>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Sheet1!$D$2:$D$30</c:f>
              <c:numCache>
                <c:formatCode>General</c:formatCode>
                <c:ptCount val="29"/>
                <c:pt idx="22">
                  <c:v>40.281062540135011</c:v>
                </c:pt>
                <c:pt idx="23">
                  <c:v>40.351128520702837</c:v>
                </c:pt>
                <c:pt idx="24">
                  <c:v>40.893017256342048</c:v>
                </c:pt>
                <c:pt idx="25">
                  <c:v>40.839990083024489</c:v>
                </c:pt>
                <c:pt idx="26">
                  <c:v>40.926670665910116</c:v>
                </c:pt>
                <c:pt idx="27">
                  <c:v>41.121457115861084</c:v>
                </c:pt>
                <c:pt idx="28">
                  <c:v>41.223728273165101</c:v>
                </c:pt>
              </c:numCache>
            </c:numRef>
          </c:val>
          <c:smooth val="0"/>
          <c:extLst xmlns:c15="http://schemas.microsoft.com/office/drawing/2012/chart">
            <c:ext xmlns:c16="http://schemas.microsoft.com/office/drawing/2014/chart" uri="{C3380CC4-5D6E-409C-BE32-E72D297353CC}">
              <c16:uniqueId val="{00000001-F2A9-4034-8668-B96ABAFCC2A9}"/>
            </c:ext>
          </c:extLst>
        </c:ser>
        <c:ser>
          <c:idx val="0"/>
          <c:order val="2"/>
          <c:tx>
            <c:strRef>
              <c:f>Sheet1!$C$1</c:f>
              <c:strCache>
                <c:ptCount val="1"/>
                <c:pt idx="0">
                  <c:v>Total managed expenditure</c:v>
                </c:pt>
              </c:strCache>
            </c:strRef>
          </c:tx>
          <c:spPr>
            <a:ln w="28575" cap="rnd" cmpd="sng" algn="ctr">
              <a:solidFill>
                <a:srgbClr val="EB5C40"/>
              </a:solidFill>
              <a:prstDash val="solid"/>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Sheet1!$C$2:$C$30</c:f>
              <c:numCache>
                <c:formatCode>General</c:formatCode>
                <c:ptCount val="29"/>
                <c:pt idx="0">
                  <c:v>35.073597819563112</c:v>
                </c:pt>
                <c:pt idx="1">
                  <c:v>36.346186054220759</c:v>
                </c:pt>
                <c:pt idx="2">
                  <c:v>37.555093046033299</c:v>
                </c:pt>
                <c:pt idx="3">
                  <c:v>38.931998324690923</c:v>
                </c:pt>
                <c:pt idx="4">
                  <c:v>39.938516696680622</c:v>
                </c:pt>
                <c:pt idx="5">
                  <c:v>39.941286659705852</c:v>
                </c:pt>
                <c:pt idx="6">
                  <c:v>39.926930439258406</c:v>
                </c:pt>
                <c:pt idx="7">
                  <c:v>40.256427614377635</c:v>
                </c:pt>
                <c:pt idx="8">
                  <c:v>43.457114718514902</c:v>
                </c:pt>
                <c:pt idx="9">
                  <c:v>46.454720146330061</c:v>
                </c:pt>
                <c:pt idx="10">
                  <c:v>45.738388018844795</c:v>
                </c:pt>
                <c:pt idx="11">
                  <c:v>44.559131842098346</c:v>
                </c:pt>
                <c:pt idx="12">
                  <c:v>44.054994409794247</c:v>
                </c:pt>
                <c:pt idx="13">
                  <c:v>42.506734196190045</c:v>
                </c:pt>
                <c:pt idx="14">
                  <c:v>42.03851543454104</c:v>
                </c:pt>
                <c:pt idx="15">
                  <c:v>41.212618394493042</c:v>
                </c:pt>
                <c:pt idx="16">
                  <c:v>40.400724074483321</c:v>
                </c:pt>
                <c:pt idx="17">
                  <c:v>40.04792243978487</c:v>
                </c:pt>
                <c:pt idx="18">
                  <c:v>39.465753191481525</c:v>
                </c:pt>
                <c:pt idx="19">
                  <c:v>39.567005523256981</c:v>
                </c:pt>
                <c:pt idx="20">
                  <c:v>53.086446397363375</c:v>
                </c:pt>
                <c:pt idx="21">
                  <c:v>44.300018628912063</c:v>
                </c:pt>
                <c:pt idx="22">
                  <c:v>45.319748774413831</c:v>
                </c:pt>
              </c:numCache>
            </c:numRef>
          </c:val>
          <c:smooth val="0"/>
          <c:extLst>
            <c:ext xmlns:c16="http://schemas.microsoft.com/office/drawing/2014/chart" uri="{C3380CC4-5D6E-409C-BE32-E72D297353CC}">
              <c16:uniqueId val="{00000002-F2A9-4034-8668-B96ABAFCC2A9}"/>
            </c:ext>
          </c:extLst>
        </c:ser>
        <c:ser>
          <c:idx val="4"/>
          <c:order val="3"/>
          <c:tx>
            <c:strRef>
              <c:f>Sheet1!$E$1</c:f>
              <c:strCache>
                <c:ptCount val="1"/>
                <c:pt idx="0">
                  <c:v>Forecast TME</c:v>
                </c:pt>
              </c:strCache>
            </c:strRef>
          </c:tx>
          <c:spPr>
            <a:ln w="28575" cap="rnd" cmpd="sng" algn="ctr">
              <a:solidFill>
                <a:srgbClr val="EB5C40"/>
              </a:solidFill>
              <a:prstDash val="sysDash"/>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Sheet1!$E$2:$E$30</c:f>
              <c:numCache>
                <c:formatCode>General</c:formatCode>
                <c:ptCount val="29"/>
                <c:pt idx="22">
                  <c:v>45.319748774413831</c:v>
                </c:pt>
                <c:pt idx="23">
                  <c:v>44.5277765968249</c:v>
                </c:pt>
                <c:pt idx="24">
                  <c:v>44.024340577227356</c:v>
                </c:pt>
                <c:pt idx="25">
                  <c:v>43.534969420920099</c:v>
                </c:pt>
                <c:pt idx="26">
                  <c:v>43.226989038419582</c:v>
                </c:pt>
                <c:pt idx="27">
                  <c:v>42.755398251061678</c:v>
                </c:pt>
                <c:pt idx="28">
                  <c:v>42.453192353273415</c:v>
                </c:pt>
              </c:numCache>
            </c:numRef>
          </c:val>
          <c:smooth val="0"/>
          <c:extLst>
            <c:ext xmlns:c16="http://schemas.microsoft.com/office/drawing/2014/chart" uri="{C3380CC4-5D6E-409C-BE32-E72D297353CC}">
              <c16:uniqueId val="{00000003-F2A9-4034-8668-B96ABAFCC2A9}"/>
            </c:ext>
          </c:extLst>
        </c:ser>
        <c:dLbls>
          <c:showLegendKey val="0"/>
          <c:showVal val="0"/>
          <c:showCatName val="0"/>
          <c:showSerName val="0"/>
          <c:showPercent val="0"/>
          <c:showBubbleSize val="0"/>
        </c:dLbls>
        <c:smooth val="0"/>
        <c:axId val="218456832"/>
        <c:axId val="218458368"/>
        <c:extLst/>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2"/>
        <c:noMultiLvlLbl val="0"/>
      </c:catAx>
      <c:valAx>
        <c:axId val="218458368"/>
        <c:scaling>
          <c:orientation val="minMax"/>
          <c:min val="3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 of national income</a:t>
                </a:r>
              </a:p>
            </c:rich>
          </c:tx>
          <c:layout>
            <c:manualLayout>
              <c:xMode val="edge"/>
              <c:yMode val="edge"/>
              <c:x val="2.8740284974093259E-4"/>
              <c:y val="0.287745361309605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b="1"/>
              <a:t>Average real-terms funding change p.a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Grants frozen</c:v>
                </c:pt>
              </c:strCache>
            </c:strRef>
          </c:tx>
          <c:spPr>
            <a:solidFill>
              <a:schemeClr val="accent1"/>
            </a:solidFill>
            <a:ln>
              <a:noFill/>
            </a:ln>
            <a:effectLst/>
          </c:spPr>
          <c:invertIfNegative val="0"/>
          <c:cat>
            <c:strRef>
              <c:f>Sheet1!$A$2:$A$3</c:f>
              <c:strCache>
                <c:ptCount val="2"/>
                <c:pt idx="0">
                  <c:v>Council tax up 5% p.a</c:v>
                </c:pt>
                <c:pt idx="1">
                  <c:v>Council tax up 3% p.a</c:v>
                </c:pt>
              </c:strCache>
            </c:strRef>
          </c:cat>
          <c:val>
            <c:numRef>
              <c:f>Sheet1!$B$2:$B$3</c:f>
              <c:numCache>
                <c:formatCode>0.00%</c:formatCode>
                <c:ptCount val="2"/>
                <c:pt idx="0">
                  <c:v>2.5000000000000001E-2</c:v>
                </c:pt>
                <c:pt idx="1">
                  <c:v>1.2999999999999999E-2</c:v>
                </c:pt>
              </c:numCache>
            </c:numRef>
          </c:val>
          <c:extLst>
            <c:ext xmlns:c16="http://schemas.microsoft.com/office/drawing/2014/chart" uri="{C3380CC4-5D6E-409C-BE32-E72D297353CC}">
              <c16:uniqueId val="{00000000-C9BD-4250-A260-24F729DF5F00}"/>
            </c:ext>
          </c:extLst>
        </c:ser>
        <c:ser>
          <c:idx val="1"/>
          <c:order val="1"/>
          <c:tx>
            <c:strRef>
              <c:f>Sheet1!$C$1</c:f>
              <c:strCache>
                <c:ptCount val="1"/>
                <c:pt idx="0">
                  <c:v>Grants cut 2.7% p.a</c:v>
                </c:pt>
              </c:strCache>
            </c:strRef>
          </c:tx>
          <c:spPr>
            <a:solidFill>
              <a:schemeClr val="accent2"/>
            </a:solidFill>
            <a:ln>
              <a:noFill/>
            </a:ln>
            <a:effectLst/>
          </c:spPr>
          <c:invertIfNegative val="0"/>
          <c:cat>
            <c:strRef>
              <c:f>Sheet1!$A$2:$A$3</c:f>
              <c:strCache>
                <c:ptCount val="2"/>
                <c:pt idx="0">
                  <c:v>Council tax up 5% p.a</c:v>
                </c:pt>
                <c:pt idx="1">
                  <c:v>Council tax up 3% p.a</c:v>
                </c:pt>
              </c:strCache>
            </c:strRef>
          </c:cat>
          <c:val>
            <c:numRef>
              <c:f>Sheet1!$C$2:$C$3</c:f>
              <c:numCache>
                <c:formatCode>0.00%</c:formatCode>
                <c:ptCount val="2"/>
                <c:pt idx="0">
                  <c:v>2.1000000000000001E-2</c:v>
                </c:pt>
                <c:pt idx="1">
                  <c:v>0.01</c:v>
                </c:pt>
              </c:numCache>
            </c:numRef>
          </c:val>
          <c:extLst>
            <c:ext xmlns:c16="http://schemas.microsoft.com/office/drawing/2014/chart" uri="{C3380CC4-5D6E-409C-BE32-E72D297353CC}">
              <c16:uniqueId val="{00000001-C9BD-4250-A260-24F729DF5F00}"/>
            </c:ext>
          </c:extLst>
        </c:ser>
        <c:ser>
          <c:idx val="2"/>
          <c:order val="2"/>
          <c:tx>
            <c:strRef>
              <c:f>Sheet1!$D$1</c:f>
              <c:strCache>
                <c:ptCount val="1"/>
                <c:pt idx="0">
                  <c:v>Grants cut 7% p.a</c:v>
                </c:pt>
              </c:strCache>
            </c:strRef>
          </c:tx>
          <c:spPr>
            <a:solidFill>
              <a:schemeClr val="accent3"/>
            </a:solidFill>
            <a:ln>
              <a:noFill/>
            </a:ln>
            <a:effectLst/>
          </c:spPr>
          <c:invertIfNegative val="0"/>
          <c:cat>
            <c:strRef>
              <c:f>Sheet1!$A$2:$A$3</c:f>
              <c:strCache>
                <c:ptCount val="2"/>
                <c:pt idx="0">
                  <c:v>Council tax up 5% p.a</c:v>
                </c:pt>
                <c:pt idx="1">
                  <c:v>Council tax up 3% p.a</c:v>
                </c:pt>
              </c:strCache>
            </c:strRef>
          </c:cat>
          <c:val>
            <c:numRef>
              <c:f>Sheet1!$D$2:$D$3</c:f>
              <c:numCache>
                <c:formatCode>0.00%</c:formatCode>
                <c:ptCount val="2"/>
                <c:pt idx="0">
                  <c:v>1.6E-2</c:v>
                </c:pt>
                <c:pt idx="1">
                  <c:v>4.0000000000000001E-3</c:v>
                </c:pt>
              </c:numCache>
            </c:numRef>
          </c:val>
          <c:extLst>
            <c:ext xmlns:c16="http://schemas.microsoft.com/office/drawing/2014/chart" uri="{C3380CC4-5D6E-409C-BE32-E72D297353CC}">
              <c16:uniqueId val="{00000002-C9BD-4250-A260-24F729DF5F00}"/>
            </c:ext>
          </c:extLst>
        </c:ser>
        <c:dLbls>
          <c:showLegendKey val="0"/>
          <c:showVal val="0"/>
          <c:showCatName val="0"/>
          <c:showSerName val="0"/>
          <c:showPercent val="0"/>
          <c:showBubbleSize val="0"/>
        </c:dLbls>
        <c:gapWidth val="219"/>
        <c:overlap val="-27"/>
        <c:axId val="1477140271"/>
        <c:axId val="1477144591"/>
      </c:barChart>
      <c:catAx>
        <c:axId val="147714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7144591"/>
        <c:crosses val="autoZero"/>
        <c:auto val="1"/>
        <c:lblAlgn val="ctr"/>
        <c:lblOffset val="100"/>
        <c:noMultiLvlLbl val="0"/>
      </c:catAx>
      <c:valAx>
        <c:axId val="14771445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7140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pPr>
            <a:r>
              <a:rPr lang="en-US" sz="1600" b="1" dirty="0"/>
              <a:t>Projected changes in funding by deprivation</a:t>
            </a:r>
            <a:br>
              <a:rPr lang="en-US" sz="1600" b="1" dirty="0"/>
            </a:br>
            <a:r>
              <a:rPr lang="en-US" sz="1600" b="1" dirty="0"/>
              <a:t>level of council, 2024–25 to 2028–29</a:t>
            </a:r>
            <a:endParaRPr lang="en-GB" sz="1600" b="1" dirty="0"/>
          </a:p>
        </c:rich>
      </c:tx>
      <c:layout>
        <c:manualLayout>
          <c:xMode val="edge"/>
          <c:yMode val="edge"/>
          <c:x val="0.2870006446422258"/>
          <c:y val="0"/>
        </c:manualLayout>
      </c:layout>
      <c:overlay val="0"/>
    </c:title>
    <c:autoTitleDeleted val="0"/>
    <c:plotArea>
      <c:layout>
        <c:manualLayout>
          <c:layoutTarget val="inner"/>
          <c:xMode val="edge"/>
          <c:yMode val="edge"/>
          <c:x val="0.13786427797928022"/>
          <c:y val="0.12634646345759332"/>
          <c:w val="0.8278457242703553"/>
          <c:h val="0.6167287733906831"/>
        </c:manualLayout>
      </c:layout>
      <c:lineChart>
        <c:grouping val="standard"/>
        <c:varyColors val="0"/>
        <c:ser>
          <c:idx val="0"/>
          <c:order val="0"/>
          <c:tx>
            <c:strRef>
              <c:f>Sheet1!$B$1</c:f>
              <c:strCache>
                <c:ptCount val="1"/>
                <c:pt idx="0">
                  <c:v>CSP,
real terms</c:v>
                </c:pt>
              </c:strCache>
            </c:strRef>
          </c:tx>
          <c:spPr>
            <a:ln w="22225">
              <a:solidFill>
                <a:srgbClr val="309E75"/>
              </a:solidFill>
            </a:ln>
          </c:spPr>
          <c:marker>
            <c:symbol val="diamond"/>
            <c:size val="8"/>
            <c:spPr>
              <a:solidFill>
                <a:srgbClr val="309E75"/>
              </a:solidFill>
              <a:ln>
                <a:solidFill>
                  <a:srgbClr val="309E75"/>
                </a:solidFill>
              </a:ln>
            </c:spPr>
          </c:marker>
          <c:cat>
            <c:strRef>
              <c:f>Sheet1!$A$2:$A$11</c:f>
              <c:strCache>
                <c:ptCount val="10"/>
                <c:pt idx="0">
                  <c:v>Most deprived</c:v>
                </c:pt>
                <c:pt idx="1">
                  <c:v>2</c:v>
                </c:pt>
                <c:pt idx="2">
                  <c:v>3</c:v>
                </c:pt>
                <c:pt idx="3">
                  <c:v>4</c:v>
                </c:pt>
                <c:pt idx="4">
                  <c:v>5</c:v>
                </c:pt>
                <c:pt idx="5">
                  <c:v>6</c:v>
                </c:pt>
                <c:pt idx="6">
                  <c:v>7</c:v>
                </c:pt>
                <c:pt idx="7">
                  <c:v>8</c:v>
                </c:pt>
                <c:pt idx="8">
                  <c:v>9</c:v>
                </c:pt>
                <c:pt idx="9">
                  <c:v>Least deprived</c:v>
                </c:pt>
              </c:strCache>
            </c:strRef>
          </c:cat>
          <c:val>
            <c:numRef>
              <c:f>Sheet1!$B$2:$B$11</c:f>
              <c:numCache>
                <c:formatCode>0.0000%</c:formatCode>
                <c:ptCount val="10"/>
                <c:pt idx="0">
                  <c:v>9.1432870525589571E-3</c:v>
                </c:pt>
                <c:pt idx="1">
                  <c:v>1.0060248583982689E-2</c:v>
                </c:pt>
                <c:pt idx="2">
                  <c:v>1.0846250016596226E-2</c:v>
                </c:pt>
                <c:pt idx="3">
                  <c:v>1.152374605123696E-2</c:v>
                </c:pt>
                <c:pt idx="4">
                  <c:v>1.2480678657380562E-2</c:v>
                </c:pt>
                <c:pt idx="5">
                  <c:v>1.252296617596782E-2</c:v>
                </c:pt>
                <c:pt idx="6">
                  <c:v>1.4834875287372373E-2</c:v>
                </c:pt>
                <c:pt idx="7">
                  <c:v>1.4731363084883764E-2</c:v>
                </c:pt>
                <c:pt idx="8">
                  <c:v>1.6352393294504886E-2</c:v>
                </c:pt>
                <c:pt idx="9">
                  <c:v>1.7412410463654826E-2</c:v>
                </c:pt>
              </c:numCache>
            </c:numRef>
          </c:val>
          <c:smooth val="0"/>
          <c:extLst>
            <c:ext xmlns:c16="http://schemas.microsoft.com/office/drawing/2014/chart" uri="{C3380CC4-5D6E-409C-BE32-E72D297353CC}">
              <c16:uniqueId val="{00000000-D640-4701-A769-FA9A3C26257A}"/>
            </c:ext>
          </c:extLst>
        </c:ser>
        <c:ser>
          <c:idx val="1"/>
          <c:order val="1"/>
          <c:tx>
            <c:strRef>
              <c:f>Sheet1!$C$1</c:f>
              <c:strCache>
                <c:ptCount val="1"/>
                <c:pt idx="0">
                  <c:v>CSP,
real terms2</c:v>
                </c:pt>
              </c:strCache>
            </c:strRef>
          </c:tx>
          <c:spPr>
            <a:ln w="22225">
              <a:solidFill>
                <a:srgbClr val="8F3363"/>
              </a:solidFill>
            </a:ln>
          </c:spPr>
          <c:marker>
            <c:symbol val="diamond"/>
            <c:size val="8"/>
            <c:spPr>
              <a:solidFill>
                <a:srgbClr val="8F3363"/>
              </a:solidFill>
              <a:ln>
                <a:solidFill>
                  <a:srgbClr val="8F3363"/>
                </a:solidFill>
              </a:ln>
            </c:spPr>
          </c:marker>
          <c:cat>
            <c:strRef>
              <c:f>Sheet1!$A$2:$A$11</c:f>
              <c:strCache>
                <c:ptCount val="10"/>
                <c:pt idx="0">
                  <c:v>Most deprived</c:v>
                </c:pt>
                <c:pt idx="1">
                  <c:v>2</c:v>
                </c:pt>
                <c:pt idx="2">
                  <c:v>3</c:v>
                </c:pt>
                <c:pt idx="3">
                  <c:v>4</c:v>
                </c:pt>
                <c:pt idx="4">
                  <c:v>5</c:v>
                </c:pt>
                <c:pt idx="5">
                  <c:v>6</c:v>
                </c:pt>
                <c:pt idx="6">
                  <c:v>7</c:v>
                </c:pt>
                <c:pt idx="7">
                  <c:v>8</c:v>
                </c:pt>
                <c:pt idx="8">
                  <c:v>9</c:v>
                </c:pt>
                <c:pt idx="9">
                  <c:v>Least deprived</c:v>
                </c:pt>
              </c:strCache>
            </c:strRef>
          </c:cat>
          <c:val>
            <c:numRef>
              <c:f>Sheet1!$C$2:$C$11</c:f>
              <c:numCache>
                <c:formatCode>0.0000%</c:formatCode>
                <c:ptCount val="10"/>
                <c:pt idx="0">
                  <c:v>6.1183677041265483E-3</c:v>
                </c:pt>
                <c:pt idx="1">
                  <c:v>8.2114325935840338E-3</c:v>
                </c:pt>
                <c:pt idx="2">
                  <c:v>1.0246331615511473E-2</c:v>
                </c:pt>
                <c:pt idx="3">
                  <c:v>1.1895033351632556E-2</c:v>
                </c:pt>
                <c:pt idx="4">
                  <c:v>1.4257884633225304E-2</c:v>
                </c:pt>
                <c:pt idx="5">
                  <c:v>1.3691123449249609E-2</c:v>
                </c:pt>
                <c:pt idx="6">
                  <c:v>1.8766163468325825E-2</c:v>
                </c:pt>
                <c:pt idx="7">
                  <c:v>1.847735312852361E-2</c:v>
                </c:pt>
                <c:pt idx="8">
                  <c:v>2.2959181151645636E-2</c:v>
                </c:pt>
                <c:pt idx="9">
                  <c:v>2.6340758815599497E-2</c:v>
                </c:pt>
              </c:numCache>
            </c:numRef>
          </c:val>
          <c:smooth val="0"/>
          <c:extLst>
            <c:ext xmlns:c16="http://schemas.microsoft.com/office/drawing/2014/chart" uri="{C3380CC4-5D6E-409C-BE32-E72D297353CC}">
              <c16:uniqueId val="{00000001-D640-4701-A769-FA9A3C26257A}"/>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title>
          <c:tx>
            <c:rich>
              <a:bodyPr/>
              <a:lstStyle/>
              <a:p>
                <a:pPr>
                  <a:defRPr sz="1400"/>
                </a:pPr>
                <a:r>
                  <a:rPr lang="en-GB" sz="1400" dirty="0"/>
                  <a:t>Decile of area deprivation</a:t>
                </a:r>
              </a:p>
            </c:rich>
          </c:tx>
          <c:layout>
            <c:manualLayout>
              <c:xMode val="edge"/>
              <c:yMode val="edge"/>
              <c:x val="0.35993069068349626"/>
              <c:y val="0.86727511135213453"/>
            </c:manualLayout>
          </c:layout>
          <c:overlay val="0"/>
        </c:title>
        <c:numFmt formatCode="General" sourceLinked="0"/>
        <c:majorTickMark val="out"/>
        <c:minorTickMark val="none"/>
        <c:tickLblPos val="low"/>
        <c:spPr>
          <a:ln w="9525">
            <a:solidFill>
              <a:srgbClr val="FFFFFF">
                <a:lumMod val="75000"/>
              </a:srgbClr>
            </a:solidFill>
          </a:ln>
        </c:spPr>
        <c:txPr>
          <a:bodyPr rot="-2400000" vert="horz"/>
          <a:lstStyle/>
          <a:p>
            <a:pPr>
              <a:defRPr sz="1400"/>
            </a:pPr>
            <a:endParaRPr lang="en-US"/>
          </a:p>
        </c:txPr>
        <c:crossAx val="215920640"/>
        <c:crosses val="autoZero"/>
        <c:auto val="1"/>
        <c:lblAlgn val="ctr"/>
        <c:lblOffset val="100"/>
        <c:noMultiLvlLbl val="0"/>
      </c:catAx>
      <c:valAx>
        <c:axId val="215920640"/>
        <c:scaling>
          <c:orientation val="minMax"/>
          <c:max val="3.0000000000000006E-2"/>
          <c:min val="0"/>
        </c:scaling>
        <c:delete val="0"/>
        <c:axPos val="l"/>
        <c:majorGridlines>
          <c:spPr>
            <a:ln w="9525">
              <a:solidFill>
                <a:schemeClr val="bg1">
                  <a:lumMod val="75000"/>
                </a:schemeClr>
              </a:solidFill>
              <a:prstDash val="dash"/>
            </a:ln>
          </c:spPr>
        </c:majorGridlines>
        <c:title>
          <c:tx>
            <c:rich>
              <a:bodyPr/>
              <a:lstStyle/>
              <a:p>
                <a:pPr>
                  <a:defRPr sz="1400"/>
                </a:pPr>
                <a:r>
                  <a:rPr lang="en-GB" sz="1400" dirty="0"/>
                  <a:t>Average real-terms change in funding each year</a:t>
                </a:r>
              </a:p>
            </c:rich>
          </c:tx>
          <c:layout>
            <c:manualLayout>
              <c:xMode val="edge"/>
              <c:yMode val="edge"/>
              <c:x val="0"/>
              <c:y val="6.229165819388912E-2"/>
            </c:manualLayout>
          </c:layout>
          <c:overlay val="0"/>
        </c:title>
        <c:numFmt formatCode="0.0%" sourceLinked="0"/>
        <c:majorTickMark val="out"/>
        <c:minorTickMark val="none"/>
        <c:tickLblPos val="nextTo"/>
        <c:spPr>
          <a:ln w="9525">
            <a:solidFill>
              <a:srgbClr val="FFFFFF">
                <a:lumMod val="75000"/>
              </a:srgbClr>
            </a:solidFill>
          </a:ln>
        </c:spPr>
        <c:txPr>
          <a:bodyPr/>
          <a:lstStyle/>
          <a:p>
            <a:pPr>
              <a:defRPr sz="1400"/>
            </a:pPr>
            <a:endParaRPr lang="en-US"/>
          </a:p>
        </c:txPr>
        <c:crossAx val="215906560"/>
        <c:crosses val="autoZero"/>
        <c:crossBetween val="between"/>
        <c:majorUnit val="5.000000000000001E-3"/>
      </c:valAx>
      <c:spPr>
        <a:noFill/>
        <a:ln w="25400">
          <a:noFill/>
        </a:ln>
      </c:spPr>
    </c:plotArea>
    <c:plotVisOnly val="1"/>
    <c:dispBlanksAs val="gap"/>
    <c:showDLblsOverMax val="0"/>
  </c:chart>
  <c:spPr>
    <a:noFill/>
    <a:ln>
      <a:noFill/>
    </a:ln>
  </c:spPr>
  <c:txPr>
    <a:bodyPr/>
    <a:lstStyle/>
    <a:p>
      <a:pPr>
        <a:defRPr sz="1600" b="0">
          <a:latin typeface="+mj-lt"/>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b="1"/>
            </a:pPr>
            <a:r>
              <a:rPr lang="en-US" sz="1600" b="1"/>
              <a:t>Changes in grant funding by deprivation level of council </a:t>
            </a:r>
            <a:br>
              <a:rPr lang="en-US" sz="1600" b="1"/>
            </a:br>
            <a:r>
              <a:rPr lang="en-US" sz="1600" b="1"/>
              <a:t>to equalise change in overall funding, 2024–25 to 2028–29</a:t>
            </a:r>
            <a:endParaRPr lang="en-GB" sz="1600" b="1"/>
          </a:p>
        </c:rich>
      </c:tx>
      <c:layout>
        <c:manualLayout>
          <c:xMode val="edge"/>
          <c:yMode val="edge"/>
          <c:x val="0.25644391951006124"/>
          <c:y val="1.9227436889959051E-2"/>
        </c:manualLayout>
      </c:layout>
      <c:overlay val="0"/>
    </c:title>
    <c:autoTitleDeleted val="0"/>
    <c:plotArea>
      <c:layout>
        <c:manualLayout>
          <c:layoutTarget val="inner"/>
          <c:xMode val="edge"/>
          <c:yMode val="edge"/>
          <c:x val="0.12485963391372978"/>
          <c:y val="0.16111740856982851"/>
          <c:w val="0.83618897252765245"/>
          <c:h val="0.63327874393770556"/>
        </c:manualLayout>
      </c:layout>
      <c:barChart>
        <c:barDir val="col"/>
        <c:grouping val="clustered"/>
        <c:varyColors val="0"/>
        <c:ser>
          <c:idx val="0"/>
          <c:order val="0"/>
          <c:tx>
            <c:strRef>
              <c:f>Sheet1!$B$1</c:f>
              <c:strCache>
                <c:ptCount val="1"/>
                <c:pt idx="0">
                  <c:v>Grants frozen in real-terms;
council tax increases of 3% p.a.</c:v>
                </c:pt>
              </c:strCache>
            </c:strRef>
          </c:tx>
          <c:spPr>
            <a:solidFill>
              <a:srgbClr val="309E75"/>
            </a:solidFill>
            <a:ln>
              <a:noFill/>
            </a:ln>
          </c:spPr>
          <c:invertIfNegative val="0"/>
          <c:cat>
            <c:strRef>
              <c:f>Sheet1!$A$2:$A$11</c:f>
              <c:strCache>
                <c:ptCount val="10"/>
                <c:pt idx="0">
                  <c:v>Most deprived</c:v>
                </c:pt>
                <c:pt idx="1">
                  <c:v>2</c:v>
                </c:pt>
                <c:pt idx="2">
                  <c:v>3</c:v>
                </c:pt>
                <c:pt idx="3">
                  <c:v>4</c:v>
                </c:pt>
                <c:pt idx="4">
                  <c:v>5</c:v>
                </c:pt>
                <c:pt idx="5">
                  <c:v>6</c:v>
                </c:pt>
                <c:pt idx="6">
                  <c:v>7</c:v>
                </c:pt>
                <c:pt idx="7">
                  <c:v>8</c:v>
                </c:pt>
                <c:pt idx="8">
                  <c:v>9</c:v>
                </c:pt>
                <c:pt idx="9">
                  <c:v>Least deprived</c:v>
                </c:pt>
              </c:strCache>
            </c:strRef>
          </c:cat>
          <c:val>
            <c:numRef>
              <c:f>Sheet1!$B$2:$B$11</c:f>
              <c:numCache>
                <c:formatCode>0.00</c:formatCode>
                <c:ptCount val="10"/>
                <c:pt idx="0">
                  <c:v>0.17167084149448611</c:v>
                </c:pt>
                <c:pt idx="1">
                  <c:v>0.15193185575532242</c:v>
                </c:pt>
                <c:pt idx="2">
                  <c:v>0.13549014432763537</c:v>
                </c:pt>
                <c:pt idx="3">
                  <c:v>0.11936222591438381</c:v>
                </c:pt>
                <c:pt idx="4">
                  <c:v>9.4695161908049955E-2</c:v>
                </c:pt>
                <c:pt idx="5">
                  <c:v>9.2366596524516731E-2</c:v>
                </c:pt>
                <c:pt idx="6">
                  <c:v>2.3950497546160566E-2</c:v>
                </c:pt>
                <c:pt idx="7">
                  <c:v>2.7728312469006946E-2</c:v>
                </c:pt>
                <c:pt idx="8">
                  <c:v>-4.1878143923270279E-2</c:v>
                </c:pt>
                <c:pt idx="9">
                  <c:v>-0.11548896980942222</c:v>
                </c:pt>
              </c:numCache>
            </c:numRef>
          </c:val>
          <c:extLst>
            <c:ext xmlns:c16="http://schemas.microsoft.com/office/drawing/2014/chart" uri="{C3380CC4-5D6E-409C-BE32-E72D297353CC}">
              <c16:uniqueId val="{00000000-7F17-449C-B51F-1EFB97955E61}"/>
            </c:ext>
          </c:extLst>
        </c:ser>
        <c:ser>
          <c:idx val="1"/>
          <c:order val="1"/>
          <c:tx>
            <c:strRef>
              <c:f>Sheet1!$C$1</c:f>
              <c:strCache>
                <c:ptCount val="1"/>
                <c:pt idx="0">
                  <c:v>Grants cut by 7% p.a. in real-terms;
council tax increased by 5% p.a.</c:v>
                </c:pt>
              </c:strCache>
            </c:strRef>
          </c:tx>
          <c:spPr>
            <a:solidFill>
              <a:srgbClr val="8F3363"/>
            </a:solidFill>
          </c:spPr>
          <c:invertIfNegative val="0"/>
          <c:cat>
            <c:strRef>
              <c:f>Sheet1!$A$2:$A$11</c:f>
              <c:strCache>
                <c:ptCount val="10"/>
                <c:pt idx="0">
                  <c:v>Most deprived</c:v>
                </c:pt>
                <c:pt idx="1">
                  <c:v>2</c:v>
                </c:pt>
                <c:pt idx="2">
                  <c:v>3</c:v>
                </c:pt>
                <c:pt idx="3">
                  <c:v>4</c:v>
                </c:pt>
                <c:pt idx="4">
                  <c:v>5</c:v>
                </c:pt>
                <c:pt idx="5">
                  <c:v>6</c:v>
                </c:pt>
                <c:pt idx="6">
                  <c:v>7</c:v>
                </c:pt>
                <c:pt idx="7">
                  <c:v>8</c:v>
                </c:pt>
                <c:pt idx="8">
                  <c:v>9</c:v>
                </c:pt>
                <c:pt idx="9">
                  <c:v>Least deprived</c:v>
                </c:pt>
              </c:strCache>
            </c:strRef>
          </c:cat>
          <c:val>
            <c:numRef>
              <c:f>Sheet1!$C$2:$C$11</c:f>
              <c:numCache>
                <c:formatCode>0.00</c:formatCode>
                <c:ptCount val="10"/>
                <c:pt idx="0">
                  <c:v>3.5910505687290373E-2</c:v>
                </c:pt>
                <c:pt idx="1">
                  <c:v>-8.6284088520079717E-3</c:v>
                </c:pt>
                <c:pt idx="2">
                  <c:v>-5.2021432254056706E-2</c:v>
                </c:pt>
                <c:pt idx="3">
                  <c:v>-9.1635326992295374E-2</c:v>
                </c:pt>
                <c:pt idx="4">
                  <c:v>-0.15359845330764715</c:v>
                </c:pt>
                <c:pt idx="5">
                  <c:v>-0.13997547646358766</c:v>
                </c:pt>
                <c:pt idx="6">
                  <c:v>-0.29025426228985723</c:v>
                </c:pt>
                <c:pt idx="7">
                  <c:v>-0.2801692819680095</c:v>
                </c:pt>
                <c:pt idx="8">
                  <c:v>-0.46666783651457416</c:v>
                </c:pt>
                <c:pt idx="9">
                  <c:v>-0.68437967868747407</c:v>
                </c:pt>
              </c:numCache>
            </c:numRef>
          </c:val>
          <c:extLst>
            <c:ext xmlns:c16="http://schemas.microsoft.com/office/drawing/2014/chart" uri="{C3380CC4-5D6E-409C-BE32-E72D297353CC}">
              <c16:uniqueId val="{00000001-7F17-449C-B51F-1EFB97955E61}"/>
            </c:ext>
          </c:extLst>
        </c:ser>
        <c:dLbls>
          <c:showLegendKey val="0"/>
          <c:showVal val="0"/>
          <c:showCatName val="0"/>
          <c:showSerName val="0"/>
          <c:showPercent val="0"/>
          <c:showBubbleSize val="0"/>
        </c:dLbls>
        <c:gapWidth val="150"/>
        <c:axId val="215906560"/>
        <c:axId val="215920640"/>
      </c:barChart>
      <c:catAx>
        <c:axId val="215906560"/>
        <c:scaling>
          <c:orientation val="minMax"/>
        </c:scaling>
        <c:delete val="0"/>
        <c:axPos val="b"/>
        <c:title>
          <c:tx>
            <c:rich>
              <a:bodyPr/>
              <a:lstStyle/>
              <a:p>
                <a:pPr>
                  <a:defRPr/>
                </a:pPr>
                <a:r>
                  <a:rPr lang="en-GB"/>
                  <a:t>Decile of area deprivation</a:t>
                </a:r>
              </a:p>
            </c:rich>
          </c:tx>
          <c:layout>
            <c:manualLayout>
              <c:xMode val="edge"/>
              <c:yMode val="edge"/>
              <c:x val="0.38092817912629412"/>
              <c:y val="0.91373725631821823"/>
            </c:manualLayout>
          </c:layout>
          <c:overlay val="0"/>
        </c:title>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max val="0.2"/>
          <c:min val="-0.70000000000000007"/>
        </c:scaling>
        <c:delete val="0"/>
        <c:axPos val="l"/>
        <c:majorGridlines>
          <c:spPr>
            <a:ln w="9525">
              <a:solidFill>
                <a:schemeClr val="bg1">
                  <a:lumMod val="75000"/>
                </a:schemeClr>
              </a:solidFill>
              <a:prstDash val="dash"/>
            </a:ln>
          </c:spPr>
        </c:majorGridlines>
        <c:title>
          <c:tx>
            <c:rich>
              <a:bodyPr rot="-5400000" vert="horz"/>
              <a:lstStyle/>
              <a:p>
                <a:pPr>
                  <a:defRPr/>
                </a:pPr>
                <a:r>
                  <a:rPr lang="en-GB"/>
                  <a:t>Total nominal change in grant </a:t>
                </a:r>
                <a:br>
                  <a:rPr lang="en-GB"/>
                </a:br>
                <a:r>
                  <a:rPr lang="en-GB"/>
                  <a:t>funding, 2024-25 to 2028-29</a:t>
                </a:r>
              </a:p>
            </c:rich>
          </c:tx>
          <c:layout>
            <c:manualLayout>
              <c:xMode val="edge"/>
              <c:yMode val="edge"/>
              <c:x val="1.688267756217364E-2"/>
              <c:y val="0.19812423950316838"/>
            </c:manualLayout>
          </c:layout>
          <c:overlay val="0"/>
        </c:title>
        <c:numFmt formatCode="0%"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t"/>
      <c:layout>
        <c:manualLayout>
          <c:xMode val="edge"/>
          <c:yMode val="edge"/>
          <c:x val="0.13268657028291386"/>
          <c:y val="0.53882142407018485"/>
          <c:w val="0.61650200062291705"/>
          <c:h val="0.21858793973916574"/>
        </c:manualLayout>
      </c:layout>
      <c:overlay val="0"/>
    </c:legend>
    <c:plotVisOnly val="1"/>
    <c:dispBlanksAs val="gap"/>
    <c:showDLblsOverMax val="0"/>
  </c:chart>
  <c:spPr>
    <a:noFill/>
    <a:ln>
      <a:noFill/>
    </a:ln>
  </c:spPr>
  <c:txPr>
    <a:bodyPr/>
    <a:lstStyle/>
    <a:p>
      <a:pPr>
        <a:defRPr sz="1400" b="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25351630380614E-2"/>
          <c:y val="2.2390505376578624E-2"/>
          <c:w val="0.93417951230711183"/>
          <c:h val="0.70440511622650026"/>
        </c:manualLayout>
      </c:layout>
      <c:barChart>
        <c:barDir val="col"/>
        <c:grouping val="stacked"/>
        <c:varyColors val="0"/>
        <c:ser>
          <c:idx val="8"/>
          <c:order val="0"/>
          <c:tx>
            <c:strRef>
              <c:f>Sheet1!$J$1</c:f>
              <c:strCache>
                <c:ptCount val="1"/>
                <c:pt idx="0">
                  <c:v>Funding: SFC compensation</c:v>
                </c:pt>
              </c:strCache>
            </c:strRef>
          </c:tx>
          <c:spPr>
            <a:solidFill>
              <a:schemeClr val="accent4">
                <a:lumMod val="60000"/>
                <a:lumOff val="40000"/>
              </a:schemeClr>
            </a:solidFill>
          </c:spPr>
          <c:invertIfNegative val="0"/>
          <c:cat>
            <c:strRef>
              <c:f>Sheet1!$A$2:$A$4</c:f>
              <c:strCache>
                <c:ptCount val="3"/>
                <c:pt idx="0">
                  <c:v>Councils’ estimates</c:v>
                </c:pt>
                <c:pt idx="1">
                  <c:v>Out-turns data</c:v>
                </c:pt>
                <c:pt idx="2">
                  <c:v>Additional funding</c:v>
                </c:pt>
              </c:strCache>
            </c:strRef>
          </c:cat>
          <c:val>
            <c:numRef>
              <c:f>Sheet1!$J$2:$J$4</c:f>
              <c:numCache>
                <c:formatCode>General</c:formatCode>
                <c:ptCount val="3"/>
                <c:pt idx="2">
                  <c:v>1.3</c:v>
                </c:pt>
              </c:numCache>
            </c:numRef>
          </c:val>
          <c:extLst>
            <c:ext xmlns:c16="http://schemas.microsoft.com/office/drawing/2014/chart" uri="{C3380CC4-5D6E-409C-BE32-E72D297353CC}">
              <c16:uniqueId val="{00000000-2E39-4C77-9705-8C55D68E16C4}"/>
            </c:ext>
          </c:extLst>
        </c:ser>
        <c:ser>
          <c:idx val="7"/>
          <c:order val="1"/>
          <c:tx>
            <c:strRef>
              <c:f>Sheet1!$I$1</c:f>
              <c:strCache>
                <c:ptCount val="1"/>
                <c:pt idx="0">
                  <c:v>Funding: specific</c:v>
                </c:pt>
              </c:strCache>
            </c:strRef>
          </c:tx>
          <c:spPr>
            <a:solidFill>
              <a:schemeClr val="accent4"/>
            </a:solidFill>
          </c:spPr>
          <c:invertIfNegative val="0"/>
          <c:cat>
            <c:strRef>
              <c:f>Sheet1!$A$2:$A$4</c:f>
              <c:strCache>
                <c:ptCount val="3"/>
                <c:pt idx="0">
                  <c:v>Councils’ estimates</c:v>
                </c:pt>
                <c:pt idx="1">
                  <c:v>Out-turns data</c:v>
                </c:pt>
                <c:pt idx="2">
                  <c:v>Additional funding</c:v>
                </c:pt>
              </c:strCache>
            </c:strRef>
          </c:cat>
          <c:val>
            <c:numRef>
              <c:f>Sheet1!$I$2:$I$4</c:f>
              <c:numCache>
                <c:formatCode>General</c:formatCode>
                <c:ptCount val="3"/>
                <c:pt idx="2">
                  <c:v>3.8</c:v>
                </c:pt>
              </c:numCache>
            </c:numRef>
          </c:val>
          <c:extLst>
            <c:ext xmlns:c16="http://schemas.microsoft.com/office/drawing/2014/chart" uri="{C3380CC4-5D6E-409C-BE32-E72D297353CC}">
              <c16:uniqueId val="{00000001-2E39-4C77-9705-8C55D68E16C4}"/>
            </c:ext>
          </c:extLst>
        </c:ser>
        <c:ser>
          <c:idx val="6"/>
          <c:order val="2"/>
          <c:tx>
            <c:strRef>
              <c:f>Sheet1!$H$1</c:f>
              <c:strCache>
                <c:ptCount val="1"/>
                <c:pt idx="0">
                  <c:v>Funding: general</c:v>
                </c:pt>
              </c:strCache>
            </c:strRef>
          </c:tx>
          <c:spPr>
            <a:solidFill>
              <a:schemeClr val="accent4">
                <a:lumMod val="75000"/>
              </a:schemeClr>
            </a:solidFill>
            <a:ln>
              <a:noFill/>
            </a:ln>
          </c:spPr>
          <c:invertIfNegative val="0"/>
          <c:cat>
            <c:strRef>
              <c:f>Sheet1!$A$2:$A$4</c:f>
              <c:strCache>
                <c:ptCount val="3"/>
                <c:pt idx="0">
                  <c:v>Councils’ estimates</c:v>
                </c:pt>
                <c:pt idx="1">
                  <c:v>Out-turns data</c:v>
                </c:pt>
                <c:pt idx="2">
                  <c:v>Additional funding</c:v>
                </c:pt>
              </c:strCache>
            </c:strRef>
          </c:cat>
          <c:val>
            <c:numRef>
              <c:f>Sheet1!$H$2:$H$4</c:f>
              <c:numCache>
                <c:formatCode>General</c:formatCode>
                <c:ptCount val="3"/>
                <c:pt idx="2">
                  <c:v>4.5999999999999996</c:v>
                </c:pt>
              </c:numCache>
            </c:numRef>
          </c:val>
          <c:extLst>
            <c:ext xmlns:c16="http://schemas.microsoft.com/office/drawing/2014/chart" uri="{C3380CC4-5D6E-409C-BE32-E72D297353CC}">
              <c16:uniqueId val="{00000002-2E39-4C77-9705-8C55D68E16C4}"/>
            </c:ext>
          </c:extLst>
        </c:ser>
        <c:ser>
          <c:idx val="5"/>
          <c:order val="3"/>
          <c:tx>
            <c:strRef>
              <c:f>Sheet1!$G$1</c:f>
              <c:strCache>
                <c:ptCount val="1"/>
                <c:pt idx="0">
                  <c:v>Out-turns: net other spending</c:v>
                </c:pt>
              </c:strCache>
            </c:strRef>
          </c:tx>
          <c:spPr>
            <a:solidFill>
              <a:schemeClr val="accent6">
                <a:lumMod val="40000"/>
                <a:lumOff val="60000"/>
              </a:schemeClr>
            </a:solidFill>
            <a:ln>
              <a:noFill/>
              <a:prstDash val="solid"/>
            </a:ln>
          </c:spPr>
          <c:invertIfNegative val="0"/>
          <c:cat>
            <c:strRef>
              <c:f>Sheet1!$A$2:$A$4</c:f>
              <c:strCache>
                <c:ptCount val="3"/>
                <c:pt idx="0">
                  <c:v>Councils’ estimates</c:v>
                </c:pt>
                <c:pt idx="1">
                  <c:v>Out-turns data</c:v>
                </c:pt>
                <c:pt idx="2">
                  <c:v>Additional funding</c:v>
                </c:pt>
              </c:strCache>
            </c:strRef>
          </c:cat>
          <c:val>
            <c:numRef>
              <c:f>Sheet1!$G$2:$G$4</c:f>
              <c:numCache>
                <c:formatCode>General</c:formatCode>
                <c:ptCount val="3"/>
                <c:pt idx="1">
                  <c:v>1.5759999999999996</c:v>
                </c:pt>
              </c:numCache>
            </c:numRef>
          </c:val>
          <c:extLst>
            <c:ext xmlns:c16="http://schemas.microsoft.com/office/drawing/2014/chart" uri="{C3380CC4-5D6E-409C-BE32-E72D297353CC}">
              <c16:uniqueId val="{00000003-2E39-4C77-9705-8C55D68E16C4}"/>
            </c:ext>
          </c:extLst>
        </c:ser>
        <c:ser>
          <c:idx val="4"/>
          <c:order val="4"/>
          <c:tx>
            <c:strRef>
              <c:f>Sheet1!$F$1</c:f>
              <c:strCache>
                <c:ptCount val="1"/>
                <c:pt idx="0">
                  <c:v>Out-turns: net public health</c:v>
                </c:pt>
              </c:strCache>
            </c:strRef>
          </c:tx>
          <c:spPr>
            <a:solidFill>
              <a:schemeClr val="accent6">
                <a:lumMod val="60000"/>
                <a:lumOff val="40000"/>
              </a:schemeClr>
            </a:solidFill>
            <a:ln>
              <a:noFill/>
              <a:prstDash val="solid"/>
            </a:ln>
          </c:spPr>
          <c:invertIfNegative val="0"/>
          <c:cat>
            <c:strRef>
              <c:f>Sheet1!$A$2:$A$4</c:f>
              <c:strCache>
                <c:ptCount val="3"/>
                <c:pt idx="0">
                  <c:v>Councils’ estimates</c:v>
                </c:pt>
                <c:pt idx="1">
                  <c:v>Out-turns data</c:v>
                </c:pt>
                <c:pt idx="2">
                  <c:v>Additional funding</c:v>
                </c:pt>
              </c:strCache>
            </c:strRef>
          </c:cat>
          <c:val>
            <c:numRef>
              <c:f>Sheet1!$F$2:$F$4</c:f>
              <c:numCache>
                <c:formatCode>General</c:formatCode>
                <c:ptCount val="3"/>
                <c:pt idx="1">
                  <c:v>0.48599999999999999</c:v>
                </c:pt>
              </c:numCache>
            </c:numRef>
          </c:val>
          <c:extLst>
            <c:ext xmlns:c16="http://schemas.microsoft.com/office/drawing/2014/chart" uri="{C3380CC4-5D6E-409C-BE32-E72D297353CC}">
              <c16:uniqueId val="{00000004-2E39-4C77-9705-8C55D68E16C4}"/>
            </c:ext>
          </c:extLst>
        </c:ser>
        <c:ser>
          <c:idx val="3"/>
          <c:order val="5"/>
          <c:tx>
            <c:strRef>
              <c:f>Sheet1!$E$1</c:f>
              <c:strCache>
                <c:ptCount val="1"/>
                <c:pt idx="0">
                  <c:v>Out-turns: net adult social care</c:v>
                </c:pt>
              </c:strCache>
            </c:strRef>
          </c:tx>
          <c:spPr>
            <a:solidFill>
              <a:schemeClr val="accent6"/>
            </a:solidFill>
            <a:ln>
              <a:noFill/>
              <a:prstDash val="solid"/>
            </a:ln>
          </c:spPr>
          <c:invertIfNegative val="0"/>
          <c:cat>
            <c:strRef>
              <c:f>Sheet1!$A$2:$A$4</c:f>
              <c:strCache>
                <c:ptCount val="3"/>
                <c:pt idx="0">
                  <c:v>Councils’ estimates</c:v>
                </c:pt>
                <c:pt idx="1">
                  <c:v>Out-turns data</c:v>
                </c:pt>
                <c:pt idx="2">
                  <c:v>Additional funding</c:v>
                </c:pt>
              </c:strCache>
            </c:strRef>
          </c:cat>
          <c:val>
            <c:numRef>
              <c:f>Sheet1!$E$2:$E$4</c:f>
              <c:numCache>
                <c:formatCode>General</c:formatCode>
                <c:ptCount val="3"/>
                <c:pt idx="1">
                  <c:v>0.93300000000000005</c:v>
                </c:pt>
              </c:numCache>
            </c:numRef>
          </c:val>
          <c:extLst>
            <c:ext xmlns:c16="http://schemas.microsoft.com/office/drawing/2014/chart" uri="{C3380CC4-5D6E-409C-BE32-E72D297353CC}">
              <c16:uniqueId val="{00000005-2E39-4C77-9705-8C55D68E16C4}"/>
            </c:ext>
          </c:extLst>
        </c:ser>
        <c:ser>
          <c:idx val="2"/>
          <c:order val="6"/>
          <c:tx>
            <c:strRef>
              <c:f>Sheet1!$D$1</c:f>
              <c:strCache>
                <c:ptCount val="1"/>
                <c:pt idx="0">
                  <c:v>Out-turns: net central and other services</c:v>
                </c:pt>
              </c:strCache>
            </c:strRef>
          </c:tx>
          <c:spPr>
            <a:solidFill>
              <a:schemeClr val="accent6">
                <a:lumMod val="75000"/>
              </a:schemeClr>
            </a:solidFill>
            <a:ln>
              <a:noFill/>
              <a:prstDash val="solid"/>
            </a:ln>
          </c:spPr>
          <c:invertIfNegative val="0"/>
          <c:cat>
            <c:strRef>
              <c:f>Sheet1!$A$2:$A$4</c:f>
              <c:strCache>
                <c:ptCount val="3"/>
                <c:pt idx="0">
                  <c:v>Councils’ estimates</c:v>
                </c:pt>
                <c:pt idx="1">
                  <c:v>Out-turns data</c:v>
                </c:pt>
                <c:pt idx="2">
                  <c:v>Additional funding</c:v>
                </c:pt>
              </c:strCache>
            </c:strRef>
          </c:cat>
          <c:val>
            <c:numRef>
              <c:f>Sheet1!$D$2:$D$4</c:f>
              <c:numCache>
                <c:formatCode>General</c:formatCode>
                <c:ptCount val="3"/>
                <c:pt idx="1">
                  <c:v>1.137</c:v>
                </c:pt>
              </c:numCache>
            </c:numRef>
          </c:val>
          <c:extLst>
            <c:ext xmlns:c16="http://schemas.microsoft.com/office/drawing/2014/chart" uri="{C3380CC4-5D6E-409C-BE32-E72D297353CC}">
              <c16:uniqueId val="{00000006-2E39-4C77-9705-8C55D68E16C4}"/>
            </c:ext>
          </c:extLst>
        </c:ser>
        <c:ser>
          <c:idx val="1"/>
          <c:order val="7"/>
          <c:tx>
            <c:strRef>
              <c:f>Sheet1!$C$1</c:f>
              <c:strCache>
                <c:ptCount val="1"/>
                <c:pt idx="0">
                  <c:v>Estimated: SFCs</c:v>
                </c:pt>
              </c:strCache>
            </c:strRef>
          </c:tx>
          <c:spPr>
            <a:solidFill>
              <a:schemeClr val="tx2"/>
            </a:solidFill>
            <a:ln>
              <a:noFill/>
              <a:prstDash val="solid"/>
            </a:ln>
          </c:spPr>
          <c:invertIfNegative val="0"/>
          <c:cat>
            <c:strRef>
              <c:f>Sheet1!$A$2:$A$4</c:f>
              <c:strCache>
                <c:ptCount val="3"/>
                <c:pt idx="0">
                  <c:v>Councils’ estimates</c:v>
                </c:pt>
                <c:pt idx="1">
                  <c:v>Out-turns data</c:v>
                </c:pt>
                <c:pt idx="2">
                  <c:v>Additional funding</c:v>
                </c:pt>
              </c:strCache>
            </c:strRef>
          </c:cat>
          <c:val>
            <c:numRef>
              <c:f>Sheet1!$C$2:$C$4</c:f>
              <c:numCache>
                <c:formatCode>General</c:formatCode>
                <c:ptCount val="3"/>
                <c:pt idx="0">
                  <c:v>2.14</c:v>
                </c:pt>
              </c:numCache>
            </c:numRef>
          </c:val>
          <c:extLst>
            <c:ext xmlns:c16="http://schemas.microsoft.com/office/drawing/2014/chart" uri="{C3380CC4-5D6E-409C-BE32-E72D297353CC}">
              <c16:uniqueId val="{00000007-2E39-4C77-9705-8C55D68E16C4}"/>
            </c:ext>
          </c:extLst>
        </c:ser>
        <c:ser>
          <c:idx val="0"/>
          <c:order val="8"/>
          <c:tx>
            <c:strRef>
              <c:f>Sheet1!$B$1</c:f>
              <c:strCache>
                <c:ptCount val="1"/>
                <c:pt idx="0">
                  <c:v>Estimated: gross spend</c:v>
                </c:pt>
              </c:strCache>
            </c:strRef>
          </c:tx>
          <c:spPr>
            <a:solidFill>
              <a:schemeClr val="accent1"/>
            </a:solidFill>
            <a:ln>
              <a:noFill/>
            </a:ln>
          </c:spPr>
          <c:invertIfNegative val="0"/>
          <c:cat>
            <c:strRef>
              <c:f>Sheet1!$A$2:$A$4</c:f>
              <c:strCache>
                <c:ptCount val="3"/>
                <c:pt idx="0">
                  <c:v>Councils’ estimates</c:v>
                </c:pt>
                <c:pt idx="1">
                  <c:v>Out-turns data</c:v>
                </c:pt>
                <c:pt idx="2">
                  <c:v>Additional funding</c:v>
                </c:pt>
              </c:strCache>
            </c:strRef>
          </c:cat>
          <c:val>
            <c:numRef>
              <c:f>Sheet1!$B$2:$B$4</c:f>
              <c:numCache>
                <c:formatCode>General</c:formatCode>
                <c:ptCount val="3"/>
                <c:pt idx="0">
                  <c:v>5.6849999999999996</c:v>
                </c:pt>
              </c:numCache>
            </c:numRef>
          </c:val>
          <c:extLst>
            <c:ext xmlns:c16="http://schemas.microsoft.com/office/drawing/2014/chart" uri="{C3380CC4-5D6E-409C-BE32-E72D297353CC}">
              <c16:uniqueId val="{00000008-2E39-4C77-9705-8C55D68E16C4}"/>
            </c:ext>
          </c:extLst>
        </c:ser>
        <c:dLbls>
          <c:showLegendKey val="0"/>
          <c:showVal val="0"/>
          <c:showCatName val="0"/>
          <c:showSerName val="0"/>
          <c:showPercent val="0"/>
          <c:showBubbleSize val="0"/>
        </c:dLbls>
        <c:gapWidth val="150"/>
        <c:overlap val="100"/>
        <c:axId val="215906560"/>
        <c:axId val="215920640"/>
      </c:barChart>
      <c:catAx>
        <c:axId val="215906560"/>
        <c:scaling>
          <c:orientation val="minMax"/>
        </c:scaling>
        <c:delete val="0"/>
        <c:axPos val="b"/>
        <c:numFmt formatCode="General" sourceLinked="0"/>
        <c:majorTickMark val="out"/>
        <c:minorTickMark val="none"/>
        <c:tickLblPos val="nextTo"/>
        <c:spPr>
          <a:ln w="9525">
            <a:solidFill>
              <a:schemeClr val="bg1">
                <a:lumMod val="75000"/>
              </a:schemeClr>
            </a:solidFill>
          </a:ln>
        </c:spPr>
        <c:txPr>
          <a:bodyPr rot="0" vert="horz"/>
          <a:lstStyle/>
          <a:p>
            <a:pPr>
              <a:defRPr/>
            </a:pPr>
            <a:endParaRPr lang="en-US"/>
          </a:p>
        </c:txPr>
        <c:crossAx val="215920640"/>
        <c:crosses val="autoZero"/>
        <c:auto val="1"/>
        <c:lblAlgn val="ctr"/>
        <c:lblOffset val="100"/>
        <c:tickLblSkip val="1"/>
        <c:noMultiLvlLbl val="0"/>
      </c:catAx>
      <c:valAx>
        <c:axId val="215920640"/>
        <c:scaling>
          <c:orientation val="minMax"/>
          <c:max val="10"/>
        </c:scaling>
        <c:delete val="0"/>
        <c:axPos val="l"/>
        <c:majorGridlines>
          <c:spPr>
            <a:ln w="9525">
              <a:solidFill>
                <a:schemeClr val="bg1">
                  <a:lumMod val="75000"/>
                </a:schemeClr>
              </a:solidFill>
              <a:prstDash val="dash"/>
            </a:ln>
          </c:spPr>
        </c:majorGridlines>
        <c:title>
          <c:tx>
            <c:rich>
              <a:bodyPr rot="-5400000" vert="horz"/>
              <a:lstStyle/>
              <a:p>
                <a:pPr>
                  <a:defRPr/>
                </a:pPr>
                <a:r>
                  <a:rPr lang="en-GB"/>
                  <a:t>£ billion</a:t>
                </a:r>
              </a:p>
            </c:rich>
          </c:tx>
          <c:layout>
            <c:manualLayout>
              <c:xMode val="edge"/>
              <c:yMode val="edge"/>
              <c:x val="1.2962430336625379E-3"/>
              <c:y val="0.31155237136055669"/>
            </c:manualLayout>
          </c:layout>
          <c:overlay val="0"/>
        </c:title>
        <c:numFmt formatCode="#,##0" sourceLinked="0"/>
        <c:majorTickMark val="out"/>
        <c:minorTickMark val="none"/>
        <c:tickLblPos val="nextTo"/>
        <c:spPr>
          <a:ln w="9525">
            <a:solidFill>
              <a:schemeClr val="bg1">
                <a:lumMod val="75000"/>
              </a:schemeClr>
            </a:solidFill>
          </a:ln>
        </c:spPr>
        <c:crossAx val="215906560"/>
        <c:crosses val="autoZero"/>
        <c:crossBetween val="between"/>
      </c:valAx>
      <c:spPr>
        <a:noFill/>
        <a:ln w="25400">
          <a:noFill/>
        </a:ln>
      </c:spPr>
    </c:plotArea>
    <c:legend>
      <c:legendPos val="r"/>
      <c:layout>
        <c:manualLayout>
          <c:xMode val="edge"/>
          <c:yMode val="edge"/>
          <c:x val="0.11231648174659986"/>
          <c:y val="0.80080571323933358"/>
          <c:w val="0.83211596277738009"/>
          <c:h val="0.19919423200090419"/>
        </c:manualLayout>
      </c:layout>
      <c:overlay val="0"/>
    </c:legend>
    <c:plotVisOnly val="1"/>
    <c:dispBlanksAs val="gap"/>
    <c:showDLblsOverMax val="0"/>
  </c:chart>
  <c:spPr>
    <a:noFill/>
    <a:ln>
      <a:noFill/>
    </a:ln>
  </c:spPr>
  <c:txPr>
    <a:bodyPr/>
    <a:lstStyle/>
    <a:p>
      <a:pPr>
        <a:defRPr sz="1300" b="0">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89529990461408E-2"/>
          <c:y val="3.2100769390959794E-2"/>
          <c:w val="0.90714883323670037"/>
          <c:h val="0.81530332457565313"/>
        </c:manualLayout>
      </c:layout>
      <c:lineChart>
        <c:grouping val="standard"/>
        <c:varyColors val="0"/>
        <c:ser>
          <c:idx val="2"/>
          <c:order val="0"/>
          <c:tx>
            <c:strRef>
              <c:f>Sheet1!$A$2</c:f>
              <c:strCache>
                <c:ptCount val="1"/>
                <c:pt idx="0">
                  <c:v>Cash</c:v>
                </c:pt>
              </c:strCache>
            </c:strRef>
          </c:tx>
          <c:spPr>
            <a:ln w="19050" cap="rnd" cmpd="sng" algn="ctr">
              <a:solidFill>
                <a:srgbClr val="309E75"/>
              </a:solidFill>
              <a:prstDash val="solid"/>
              <a:round/>
            </a:ln>
            <a:effectLst/>
          </c:spPr>
          <c:marker>
            <c:symbol val="diamond"/>
            <c:size val="7"/>
            <c:spPr>
              <a:solidFill>
                <a:srgbClr val="309E75"/>
              </a:solidFill>
              <a:ln w="6350" cap="flat" cmpd="sng" algn="ctr">
                <a:solidFill>
                  <a:srgbClr val="309E75"/>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Sheet1!$B$2:$P$2</c:f>
              <c:numCache>
                <c:formatCode>General</c:formatCode>
                <c:ptCount val="15"/>
                <c:pt idx="0">
                  <c:v>100</c:v>
                </c:pt>
                <c:pt idx="1">
                  <c:v>96.042379183783282</c:v>
                </c:pt>
                <c:pt idx="2">
                  <c:v>93.631991239687849</c:v>
                </c:pt>
                <c:pt idx="3">
                  <c:v>92.290166245886667</c:v>
                </c:pt>
                <c:pt idx="4">
                  <c:v>91.405801837954925</c:v>
                </c:pt>
                <c:pt idx="5">
                  <c:v>87.498333358169418</c:v>
                </c:pt>
                <c:pt idx="6">
                  <c:v>85.855692874380125</c:v>
                </c:pt>
                <c:pt idx="7">
                  <c:v>88.233639303500922</c:v>
                </c:pt>
                <c:pt idx="8">
                  <c:v>91.629863718489162</c:v>
                </c:pt>
                <c:pt idx="9">
                  <c:v>92.911387627970811</c:v>
                </c:pt>
              </c:numCache>
            </c:numRef>
          </c:val>
          <c:smooth val="0"/>
          <c:extLst>
            <c:ext xmlns:c16="http://schemas.microsoft.com/office/drawing/2014/chart" uri="{C3380CC4-5D6E-409C-BE32-E72D297353CC}">
              <c16:uniqueId val="{00000000-A803-4B29-8082-8C2AE6CE2DB6}"/>
            </c:ext>
          </c:extLst>
        </c:ser>
        <c:ser>
          <c:idx val="3"/>
          <c:order val="1"/>
          <c:tx>
            <c:strRef>
              <c:f>Sheet1!$A$3</c:f>
              <c:strCache>
                <c:ptCount val="1"/>
                <c:pt idx="0">
                  <c:v>Real-terms</c:v>
                </c:pt>
              </c:strCache>
            </c:strRef>
          </c:tx>
          <c:spPr>
            <a:ln w="19050" cap="rnd" cmpd="sng" algn="ctr">
              <a:solidFill>
                <a:srgbClr val="8F3363"/>
              </a:solidFill>
              <a:prstDash val="solid"/>
              <a:round/>
            </a:ln>
            <a:effectLst/>
          </c:spPr>
          <c:marker>
            <c:symbol val="diamond"/>
            <c:size val="7"/>
            <c:spPr>
              <a:solidFill>
                <a:schemeClr val="accent4"/>
              </a:solidFill>
              <a:ln w="6350" cap="flat" cmpd="sng" algn="ctr">
                <a:solidFill>
                  <a:schemeClr val="accent4"/>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Sheet1!$B$3:$P$3</c:f>
              <c:numCache>
                <c:formatCode>General</c:formatCode>
                <c:ptCount val="15"/>
                <c:pt idx="0">
                  <c:v>100</c:v>
                </c:pt>
                <c:pt idx="1">
                  <c:v>94.39922744051529</c:v>
                </c:pt>
                <c:pt idx="2">
                  <c:v>90.355400546402862</c:v>
                </c:pt>
                <c:pt idx="3">
                  <c:v>87.372757693511801</c:v>
                </c:pt>
                <c:pt idx="4">
                  <c:v>85.502253633340175</c:v>
                </c:pt>
                <c:pt idx="5">
                  <c:v>81.251818783618162</c:v>
                </c:pt>
                <c:pt idx="6">
                  <c:v>77.962217844459786</c:v>
                </c:pt>
                <c:pt idx="7">
                  <c:v>78.895295429907705</c:v>
                </c:pt>
                <c:pt idx="8">
                  <c:v>80.245973859982044</c:v>
                </c:pt>
                <c:pt idx="9">
                  <c:v>79.4900917533094</c:v>
                </c:pt>
              </c:numCache>
            </c:numRef>
          </c:val>
          <c:smooth val="0"/>
          <c:extLst>
            <c:ext xmlns:c16="http://schemas.microsoft.com/office/drawing/2014/chart" uri="{C3380CC4-5D6E-409C-BE32-E72D297353CC}">
              <c16:uniqueId val="{00000001-A803-4B29-8082-8C2AE6CE2DB6}"/>
            </c:ext>
          </c:extLst>
        </c:ser>
        <c:ser>
          <c:idx val="0"/>
          <c:order val="2"/>
          <c:tx>
            <c:strRef>
              <c:f>Sheet1!$A$4</c:f>
              <c:strCache>
                <c:ptCount val="1"/>
                <c:pt idx="0">
                  <c:v>Real-terms, per capita</c:v>
                </c:pt>
              </c:strCache>
            </c:strRef>
          </c:tx>
          <c:spPr>
            <a:ln w="19050" cap="rnd" cmpd="sng" algn="ctr">
              <a:solidFill>
                <a:srgbClr val="F2B517"/>
              </a:solidFill>
              <a:prstDash val="solid"/>
              <a:round/>
            </a:ln>
            <a:effectLst/>
          </c:spPr>
          <c:marker>
            <c:symbol val="diamond"/>
            <c:size val="7"/>
            <c:spPr>
              <a:solidFill>
                <a:srgbClr val="F2B517"/>
              </a:solidFill>
              <a:ln w="6350" cap="flat" cmpd="sng" algn="ctr">
                <a:solidFill>
                  <a:srgbClr val="F2B517"/>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Sheet1!$B$4:$P$4</c:f>
              <c:numCache>
                <c:formatCode>General</c:formatCode>
                <c:ptCount val="15"/>
                <c:pt idx="0">
                  <c:v>100</c:v>
                </c:pt>
                <c:pt idx="1">
                  <c:v>93.57318217008347</c:v>
                </c:pt>
                <c:pt idx="2">
                  <c:v>88.895780899912097</c:v>
                </c:pt>
                <c:pt idx="3">
                  <c:v>85.304679030722781</c:v>
                </c:pt>
                <c:pt idx="4">
                  <c:v>82.785026197564449</c:v>
                </c:pt>
                <c:pt idx="5">
                  <c:v>78.040474136905615</c:v>
                </c:pt>
                <c:pt idx="6">
                  <c:v>74.230314968912495</c:v>
                </c:pt>
                <c:pt idx="7">
                  <c:v>74.672338974127669</c:v>
                </c:pt>
                <c:pt idx="8">
                  <c:v>75.536529100346812</c:v>
                </c:pt>
                <c:pt idx="9">
                  <c:v>74.418445678517415</c:v>
                </c:pt>
              </c:numCache>
            </c:numRef>
          </c:val>
          <c:smooth val="0"/>
          <c:extLst>
            <c:ext xmlns:c16="http://schemas.microsoft.com/office/drawing/2014/chart" uri="{C3380CC4-5D6E-409C-BE32-E72D297353CC}">
              <c16:uniqueId val="{00000002-A803-4B29-8082-8C2AE6CE2DB6}"/>
            </c:ext>
          </c:extLst>
        </c:ser>
        <c:dLbls>
          <c:showLegendKey val="0"/>
          <c:showVal val="0"/>
          <c:showCatName val="0"/>
          <c:showSerName val="0"/>
          <c:showPercent val="0"/>
          <c:showBubbleSize val="0"/>
        </c:dLbls>
        <c:marker val="1"/>
        <c:smooth val="0"/>
        <c:axId val="218456832"/>
        <c:axId val="218458368"/>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1"/>
        <c:noMultiLvlLbl val="0"/>
      </c:catAx>
      <c:valAx>
        <c:axId val="218458368"/>
        <c:scaling>
          <c:orientation val="minMax"/>
          <c:max val="140"/>
          <c:min val="6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Index: 2015-16 = 100</a:t>
                </a:r>
              </a:p>
            </c:rich>
          </c:tx>
          <c:layout>
            <c:manualLayout>
              <c:xMode val="edge"/>
              <c:yMode val="edge"/>
              <c:x val="3.2219250503425699E-4"/>
              <c:y val="0.281529326346715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solidFill>
          <a:schemeClr val="bg1"/>
        </a:solid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89529990461408E-2"/>
          <c:y val="3.2100769390959794E-2"/>
          <c:w val="0.90714883323670037"/>
          <c:h val="0.81530332457565313"/>
        </c:manualLayout>
      </c:layout>
      <c:lineChart>
        <c:grouping val="standard"/>
        <c:varyColors val="0"/>
        <c:ser>
          <c:idx val="2"/>
          <c:order val="0"/>
          <c:tx>
            <c:strRef>
              <c:f>Sheet1!$A$2</c:f>
              <c:strCache>
                <c:ptCount val="1"/>
                <c:pt idx="0">
                  <c:v>Cash</c:v>
                </c:pt>
              </c:strCache>
            </c:strRef>
          </c:tx>
          <c:spPr>
            <a:ln w="19050" cap="rnd" cmpd="sng" algn="ctr">
              <a:solidFill>
                <a:srgbClr val="309E75"/>
              </a:solidFill>
              <a:prstDash val="solid"/>
              <a:round/>
            </a:ln>
            <a:effectLst/>
          </c:spPr>
          <c:marker>
            <c:symbol val="diamond"/>
            <c:size val="7"/>
            <c:spPr>
              <a:solidFill>
                <a:srgbClr val="309E75"/>
              </a:solidFill>
              <a:ln w="6350" cap="flat" cmpd="sng" algn="ctr">
                <a:solidFill>
                  <a:srgbClr val="309E75"/>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Sheet1!$B$2:$P$2</c:f>
              <c:numCache>
                <c:formatCode>General</c:formatCode>
                <c:ptCount val="15"/>
                <c:pt idx="0">
                  <c:v>100</c:v>
                </c:pt>
                <c:pt idx="1">
                  <c:v>96.042379183783282</c:v>
                </c:pt>
                <c:pt idx="2">
                  <c:v>93.631991239687849</c:v>
                </c:pt>
                <c:pt idx="3">
                  <c:v>92.290166245886667</c:v>
                </c:pt>
                <c:pt idx="4">
                  <c:v>91.405801837954925</c:v>
                </c:pt>
                <c:pt idx="5">
                  <c:v>87.498333358169418</c:v>
                </c:pt>
                <c:pt idx="6">
                  <c:v>85.855692874380125</c:v>
                </c:pt>
                <c:pt idx="7">
                  <c:v>88.233639303500922</c:v>
                </c:pt>
                <c:pt idx="8">
                  <c:v>91.629863718489162</c:v>
                </c:pt>
                <c:pt idx="9">
                  <c:v>92.911387627970811</c:v>
                </c:pt>
                <c:pt idx="10">
                  <c:v>98.594104133621514</c:v>
                </c:pt>
                <c:pt idx="11">
                  <c:v>94.031017668611796</c:v>
                </c:pt>
                <c:pt idx="12">
                  <c:v>103.5314916650449</c:v>
                </c:pt>
                <c:pt idx="13">
                  <c:v>119.76226213188019</c:v>
                </c:pt>
                <c:pt idx="14">
                  <c:v>127.35611681769198</c:v>
                </c:pt>
              </c:numCache>
            </c:numRef>
          </c:val>
          <c:smooth val="0"/>
          <c:extLst>
            <c:ext xmlns:c16="http://schemas.microsoft.com/office/drawing/2014/chart" uri="{C3380CC4-5D6E-409C-BE32-E72D297353CC}">
              <c16:uniqueId val="{00000000-A803-4B29-8082-8C2AE6CE2DB6}"/>
            </c:ext>
          </c:extLst>
        </c:ser>
        <c:ser>
          <c:idx val="3"/>
          <c:order val="1"/>
          <c:tx>
            <c:strRef>
              <c:f>Sheet1!$A$3</c:f>
              <c:strCache>
                <c:ptCount val="1"/>
                <c:pt idx="0">
                  <c:v>Real-terms</c:v>
                </c:pt>
              </c:strCache>
            </c:strRef>
          </c:tx>
          <c:spPr>
            <a:ln w="19050" cap="rnd" cmpd="sng" algn="ctr">
              <a:solidFill>
                <a:srgbClr val="8F3363"/>
              </a:solidFill>
              <a:prstDash val="solid"/>
              <a:round/>
            </a:ln>
            <a:effectLst/>
          </c:spPr>
          <c:marker>
            <c:symbol val="diamond"/>
            <c:size val="7"/>
            <c:spPr>
              <a:solidFill>
                <a:schemeClr val="accent4"/>
              </a:solidFill>
              <a:ln w="6350" cap="flat" cmpd="sng" algn="ctr">
                <a:solidFill>
                  <a:schemeClr val="accent4"/>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Sheet1!$B$3:$P$3</c:f>
              <c:numCache>
                <c:formatCode>General</c:formatCode>
                <c:ptCount val="15"/>
                <c:pt idx="0">
                  <c:v>100</c:v>
                </c:pt>
                <c:pt idx="1">
                  <c:v>94.39922744051529</c:v>
                </c:pt>
                <c:pt idx="2">
                  <c:v>90.355400546402862</c:v>
                </c:pt>
                <c:pt idx="3">
                  <c:v>87.372757693511801</c:v>
                </c:pt>
                <c:pt idx="4">
                  <c:v>85.502253633340175</c:v>
                </c:pt>
                <c:pt idx="5">
                  <c:v>81.251818783618162</c:v>
                </c:pt>
                <c:pt idx="6">
                  <c:v>77.962217844459786</c:v>
                </c:pt>
                <c:pt idx="7">
                  <c:v>78.895295429907705</c:v>
                </c:pt>
                <c:pt idx="8">
                  <c:v>80.245973859982044</c:v>
                </c:pt>
                <c:pt idx="9">
                  <c:v>79.4900917533094</c:v>
                </c:pt>
                <c:pt idx="10">
                  <c:v>80.003272694944954</c:v>
                </c:pt>
                <c:pt idx="11">
                  <c:v>76.916215985670931</c:v>
                </c:pt>
                <c:pt idx="12">
                  <c:v>79.287508422222359</c:v>
                </c:pt>
                <c:pt idx="13">
                  <c:v>86.083850450795438</c:v>
                </c:pt>
                <c:pt idx="14">
                  <c:v>90.812241587325332</c:v>
                </c:pt>
              </c:numCache>
            </c:numRef>
          </c:val>
          <c:smooth val="0"/>
          <c:extLst>
            <c:ext xmlns:c16="http://schemas.microsoft.com/office/drawing/2014/chart" uri="{C3380CC4-5D6E-409C-BE32-E72D297353CC}">
              <c16:uniqueId val="{00000001-A803-4B29-8082-8C2AE6CE2DB6}"/>
            </c:ext>
          </c:extLst>
        </c:ser>
        <c:ser>
          <c:idx val="0"/>
          <c:order val="2"/>
          <c:tx>
            <c:strRef>
              <c:f>Sheet1!$A$4</c:f>
              <c:strCache>
                <c:ptCount val="1"/>
                <c:pt idx="0">
                  <c:v>Real-terms, per capita</c:v>
                </c:pt>
              </c:strCache>
            </c:strRef>
          </c:tx>
          <c:spPr>
            <a:ln w="19050" cap="rnd" cmpd="sng" algn="ctr">
              <a:solidFill>
                <a:srgbClr val="F2B517"/>
              </a:solidFill>
              <a:prstDash val="solid"/>
              <a:round/>
            </a:ln>
            <a:effectLst/>
          </c:spPr>
          <c:marker>
            <c:symbol val="diamond"/>
            <c:size val="7"/>
            <c:spPr>
              <a:solidFill>
                <a:srgbClr val="F2B517"/>
              </a:solidFill>
              <a:ln w="6350" cap="flat" cmpd="sng" algn="ctr">
                <a:solidFill>
                  <a:srgbClr val="F2B517"/>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Sheet1!$B$4:$P$4</c:f>
              <c:numCache>
                <c:formatCode>General</c:formatCode>
                <c:ptCount val="15"/>
                <c:pt idx="0">
                  <c:v>100</c:v>
                </c:pt>
                <c:pt idx="1">
                  <c:v>93.57318217008347</c:v>
                </c:pt>
                <c:pt idx="2">
                  <c:v>88.895780899912097</c:v>
                </c:pt>
                <c:pt idx="3">
                  <c:v>85.304679030722781</c:v>
                </c:pt>
                <c:pt idx="4">
                  <c:v>82.785026197564449</c:v>
                </c:pt>
                <c:pt idx="5">
                  <c:v>78.040474136905615</c:v>
                </c:pt>
                <c:pt idx="6">
                  <c:v>74.230314968912495</c:v>
                </c:pt>
                <c:pt idx="7">
                  <c:v>74.672338974127669</c:v>
                </c:pt>
                <c:pt idx="8">
                  <c:v>75.536529100346812</c:v>
                </c:pt>
                <c:pt idx="9">
                  <c:v>74.418445678517415</c:v>
                </c:pt>
                <c:pt idx="10">
                  <c:v>74.771357313469622</c:v>
                </c:pt>
                <c:pt idx="11">
                  <c:v>71.595189355742292</c:v>
                </c:pt>
                <c:pt idx="12">
                  <c:v>73.089690413362547</c:v>
                </c:pt>
                <c:pt idx="13">
                  <c:v>78.538961246949953</c:v>
                </c:pt>
                <c:pt idx="14">
                  <c:v>82.006592588023551</c:v>
                </c:pt>
              </c:numCache>
            </c:numRef>
          </c:val>
          <c:smooth val="0"/>
          <c:extLst>
            <c:ext xmlns:c16="http://schemas.microsoft.com/office/drawing/2014/chart" uri="{C3380CC4-5D6E-409C-BE32-E72D297353CC}">
              <c16:uniqueId val="{00000002-A803-4B29-8082-8C2AE6CE2DB6}"/>
            </c:ext>
          </c:extLst>
        </c:ser>
        <c:dLbls>
          <c:showLegendKey val="0"/>
          <c:showVal val="0"/>
          <c:showCatName val="0"/>
          <c:showSerName val="0"/>
          <c:showPercent val="0"/>
          <c:showBubbleSize val="0"/>
        </c:dLbls>
        <c:marker val="1"/>
        <c:smooth val="0"/>
        <c:axId val="218456832"/>
        <c:axId val="218458368"/>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1"/>
        <c:noMultiLvlLbl val="0"/>
      </c:catAx>
      <c:valAx>
        <c:axId val="218458368"/>
        <c:scaling>
          <c:orientation val="minMax"/>
          <c:min val="6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Index: 2015-16 = 100</a:t>
                </a:r>
              </a:p>
            </c:rich>
          </c:tx>
          <c:layout>
            <c:manualLayout>
              <c:xMode val="edge"/>
              <c:yMode val="edge"/>
              <c:x val="3.2219250503425699E-4"/>
              <c:y val="0.281529326346715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solidFill>
          <a:schemeClr val="bg1"/>
        </a:solid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rgbClr val="000000"/>
                </a:solidFill>
                <a:latin typeface="+mn-lt"/>
                <a:ea typeface="+mn-ea"/>
                <a:cs typeface="+mn-cs"/>
              </a:defRPr>
            </a:pPr>
            <a:r>
              <a:rPr lang="en-GB" b="1"/>
              <a:t>Real-terms change in spending per resident, 2010-11 (actual) to 2023-24 (estimated)</a:t>
            </a:r>
          </a:p>
        </c:rich>
      </c:tx>
      <c:layout>
        <c:manualLayout>
          <c:xMode val="edge"/>
          <c:yMode val="edge"/>
          <c:x val="0.10607925902214754"/>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5.4099054044780492E-2"/>
          <c:y val="9.1552457702315349E-2"/>
          <c:w val="0.90958355888313525"/>
          <c:h val="0.6945437903724555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1.0342669724898523E-17"/>
                  <c:y val="-1.0985833680965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1C-4276-A743-AD5D098865DF}"/>
                </c:ext>
              </c:extLst>
            </c:dLbl>
            <c:dLbl>
              <c:idx val="4"/>
              <c:layout>
                <c:manualLayout>
                  <c:x val="2.2566085536658382E-3"/>
                  <c:y val="-2.7464367945845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1C-4276-A743-AD5D098865DF}"/>
                </c:ext>
              </c:extLst>
            </c:dLbl>
            <c:dLbl>
              <c:idx val="8"/>
              <c:numFmt formatCode="0%" sourceLinked="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31C-4276-A743-AD5D098865DF}"/>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Children's social care</c:v>
                </c:pt>
                <c:pt idx="1">
                  <c:v>Adult social care</c:v>
                </c:pt>
                <c:pt idx="2">
                  <c:v>Central and other</c:v>
                </c:pt>
                <c:pt idx="3">
                  <c:v>Environment and regulation</c:v>
                </c:pt>
                <c:pt idx="4">
                  <c:v>Housing</c:v>
                </c:pt>
                <c:pt idx="5">
                  <c:v>Planning and development</c:v>
                </c:pt>
                <c:pt idx="6">
                  <c:v>Culture and leisure</c:v>
                </c:pt>
                <c:pt idx="7">
                  <c:v>Highways and transport</c:v>
                </c:pt>
                <c:pt idx="8">
                  <c:v>Youth and Sure Start</c:v>
                </c:pt>
              </c:strCache>
            </c:strRef>
          </c:cat>
          <c:val>
            <c:numRef>
              <c:f>Sheet1!$B$2:$B$10</c:f>
              <c:numCache>
                <c:formatCode>General</c:formatCode>
                <c:ptCount val="9"/>
                <c:pt idx="0">
                  <c:v>0.35593220338983045</c:v>
                </c:pt>
                <c:pt idx="1">
                  <c:v>8.8516746411483327E-2</c:v>
                </c:pt>
                <c:pt idx="2">
                  <c:v>-0.1071428571428571</c:v>
                </c:pt>
                <c:pt idx="3">
                  <c:v>-0.20863309352517989</c:v>
                </c:pt>
                <c:pt idx="4">
                  <c:v>-0.33333333333333337</c:v>
                </c:pt>
                <c:pt idx="5">
                  <c:v>-0.42592592592592593</c:v>
                </c:pt>
                <c:pt idx="6">
                  <c:v>-0.45238095238095233</c:v>
                </c:pt>
                <c:pt idx="7">
                  <c:v>-0.46534653465346532</c:v>
                </c:pt>
                <c:pt idx="8">
                  <c:v>-0.7</c:v>
                </c:pt>
              </c:numCache>
            </c:numRef>
          </c:val>
          <c:extLst>
            <c:ext xmlns:c16="http://schemas.microsoft.com/office/drawing/2014/chart" uri="{C3380CC4-5D6E-409C-BE32-E72D297353CC}">
              <c16:uniqueId val="{00000001-F31C-4276-A743-AD5D098865DF}"/>
            </c:ext>
          </c:extLst>
        </c:ser>
        <c:dLbls>
          <c:showLegendKey val="0"/>
          <c:showVal val="0"/>
          <c:showCatName val="0"/>
          <c:showSerName val="0"/>
          <c:showPercent val="0"/>
          <c:showBubbleSize val="0"/>
        </c:dLbls>
        <c:gapWidth val="219"/>
        <c:overlap val="-27"/>
        <c:axId val="1115570400"/>
        <c:axId val="1115574720"/>
      </c:barChart>
      <c:catAx>
        <c:axId val="1115570400"/>
        <c:scaling>
          <c:orientation val="minMax"/>
        </c:scaling>
        <c:delete val="0"/>
        <c:axPos val="b"/>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115574720"/>
        <c:crosses val="autoZero"/>
        <c:auto val="1"/>
        <c:lblAlgn val="ctr"/>
        <c:lblOffset val="100"/>
        <c:noMultiLvlLbl val="0"/>
      </c:catAx>
      <c:valAx>
        <c:axId val="1115574720"/>
        <c:scaling>
          <c:orientation val="minMax"/>
        </c:scaling>
        <c:delete val="0"/>
        <c:axPos val="l"/>
        <c:majorGridlines>
          <c:spPr>
            <a:ln w="9525" cap="flat" cmpd="sng" algn="ctr">
              <a:solidFill>
                <a:schemeClr val="bg1">
                  <a:lumMod val="50000"/>
                </a:schemeClr>
              </a:solidFill>
              <a:prstDash val="dash"/>
              <a:round/>
            </a:ln>
            <a:effectLst/>
          </c:spPr>
        </c:majorGridlines>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11557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b="1"/>
            </a:pPr>
            <a:r>
              <a:rPr lang="en-US" sz="1600" b="1" dirty="0"/>
              <a:t>Real-terms change in core funding by deprivation decile, 2010-11 to 2024-25</a:t>
            </a:r>
            <a:endParaRPr lang="en-GB" sz="1600" b="1" dirty="0"/>
          </a:p>
        </c:rich>
      </c:tx>
      <c:layout>
        <c:manualLayout>
          <c:xMode val="edge"/>
          <c:yMode val="edge"/>
          <c:x val="0.22977725284339456"/>
          <c:y val="1.9227436889959051E-2"/>
        </c:manualLayout>
      </c:layout>
      <c:overlay val="0"/>
    </c:title>
    <c:autoTitleDeleted val="0"/>
    <c:plotArea>
      <c:layout>
        <c:manualLayout>
          <c:layoutTarget val="inner"/>
          <c:xMode val="edge"/>
          <c:yMode val="edge"/>
          <c:x val="0.12485963391372978"/>
          <c:y val="0.16111740856982851"/>
          <c:w val="0.83618897252765245"/>
          <c:h val="0.63327874393770556"/>
        </c:manualLayout>
      </c:layout>
      <c:barChart>
        <c:barDir val="col"/>
        <c:grouping val="clustered"/>
        <c:varyColors val="0"/>
        <c:ser>
          <c:idx val="0"/>
          <c:order val="0"/>
          <c:tx>
            <c:strRef>
              <c:f>Sheet1!$B$1</c:f>
              <c:strCache>
                <c:ptCount val="1"/>
                <c:pt idx="0">
                  <c:v>Grants frozen in real-terms;
council tax increases of 3% p.a.</c:v>
                </c:pt>
              </c:strCache>
            </c:strRef>
          </c:tx>
          <c:spPr>
            <a:solidFill>
              <a:srgbClr val="F2B517"/>
            </a:solidFill>
            <a:ln>
              <a:noFill/>
            </a:ln>
          </c:spPr>
          <c:invertIfNegative val="0"/>
          <c:dLbls>
            <c:dLbl>
              <c:idx val="0"/>
              <c:numFmt formatCode="0%" sourceLinked="0"/>
              <c:spPr>
                <a:noFill/>
                <a:ln>
                  <a:noFill/>
                </a:ln>
                <a:effectLst/>
              </c:spPr>
              <c:txPr>
                <a:bodyPr wrap="square" lIns="38100" tIns="19050" rIns="38100" bIns="19050" anchor="ctr">
                  <a:spAutoFit/>
                </a:bodyPr>
                <a:lstStyle/>
                <a:p>
                  <a:pPr>
                    <a:defRPr b="1">
                      <a:solidFill>
                        <a:schemeClr val="accent5"/>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EC3-46BF-A93D-F331C7E43C18}"/>
                </c:ext>
              </c:extLst>
            </c:dLbl>
            <c:dLbl>
              <c:idx val="9"/>
              <c:numFmt formatCode="0%" sourceLinked="0"/>
              <c:spPr>
                <a:noFill/>
                <a:ln>
                  <a:noFill/>
                </a:ln>
                <a:effectLst/>
              </c:spPr>
              <c:txPr>
                <a:bodyPr wrap="square" lIns="38100" tIns="19050" rIns="38100" bIns="19050" anchor="ctr">
                  <a:spAutoFit/>
                </a:bodyPr>
                <a:lstStyle/>
                <a:p>
                  <a:pPr>
                    <a:defRPr b="1">
                      <a:solidFill>
                        <a:schemeClr val="accent5"/>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EC3-46BF-A93D-F331C7E43C18}"/>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Most deprived</c:v>
                </c:pt>
                <c:pt idx="1">
                  <c:v>2</c:v>
                </c:pt>
                <c:pt idx="2">
                  <c:v>3</c:v>
                </c:pt>
                <c:pt idx="3">
                  <c:v>4</c:v>
                </c:pt>
                <c:pt idx="4">
                  <c:v>5</c:v>
                </c:pt>
                <c:pt idx="5">
                  <c:v>6</c:v>
                </c:pt>
                <c:pt idx="6">
                  <c:v>7</c:v>
                </c:pt>
                <c:pt idx="7">
                  <c:v>8</c:v>
                </c:pt>
                <c:pt idx="8">
                  <c:v>9</c:v>
                </c:pt>
                <c:pt idx="9">
                  <c:v>Least deprived</c:v>
                </c:pt>
              </c:strCache>
            </c:strRef>
          </c:cat>
          <c:val>
            <c:numRef>
              <c:f>Sheet1!$B$2:$B$11</c:f>
              <c:numCache>
                <c:formatCode>0.00</c:formatCode>
                <c:ptCount val="10"/>
                <c:pt idx="0">
                  <c:v>-0.25774489260014377</c:v>
                </c:pt>
                <c:pt idx="1">
                  <c:v>-0.23301288205926918</c:v>
                </c:pt>
                <c:pt idx="2">
                  <c:v>-0.24339569457885935</c:v>
                </c:pt>
                <c:pt idx="3">
                  <c:v>-0.22420598507586342</c:v>
                </c:pt>
                <c:pt idx="4">
                  <c:v>-0.19505568298648523</c:v>
                </c:pt>
                <c:pt idx="5">
                  <c:v>-0.17961890715760953</c:v>
                </c:pt>
                <c:pt idx="6">
                  <c:v>-0.13459151435967498</c:v>
                </c:pt>
                <c:pt idx="7">
                  <c:v>-0.13784700823480156</c:v>
                </c:pt>
                <c:pt idx="8">
                  <c:v>-0.1133243168640542</c:v>
                </c:pt>
                <c:pt idx="9">
                  <c:v>-0.10667668538494923</c:v>
                </c:pt>
              </c:numCache>
            </c:numRef>
          </c:val>
          <c:extLst>
            <c:ext xmlns:c16="http://schemas.microsoft.com/office/drawing/2014/chart" uri="{C3380CC4-5D6E-409C-BE32-E72D297353CC}">
              <c16:uniqueId val="{00000000-4EC3-46BF-A93D-F331C7E43C18}"/>
            </c:ext>
          </c:extLst>
        </c:ser>
        <c:dLbls>
          <c:showLegendKey val="0"/>
          <c:showVal val="0"/>
          <c:showCatName val="0"/>
          <c:showSerName val="0"/>
          <c:showPercent val="0"/>
          <c:showBubbleSize val="0"/>
        </c:dLbls>
        <c:gapWidth val="150"/>
        <c:axId val="215906560"/>
        <c:axId val="215920640"/>
      </c:barChart>
      <c:catAx>
        <c:axId val="215906560"/>
        <c:scaling>
          <c:orientation val="minMax"/>
        </c:scaling>
        <c:delete val="0"/>
        <c:axPos val="b"/>
        <c:title>
          <c:tx>
            <c:rich>
              <a:bodyPr/>
              <a:lstStyle/>
              <a:p>
                <a:pPr>
                  <a:defRPr/>
                </a:pPr>
                <a:r>
                  <a:rPr lang="en-GB"/>
                  <a:t>Decile of area deprivation</a:t>
                </a:r>
              </a:p>
            </c:rich>
          </c:tx>
          <c:layout>
            <c:manualLayout>
              <c:xMode val="edge"/>
              <c:yMode val="edge"/>
              <c:x val="0.38092817912629412"/>
              <c:y val="0.91373725631821823"/>
            </c:manualLayout>
          </c:layout>
          <c:overlay val="0"/>
        </c:title>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max val="0"/>
          <c:min val="-0.30000000000000004"/>
        </c:scaling>
        <c:delete val="0"/>
        <c:axPos val="l"/>
        <c:majorGridlines>
          <c:spPr>
            <a:ln w="9525">
              <a:solidFill>
                <a:schemeClr val="bg1">
                  <a:lumMod val="75000"/>
                </a:schemeClr>
              </a:solidFill>
              <a:prstDash val="dash"/>
            </a:ln>
          </c:spPr>
        </c:majorGridlines>
        <c:title>
          <c:tx>
            <c:rich>
              <a:bodyPr rot="-5400000" vert="horz"/>
              <a:lstStyle/>
              <a:p>
                <a:pPr>
                  <a:defRPr/>
                </a:pPr>
                <a:r>
                  <a:rPr lang="en-GB" dirty="0"/>
                  <a:t>% change in funding per resident</a:t>
                </a:r>
              </a:p>
            </c:rich>
          </c:tx>
          <c:layout>
            <c:manualLayout>
              <c:xMode val="edge"/>
              <c:yMode val="edge"/>
              <c:x val="1.688267756217364E-2"/>
              <c:y val="0.19812423950316838"/>
            </c:manualLayout>
          </c:layout>
          <c:overlay val="0"/>
        </c:title>
        <c:numFmt formatCode="0%"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plotVisOnly val="1"/>
    <c:dispBlanksAs val="gap"/>
    <c:showDLblsOverMax val="0"/>
  </c:chart>
  <c:spPr>
    <a:noFill/>
    <a:ln>
      <a:noFill/>
    </a:ln>
  </c:spPr>
  <c:txPr>
    <a:bodyPr/>
    <a:lstStyle/>
    <a:p>
      <a:pPr>
        <a:defRPr sz="1400" b="0">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2297389217121"/>
          <c:y val="2.5868928546093902E-2"/>
          <c:w val="0.86633226138455899"/>
          <c:h val="0.81630993063192636"/>
        </c:manualLayout>
      </c:layout>
      <c:barChart>
        <c:barDir val="col"/>
        <c:grouping val="stacked"/>
        <c:varyColors val="0"/>
        <c:ser>
          <c:idx val="0"/>
          <c:order val="0"/>
          <c:tx>
            <c:strRef>
              <c:f>Sheet1!$B$1</c:f>
              <c:strCache>
                <c:ptCount val="1"/>
                <c:pt idx="0">
                  <c:v>Lower</c:v>
                </c:pt>
              </c:strCache>
            </c:strRef>
          </c:tx>
          <c:spPr>
            <a:solidFill>
              <a:srgbClr val="309E75"/>
            </a:solidFill>
          </c:spPr>
          <c:invertIfNegative val="0"/>
          <c:dPt>
            <c:idx val="0"/>
            <c:invertIfNegative val="0"/>
            <c:bubble3D val="0"/>
            <c:spPr>
              <a:solidFill>
                <a:srgbClr val="2478C7"/>
              </a:solidFill>
            </c:spPr>
            <c:extLst>
              <c:ext xmlns:c16="http://schemas.microsoft.com/office/drawing/2014/chart" uri="{C3380CC4-5D6E-409C-BE32-E72D297353CC}">
                <c16:uniqueId val="{00000001-F4B1-42FE-ABFB-9715DD52BD98}"/>
              </c:ext>
            </c:extLst>
          </c:dPt>
          <c:dPt>
            <c:idx val="2"/>
            <c:invertIfNegative val="0"/>
            <c:bubble3D val="0"/>
            <c:spPr>
              <a:solidFill>
                <a:srgbClr val="EB5C40"/>
              </a:solidFill>
            </c:spPr>
            <c:extLst>
              <c:ext xmlns:c16="http://schemas.microsoft.com/office/drawing/2014/chart" uri="{C3380CC4-5D6E-409C-BE32-E72D297353CC}">
                <c16:uniqueId val="{00000003-F4B1-42FE-ABFB-9715DD52BD98}"/>
              </c:ext>
            </c:extLst>
          </c:dPt>
          <c:cat>
            <c:strRef>
              <c:f>Sheet1!$A$2:$A$4</c:f>
              <c:strCache>
                <c:ptCount val="3"/>
                <c:pt idx="0">
                  <c:v>Overall day-to-day public service spending</c:v>
                </c:pt>
                <c:pt idx="1">
                  <c:v>‘Protected’ areas                                    (NHS, defence, schools, aid, childcare)</c:v>
                </c:pt>
                <c:pt idx="2">
                  <c:v>‘Unprotected’ areas                          (everything else)</c:v>
                </c:pt>
              </c:strCache>
            </c:strRef>
          </c:cat>
          <c:val>
            <c:numRef>
              <c:f>Sheet1!$B$2:$B$4</c:f>
              <c:numCache>
                <c:formatCode>0.00%</c:formatCode>
                <c:ptCount val="3"/>
                <c:pt idx="0">
                  <c:v>9.6779192498328559E-3</c:v>
                </c:pt>
                <c:pt idx="1">
                  <c:v>1.9881120114518369E-2</c:v>
                </c:pt>
                <c:pt idx="2">
                  <c:v>-1.8561529055119208E-2</c:v>
                </c:pt>
              </c:numCache>
            </c:numRef>
          </c:val>
          <c:extLst>
            <c:ext xmlns:c16="http://schemas.microsoft.com/office/drawing/2014/chart" uri="{C3380CC4-5D6E-409C-BE32-E72D297353CC}">
              <c16:uniqueId val="{00000004-F4B1-42FE-ABFB-9715DD52BD98}"/>
            </c:ext>
          </c:extLst>
        </c:ser>
        <c:ser>
          <c:idx val="1"/>
          <c:order val="1"/>
          <c:tx>
            <c:strRef>
              <c:f>Sheet1!$C$1</c:f>
              <c:strCache>
                <c:ptCount val="1"/>
                <c:pt idx="0">
                  <c:v>Upper</c:v>
                </c:pt>
              </c:strCache>
            </c:strRef>
          </c:tx>
          <c:spPr>
            <a:solidFill>
              <a:srgbClr val="309E75">
                <a:lumMod val="60000"/>
                <a:lumOff val="40000"/>
              </a:srgbClr>
            </a:solidFill>
          </c:spPr>
          <c:invertIfNegative val="0"/>
          <c:dPt>
            <c:idx val="2"/>
            <c:invertIfNegative val="0"/>
            <c:bubble3D val="0"/>
            <c:spPr>
              <a:solidFill>
                <a:srgbClr val="EB5C40">
                  <a:lumMod val="60000"/>
                  <a:lumOff val="40000"/>
                </a:srgbClr>
              </a:solidFill>
            </c:spPr>
            <c:extLst>
              <c:ext xmlns:c16="http://schemas.microsoft.com/office/drawing/2014/chart" uri="{C3380CC4-5D6E-409C-BE32-E72D297353CC}">
                <c16:uniqueId val="{00000006-F4B1-42FE-ABFB-9715DD52BD98}"/>
              </c:ext>
            </c:extLst>
          </c:dPt>
          <c:cat>
            <c:strRef>
              <c:f>Sheet1!$A$2:$A$4</c:f>
              <c:strCache>
                <c:ptCount val="3"/>
                <c:pt idx="0">
                  <c:v>Overall day-to-day public service spending</c:v>
                </c:pt>
                <c:pt idx="1">
                  <c:v>‘Protected’ areas                                    (NHS, defence, schools, aid, childcare)</c:v>
                </c:pt>
                <c:pt idx="2">
                  <c:v>‘Unprotected’ areas                          (everything else)</c:v>
                </c:pt>
              </c:strCache>
            </c:strRef>
          </c:cat>
          <c:val>
            <c:numRef>
              <c:f>Sheet1!$C$2:$C$4</c:f>
              <c:numCache>
                <c:formatCode>0.00%</c:formatCode>
                <c:ptCount val="3"/>
                <c:pt idx="1">
                  <c:v>8.703292334221846E-3</c:v>
                </c:pt>
                <c:pt idx="2">
                  <c:v>-1.6706744721563083E-2</c:v>
                </c:pt>
              </c:numCache>
            </c:numRef>
          </c:val>
          <c:extLst>
            <c:ext xmlns:c16="http://schemas.microsoft.com/office/drawing/2014/chart" uri="{C3380CC4-5D6E-409C-BE32-E72D297353CC}">
              <c16:uniqueId val="{00000007-F4B1-42FE-ABFB-9715DD52BD98}"/>
            </c:ext>
          </c:extLst>
        </c:ser>
        <c:dLbls>
          <c:showLegendKey val="0"/>
          <c:showVal val="0"/>
          <c:showCatName val="0"/>
          <c:showSerName val="0"/>
          <c:showPercent val="0"/>
          <c:showBubbleSize val="0"/>
        </c:dLbls>
        <c:gapWidth val="100"/>
        <c:overlap val="100"/>
        <c:axId val="203922816"/>
        <c:axId val="203925376"/>
      </c:barChart>
      <c:lineChart>
        <c:grouping val="standard"/>
        <c:varyColors val="0"/>
        <c:ser>
          <c:idx val="2"/>
          <c:order val="2"/>
          <c:tx>
            <c:strRef>
              <c:f>Sheet1!$D$1</c:f>
              <c:strCache>
                <c:ptCount val="1"/>
                <c:pt idx="0">
                  <c:v>Label1</c:v>
                </c:pt>
              </c:strCache>
            </c:strRef>
          </c:tx>
          <c:spPr>
            <a:ln>
              <a:noFill/>
            </a:ln>
          </c:spPr>
          <c:marker>
            <c:symbol val="square"/>
            <c:size val="6"/>
            <c:spPr>
              <a:solidFill>
                <a:srgbClr val="000000"/>
              </a:solidFill>
              <a:ln>
                <a:solidFill>
                  <a:srgbClr val="000000"/>
                </a:solidFill>
              </a:ln>
            </c:spPr>
          </c:marker>
          <c:dPt>
            <c:idx val="0"/>
            <c:marker>
              <c:symbol val="none"/>
            </c:marker>
            <c:bubble3D val="0"/>
            <c:extLst>
              <c:ext xmlns:c16="http://schemas.microsoft.com/office/drawing/2014/chart" uri="{C3380CC4-5D6E-409C-BE32-E72D297353CC}">
                <c16:uniqueId val="{00000008-F4B1-42FE-ABFB-9715DD52BD98}"/>
              </c:ext>
            </c:extLst>
          </c:dPt>
          <c:dLbls>
            <c:dLbl>
              <c:idx val="0"/>
              <c:layout>
                <c:manualLayout>
                  <c:x val="-8.1618398107371731E-2"/>
                  <c:y val="4.2072228952150209E-2"/>
                </c:manualLayout>
              </c:layout>
              <c:tx>
                <c:rich>
                  <a:bodyPr/>
                  <a:lstStyle/>
                  <a:p>
                    <a:pPr>
                      <a:defRPr>
                        <a:solidFill>
                          <a:schemeClr val="bg1"/>
                        </a:solidFill>
                      </a:defRPr>
                    </a:pPr>
                    <a:r>
                      <a:rPr lang="en-US">
                        <a:solidFill>
                          <a:schemeClr val="bg1"/>
                        </a:solidFill>
                      </a:rPr>
                      <a:t>+</a:t>
                    </a:r>
                    <a:fld id="{3262C652-500C-4787-9767-7D43858BABAB}" type="VALUE">
                      <a:rPr lang="en-US" smtClean="0">
                        <a:solidFill>
                          <a:schemeClr val="bg1"/>
                        </a:solidFill>
                      </a:rPr>
                      <a:pPr>
                        <a:defRPr>
                          <a:solidFill>
                            <a:schemeClr val="bg1"/>
                          </a:solidFill>
                        </a:defRPr>
                      </a:pPr>
                      <a:t>[VALUE]</a:t>
                    </a:fld>
                    <a:endParaRPr lang="en-US">
                      <a:solidFill>
                        <a:schemeClr val="bg1"/>
                      </a:solidFill>
                    </a:endParaRPr>
                  </a:p>
                </c:rich>
              </c:tx>
              <c:numFmt formatCode="0.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4B1-42FE-ABFB-9715DD52BD98}"/>
                </c:ext>
              </c:extLst>
            </c:dLbl>
            <c:dLbl>
              <c:idx val="1"/>
              <c:tx>
                <c:rich>
                  <a:bodyPr/>
                  <a:lstStyle/>
                  <a:p>
                    <a:pPr>
                      <a:defRPr>
                        <a:solidFill>
                          <a:schemeClr val="bg1"/>
                        </a:solidFill>
                      </a:defRPr>
                    </a:pPr>
                    <a:r>
                      <a:rPr lang="en-US">
                        <a:solidFill>
                          <a:schemeClr val="bg1"/>
                        </a:solidFill>
                      </a:rPr>
                      <a:t>+</a:t>
                    </a:r>
                    <a:fld id="{C866F34E-630D-4690-BB7B-6C9252AC8CF0}" type="VALUE">
                      <a:rPr lang="en-US">
                        <a:solidFill>
                          <a:schemeClr val="bg1"/>
                        </a:solidFill>
                      </a:rPr>
                      <a:pPr>
                        <a:defRPr>
                          <a:solidFill>
                            <a:schemeClr val="bg1"/>
                          </a:solidFill>
                        </a:defRPr>
                      </a:pPr>
                      <a:t>[VALUE]</a:t>
                    </a:fld>
                    <a:endParaRPr lang="en-US">
                      <a:solidFill>
                        <a:schemeClr val="bg1"/>
                      </a:solidFill>
                    </a:endParaRPr>
                  </a:p>
                </c:rich>
              </c:tx>
              <c:numFmt formatCode="0.0%" sourceLinked="0"/>
              <c:spPr>
                <a:noFill/>
                <a:ln>
                  <a:noFill/>
                </a:ln>
                <a:effectLst/>
              </c:spPr>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4B1-42FE-ABFB-9715DD52BD98}"/>
                </c:ext>
              </c:extLst>
            </c:dLbl>
            <c:dLbl>
              <c:idx val="2"/>
              <c:tx>
                <c:rich>
                  <a:bodyPr/>
                  <a:lstStyle/>
                  <a:p>
                    <a:fld id="{FCCCC35F-F02B-4B2F-AA21-E8988DC0C2E4}" type="VALUE">
                      <a:rPr lang="en-US">
                        <a:solidFill>
                          <a:schemeClr val="bg1"/>
                        </a:solidFill>
                      </a:rPr>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4B1-42FE-ABFB-9715DD52BD98}"/>
                </c:ext>
              </c:extLst>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day-to-day public service spending</c:v>
                </c:pt>
                <c:pt idx="1">
                  <c:v>‘Protected’ areas                                    (NHS, defence, schools, aid, childcare)</c:v>
                </c:pt>
                <c:pt idx="2">
                  <c:v>‘Unprotected’ areas                          (everything else)</c:v>
                </c:pt>
              </c:strCache>
            </c:strRef>
          </c:cat>
          <c:val>
            <c:numRef>
              <c:f>Sheet1!$D$2:$D$4</c:f>
              <c:numCache>
                <c:formatCode>0.00%</c:formatCode>
                <c:ptCount val="3"/>
                <c:pt idx="0">
                  <c:v>9.6779192498328559E-3</c:v>
                </c:pt>
                <c:pt idx="1">
                  <c:v>1.9881120114518369E-2</c:v>
                </c:pt>
                <c:pt idx="2">
                  <c:v>-1.8561529055119208E-2</c:v>
                </c:pt>
              </c:numCache>
            </c:numRef>
          </c:val>
          <c:smooth val="0"/>
          <c:extLst>
            <c:ext xmlns:c16="http://schemas.microsoft.com/office/drawing/2014/chart" uri="{C3380CC4-5D6E-409C-BE32-E72D297353CC}">
              <c16:uniqueId val="{0000000B-F4B1-42FE-ABFB-9715DD52BD98}"/>
            </c:ext>
          </c:extLst>
        </c:ser>
        <c:ser>
          <c:idx val="3"/>
          <c:order val="3"/>
          <c:tx>
            <c:strRef>
              <c:f>Sheet1!$E$1</c:f>
              <c:strCache>
                <c:ptCount val="1"/>
                <c:pt idx="0">
                  <c:v>Label2</c:v>
                </c:pt>
              </c:strCache>
            </c:strRef>
          </c:tx>
          <c:spPr>
            <a:ln>
              <a:noFill/>
            </a:ln>
          </c:spPr>
          <c:marker>
            <c:symbol val="square"/>
            <c:size val="6"/>
            <c:spPr>
              <a:solidFill>
                <a:srgbClr val="000000"/>
              </a:solidFill>
              <a:ln>
                <a:solidFill>
                  <a:srgbClr val="000000"/>
                </a:solidFill>
              </a:ln>
            </c:spPr>
          </c:marker>
          <c:dPt>
            <c:idx val="0"/>
            <c:marker>
              <c:symbol val="none"/>
            </c:marker>
            <c:bubble3D val="0"/>
            <c:extLst>
              <c:ext xmlns:c16="http://schemas.microsoft.com/office/drawing/2014/chart" uri="{C3380CC4-5D6E-409C-BE32-E72D297353CC}">
                <c16:uniqueId val="{0000000C-F4B1-42FE-ABFB-9715DD52BD98}"/>
              </c:ext>
            </c:extLst>
          </c:dPt>
          <c:dLbls>
            <c:dLbl>
              <c:idx val="0"/>
              <c:delete val="1"/>
              <c:extLst>
                <c:ext xmlns:c15="http://schemas.microsoft.com/office/drawing/2012/chart" uri="{CE6537A1-D6FC-4f65-9D91-7224C49458BB}"/>
                <c:ext xmlns:c16="http://schemas.microsoft.com/office/drawing/2014/chart" uri="{C3380CC4-5D6E-409C-BE32-E72D297353CC}">
                  <c16:uniqueId val="{0000000C-F4B1-42FE-ABFB-9715DD52BD98}"/>
                </c:ext>
              </c:extLst>
            </c:dLbl>
            <c:dLbl>
              <c:idx val="1"/>
              <c:layout>
                <c:manualLayout>
                  <c:x val="-7.7267370422022072E-2"/>
                  <c:y val="-4.5326822128003229E-2"/>
                </c:manualLayout>
              </c:layout>
              <c:tx>
                <c:rich>
                  <a:bodyPr/>
                  <a:lstStyle/>
                  <a:p>
                    <a:r>
                      <a:rPr lang="en-US" dirty="0">
                        <a:solidFill>
                          <a:schemeClr val="tx1"/>
                        </a:solidFill>
                      </a:rPr>
                      <a:t>+</a:t>
                    </a:r>
                    <a:fld id="{F3D8DCFB-6567-4D67-9892-F316D97A1381}" type="VALUE">
                      <a:rPr lang="en-US" smtClean="0">
                        <a:solidFill>
                          <a:schemeClr val="tx1"/>
                        </a:solidFill>
                      </a:rPr>
                      <a:pPr/>
                      <a:t>[VALUE]</a:t>
                    </a:fld>
                    <a:endParaRPr lang="en-US" dirty="0">
                      <a:solidFill>
                        <a:schemeClr val="tx1"/>
                      </a:solidFill>
                    </a:endParaRP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4B1-42FE-ABFB-9715DD52BD98}"/>
                </c:ext>
              </c:extLst>
            </c:dLbl>
            <c:dLbl>
              <c:idx val="2"/>
              <c:tx>
                <c:rich>
                  <a:bodyPr/>
                  <a:lstStyle/>
                  <a:p>
                    <a:fld id="{C05C6DB9-5173-4B60-8DD7-149BD9F6C830}" type="VALUE">
                      <a:rPr lang="en-US">
                        <a:solidFill>
                          <a:schemeClr val="tx1"/>
                        </a:solidFill>
                      </a:rPr>
                      <a:pPr/>
                      <a:t>[VALUE]</a:t>
                    </a:fld>
                    <a:endParaRPr lang="en-GB"/>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4B1-42FE-ABFB-9715DD52BD98}"/>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day-to-day public service spending</c:v>
                </c:pt>
                <c:pt idx="1">
                  <c:v>‘Protected’ areas                                    (NHS, defence, schools, aid, childcare)</c:v>
                </c:pt>
                <c:pt idx="2">
                  <c:v>‘Unprotected’ areas                          (everything else)</c:v>
                </c:pt>
              </c:strCache>
            </c:strRef>
          </c:cat>
          <c:val>
            <c:numRef>
              <c:f>Sheet1!$E$2:$E$4</c:f>
              <c:numCache>
                <c:formatCode>0.00%</c:formatCode>
                <c:ptCount val="3"/>
                <c:pt idx="0">
                  <c:v>9.6779192498328559E-3</c:v>
                </c:pt>
                <c:pt idx="1">
                  <c:v>2.8584412448740215E-2</c:v>
                </c:pt>
                <c:pt idx="2">
                  <c:v>-3.5268273776682291E-2</c:v>
                </c:pt>
              </c:numCache>
            </c:numRef>
          </c:val>
          <c:smooth val="0"/>
          <c:extLst>
            <c:ext xmlns:c16="http://schemas.microsoft.com/office/drawing/2014/chart" uri="{C3380CC4-5D6E-409C-BE32-E72D297353CC}">
              <c16:uniqueId val="{0000000F-F4B1-42FE-ABFB-9715DD52BD98}"/>
            </c:ext>
          </c:extLst>
        </c:ser>
        <c:dLbls>
          <c:showLegendKey val="0"/>
          <c:showVal val="0"/>
          <c:showCatName val="0"/>
          <c:showSerName val="0"/>
          <c:showPercent val="0"/>
          <c:showBubbleSize val="0"/>
        </c:dLbls>
        <c:marker val="1"/>
        <c:smooth val="0"/>
        <c:axId val="203922816"/>
        <c:axId val="203925376"/>
      </c:lineChart>
      <c:catAx>
        <c:axId val="203922816"/>
        <c:scaling>
          <c:orientation val="minMax"/>
        </c:scaling>
        <c:delete val="0"/>
        <c:axPos val="b"/>
        <c:numFmt formatCode="General" sourceLinked="1"/>
        <c:majorTickMark val="out"/>
        <c:minorTickMark val="none"/>
        <c:tickLblPos val="low"/>
        <c:spPr>
          <a:ln w="9525">
            <a:solidFill>
              <a:srgbClr val="FFFFFF">
                <a:lumMod val="75000"/>
              </a:srgbClr>
            </a:solidFill>
          </a:ln>
        </c:spPr>
        <c:crossAx val="203925376"/>
        <c:crosses val="autoZero"/>
        <c:auto val="1"/>
        <c:lblAlgn val="ctr"/>
        <c:lblOffset val="100"/>
        <c:noMultiLvlLbl val="0"/>
      </c:catAx>
      <c:valAx>
        <c:axId val="203925376"/>
        <c:scaling>
          <c:orientation val="minMax"/>
          <c:min val="-5.000000000000001E-2"/>
        </c:scaling>
        <c:delete val="0"/>
        <c:axPos val="l"/>
        <c:majorGridlines>
          <c:spPr>
            <a:ln w="9525">
              <a:solidFill>
                <a:schemeClr val="bg1">
                  <a:lumMod val="75000"/>
                </a:schemeClr>
              </a:solidFill>
              <a:prstDash val="dash"/>
            </a:ln>
          </c:spPr>
        </c:majorGridlines>
        <c:numFmt formatCode="0%" sourceLinked="0"/>
        <c:majorTickMark val="out"/>
        <c:minorTickMark val="none"/>
        <c:tickLblPos val="nextTo"/>
        <c:spPr>
          <a:ln w="9525">
            <a:solidFill>
              <a:srgbClr val="FFFFFF">
                <a:lumMod val="75000"/>
              </a:srgbClr>
            </a:solidFill>
          </a:ln>
        </c:spPr>
        <c:crossAx val="203922816"/>
        <c:crosses val="autoZero"/>
        <c:crossBetween val="between"/>
      </c:valAx>
      <c:spPr>
        <a:noFill/>
        <a:ln w="25400">
          <a:noFill/>
        </a:ln>
      </c:spPr>
    </c:plotArea>
    <c:plotVisOnly val="1"/>
    <c:dispBlanksAs val="gap"/>
    <c:showDLblsOverMax val="0"/>
  </c:chart>
  <c:spPr>
    <a:ln>
      <a:noFill/>
    </a:ln>
  </c:spPr>
  <c:txPr>
    <a:bodyPr/>
    <a:lstStyle/>
    <a:p>
      <a:pPr>
        <a:lnSpc>
          <a:spcPct val="150000"/>
        </a:lnSpc>
        <a:defRPr sz="13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62860599325487"/>
          <c:y val="2.7737300285313935E-2"/>
          <c:w val="0.8768544731372625"/>
          <c:h val="0.83192433878457517"/>
        </c:manualLayout>
      </c:layout>
      <c:barChart>
        <c:barDir val="col"/>
        <c:grouping val="stacked"/>
        <c:varyColors val="0"/>
        <c:ser>
          <c:idx val="0"/>
          <c:order val="0"/>
          <c:tx>
            <c:strRef>
              <c:f>Sheet1!$B$1</c:f>
              <c:strCache>
                <c:ptCount val="1"/>
                <c:pt idx="0">
                  <c:v>Lower</c:v>
                </c:pt>
              </c:strCache>
            </c:strRef>
          </c:tx>
          <c:spPr>
            <a:solidFill>
              <a:srgbClr val="309E75"/>
            </a:solidFill>
          </c:spPr>
          <c:invertIfNegative val="0"/>
          <c:dPt>
            <c:idx val="0"/>
            <c:invertIfNegative val="0"/>
            <c:bubble3D val="0"/>
            <c:spPr>
              <a:solidFill>
                <a:srgbClr val="2478C7"/>
              </a:solidFill>
            </c:spPr>
            <c:extLst>
              <c:ext xmlns:c16="http://schemas.microsoft.com/office/drawing/2014/chart" uri="{C3380CC4-5D6E-409C-BE32-E72D297353CC}">
                <c16:uniqueId val="{00000001-7DAF-4145-B672-22E857C0502A}"/>
              </c:ext>
            </c:extLst>
          </c:dPt>
          <c:dPt>
            <c:idx val="2"/>
            <c:invertIfNegative val="0"/>
            <c:bubble3D val="0"/>
            <c:spPr>
              <a:solidFill>
                <a:srgbClr val="EB5C40"/>
              </a:solidFill>
            </c:spPr>
            <c:extLst>
              <c:ext xmlns:c16="http://schemas.microsoft.com/office/drawing/2014/chart" uri="{C3380CC4-5D6E-409C-BE32-E72D297353CC}">
                <c16:uniqueId val="{00000003-7DAF-4145-B672-22E857C0502A}"/>
              </c:ext>
            </c:extLst>
          </c:dPt>
          <c:cat>
            <c:strRef>
              <c:f>Sheet1!$A$2:$A$4</c:f>
              <c:strCache>
                <c:ptCount val="3"/>
                <c:pt idx="0">
                  <c:v>Overall day-to-day public service spending</c:v>
                </c:pt>
                <c:pt idx="1">
                  <c:v>‘Protected' areas                                    (NHS, defence, schools, aid, childcare)</c:v>
                </c:pt>
                <c:pt idx="2">
                  <c:v>‘Unprotected' areas                          (everything else)</c:v>
                </c:pt>
              </c:strCache>
            </c:strRef>
          </c:cat>
          <c:val>
            <c:numRef>
              <c:f>Sheet1!$B$2:$B$4</c:f>
              <c:numCache>
                <c:formatCode>0.00%</c:formatCode>
                <c:ptCount val="3"/>
                <c:pt idx="0">
                  <c:v>4.3829597172322377E-3</c:v>
                </c:pt>
                <c:pt idx="1">
                  <c:v>1.4532652889364117E-2</c:v>
                </c:pt>
                <c:pt idx="2">
                  <c:v>-2.3708395088647749E-2</c:v>
                </c:pt>
              </c:numCache>
            </c:numRef>
          </c:val>
          <c:extLst>
            <c:ext xmlns:c16="http://schemas.microsoft.com/office/drawing/2014/chart" uri="{C3380CC4-5D6E-409C-BE32-E72D297353CC}">
              <c16:uniqueId val="{00000004-7DAF-4145-B672-22E857C0502A}"/>
            </c:ext>
          </c:extLst>
        </c:ser>
        <c:ser>
          <c:idx val="1"/>
          <c:order val="1"/>
          <c:tx>
            <c:strRef>
              <c:f>Sheet1!$C$1</c:f>
              <c:strCache>
                <c:ptCount val="1"/>
                <c:pt idx="0">
                  <c:v>Upper</c:v>
                </c:pt>
              </c:strCache>
            </c:strRef>
          </c:tx>
          <c:spPr>
            <a:solidFill>
              <a:srgbClr val="309E75">
                <a:lumMod val="60000"/>
                <a:lumOff val="40000"/>
              </a:srgbClr>
            </a:solidFill>
          </c:spPr>
          <c:invertIfNegative val="0"/>
          <c:dPt>
            <c:idx val="2"/>
            <c:invertIfNegative val="0"/>
            <c:bubble3D val="0"/>
            <c:spPr>
              <a:solidFill>
                <a:srgbClr val="EB5C40">
                  <a:lumMod val="60000"/>
                  <a:lumOff val="40000"/>
                </a:srgbClr>
              </a:solidFill>
            </c:spPr>
            <c:extLst>
              <c:ext xmlns:c16="http://schemas.microsoft.com/office/drawing/2014/chart" uri="{C3380CC4-5D6E-409C-BE32-E72D297353CC}">
                <c16:uniqueId val="{00000006-7DAF-4145-B672-22E857C0502A}"/>
              </c:ext>
            </c:extLst>
          </c:dPt>
          <c:cat>
            <c:strRef>
              <c:f>Sheet1!$A$2:$A$4</c:f>
              <c:strCache>
                <c:ptCount val="3"/>
                <c:pt idx="0">
                  <c:v>Overall day-to-day public service spending</c:v>
                </c:pt>
                <c:pt idx="1">
                  <c:v>‘Protected' areas                                    (NHS, defence, schools, aid, childcare)</c:v>
                </c:pt>
                <c:pt idx="2">
                  <c:v>‘Unprotected' areas                          (everything else)</c:v>
                </c:pt>
              </c:strCache>
            </c:strRef>
          </c:cat>
          <c:val>
            <c:numRef>
              <c:f>Sheet1!$C$2:$C$4</c:f>
              <c:numCache>
                <c:formatCode>0.00%</c:formatCode>
                <c:ptCount val="3"/>
                <c:pt idx="1">
                  <c:v>8.6576504717708058E-3</c:v>
                </c:pt>
                <c:pt idx="2">
                  <c:v>-1.6619131101877294E-2</c:v>
                </c:pt>
              </c:numCache>
            </c:numRef>
          </c:val>
          <c:extLst>
            <c:ext xmlns:c16="http://schemas.microsoft.com/office/drawing/2014/chart" uri="{C3380CC4-5D6E-409C-BE32-E72D297353CC}">
              <c16:uniqueId val="{00000007-7DAF-4145-B672-22E857C0502A}"/>
            </c:ext>
          </c:extLst>
        </c:ser>
        <c:dLbls>
          <c:showLegendKey val="0"/>
          <c:showVal val="0"/>
          <c:showCatName val="0"/>
          <c:showSerName val="0"/>
          <c:showPercent val="0"/>
          <c:showBubbleSize val="0"/>
        </c:dLbls>
        <c:gapWidth val="100"/>
        <c:overlap val="100"/>
        <c:axId val="203922816"/>
        <c:axId val="203925376"/>
      </c:barChart>
      <c:lineChart>
        <c:grouping val="standard"/>
        <c:varyColors val="0"/>
        <c:ser>
          <c:idx val="2"/>
          <c:order val="2"/>
          <c:tx>
            <c:strRef>
              <c:f>Sheet1!$D$1</c:f>
              <c:strCache>
                <c:ptCount val="1"/>
                <c:pt idx="0">
                  <c:v>Label1</c:v>
                </c:pt>
              </c:strCache>
            </c:strRef>
          </c:tx>
          <c:spPr>
            <a:ln>
              <a:noFill/>
            </a:ln>
          </c:spPr>
          <c:marker>
            <c:symbol val="square"/>
            <c:size val="6"/>
            <c:spPr>
              <a:solidFill>
                <a:srgbClr val="000000"/>
              </a:solidFill>
              <a:ln>
                <a:solidFill>
                  <a:srgbClr val="000000"/>
                </a:solidFill>
              </a:ln>
            </c:spPr>
          </c:marker>
          <c:dPt>
            <c:idx val="0"/>
            <c:marker>
              <c:symbol val="none"/>
            </c:marker>
            <c:bubble3D val="0"/>
            <c:extLst>
              <c:ext xmlns:c16="http://schemas.microsoft.com/office/drawing/2014/chart" uri="{C3380CC4-5D6E-409C-BE32-E72D297353CC}">
                <c16:uniqueId val="{00000008-7DAF-4145-B672-22E857C0502A}"/>
              </c:ext>
            </c:extLst>
          </c:dPt>
          <c:dLbls>
            <c:dLbl>
              <c:idx val="0"/>
              <c:layout>
                <c:manualLayout>
                  <c:x val="-9.5627446162174098E-2"/>
                  <c:y val="6.8183339045019581E-2"/>
                </c:manualLayout>
              </c:layout>
              <c:tx>
                <c:rich>
                  <a:bodyPr/>
                  <a:lstStyle/>
                  <a:p>
                    <a:r>
                      <a:rPr lang="en-US"/>
                      <a:t>+</a:t>
                    </a:r>
                    <a:fld id="{3262C652-500C-4787-9767-7D43858BABAB}"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DAF-4145-B672-22E857C0502A}"/>
                </c:ext>
              </c:extLst>
            </c:dLbl>
            <c:dLbl>
              <c:idx val="1"/>
              <c:tx>
                <c:rich>
                  <a:bodyPr/>
                  <a:lstStyle/>
                  <a:p>
                    <a:pPr>
                      <a:defRPr/>
                    </a:pPr>
                    <a:r>
                      <a:rPr lang="en-US"/>
                      <a:t>+</a:t>
                    </a:r>
                    <a:fld id="{C866F34E-630D-4690-BB7B-6C9252AC8CF0}" type="VALUE">
                      <a:rPr lang="en-US"/>
                      <a:pPr>
                        <a:defRPr/>
                      </a:pPr>
                      <a:t>[VALUE]</a:t>
                    </a:fld>
                    <a:endParaRPr lang="en-US"/>
                  </a:p>
                </c:rich>
              </c:tx>
              <c:numFmt formatCode="0.0%" sourceLinked="0"/>
              <c:spPr>
                <a:noFill/>
                <a:ln>
                  <a:noFill/>
                </a:ln>
                <a:effectLst/>
              </c:spPr>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DAF-4145-B672-22E857C0502A}"/>
                </c:ext>
              </c:extLst>
            </c:dLbl>
            <c:dLbl>
              <c:idx val="2"/>
              <c:tx>
                <c:rich>
                  <a:bodyPr/>
                  <a:lstStyle/>
                  <a:p>
                    <a:fld id="{FCCCC35F-F02B-4B2F-AA21-E8988DC0C2E4}" type="VALUE">
                      <a:rPr lang="en-US">
                        <a:solidFill>
                          <a:schemeClr val="bg1"/>
                        </a:solidFill>
                      </a:rPr>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DAF-4145-B672-22E857C0502A}"/>
                </c:ext>
              </c:extLst>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day-to-day public service spending</c:v>
                </c:pt>
                <c:pt idx="1">
                  <c:v>‘Protected' areas                                    (NHS, defence, schools, aid, childcare)</c:v>
                </c:pt>
                <c:pt idx="2">
                  <c:v>‘Unprotected' areas                          (everything else)</c:v>
                </c:pt>
              </c:strCache>
            </c:strRef>
          </c:cat>
          <c:val>
            <c:numRef>
              <c:f>Sheet1!$D$2:$D$4</c:f>
              <c:numCache>
                <c:formatCode>0.00%</c:formatCode>
                <c:ptCount val="3"/>
                <c:pt idx="0">
                  <c:v>4.3829597172322377E-3</c:v>
                </c:pt>
                <c:pt idx="1">
                  <c:v>1.4532652889364117E-2</c:v>
                </c:pt>
                <c:pt idx="2">
                  <c:v>-2.3708395088647749E-2</c:v>
                </c:pt>
              </c:numCache>
            </c:numRef>
          </c:val>
          <c:smooth val="0"/>
          <c:extLst>
            <c:ext xmlns:c16="http://schemas.microsoft.com/office/drawing/2014/chart" uri="{C3380CC4-5D6E-409C-BE32-E72D297353CC}">
              <c16:uniqueId val="{0000000B-7DAF-4145-B672-22E857C0502A}"/>
            </c:ext>
          </c:extLst>
        </c:ser>
        <c:ser>
          <c:idx val="3"/>
          <c:order val="3"/>
          <c:tx>
            <c:strRef>
              <c:f>Sheet1!$E$1</c:f>
              <c:strCache>
                <c:ptCount val="1"/>
                <c:pt idx="0">
                  <c:v>Label2</c:v>
                </c:pt>
              </c:strCache>
            </c:strRef>
          </c:tx>
          <c:spPr>
            <a:ln>
              <a:noFill/>
            </a:ln>
          </c:spPr>
          <c:marker>
            <c:symbol val="square"/>
            <c:size val="6"/>
            <c:spPr>
              <a:solidFill>
                <a:srgbClr val="000000"/>
              </a:solidFill>
              <a:ln>
                <a:solidFill>
                  <a:srgbClr val="000000"/>
                </a:solidFill>
              </a:ln>
            </c:spPr>
          </c:marker>
          <c:dPt>
            <c:idx val="0"/>
            <c:marker>
              <c:symbol val="none"/>
            </c:marker>
            <c:bubble3D val="0"/>
            <c:extLst>
              <c:ext xmlns:c16="http://schemas.microsoft.com/office/drawing/2014/chart" uri="{C3380CC4-5D6E-409C-BE32-E72D297353CC}">
                <c16:uniqueId val="{0000000C-7DAF-4145-B672-22E857C0502A}"/>
              </c:ext>
            </c:extLst>
          </c:dPt>
          <c:dLbls>
            <c:dLbl>
              <c:idx val="0"/>
              <c:delete val="1"/>
              <c:extLst>
                <c:ext xmlns:c15="http://schemas.microsoft.com/office/drawing/2012/chart" uri="{CE6537A1-D6FC-4f65-9D91-7224C49458BB}"/>
                <c:ext xmlns:c16="http://schemas.microsoft.com/office/drawing/2014/chart" uri="{C3380CC4-5D6E-409C-BE32-E72D297353CC}">
                  <c16:uniqueId val="{0000000C-7DAF-4145-B672-22E857C0502A}"/>
                </c:ext>
              </c:extLst>
            </c:dLbl>
            <c:dLbl>
              <c:idx val="1"/>
              <c:layout>
                <c:manualLayout>
                  <c:x val="-9.9571428571428575E-2"/>
                  <c:y val="-8.2270444540889082E-2"/>
                </c:manualLayout>
              </c:layout>
              <c:tx>
                <c:rich>
                  <a:bodyPr/>
                  <a:lstStyle/>
                  <a:p>
                    <a:r>
                      <a:rPr lang="en-US" dirty="0">
                        <a:solidFill>
                          <a:schemeClr val="tx1"/>
                        </a:solidFill>
                      </a:rPr>
                      <a:t>+</a:t>
                    </a:r>
                    <a:fld id="{F3D8DCFB-6567-4D67-9892-F316D97A1381}" type="VALUE">
                      <a:rPr lang="en-US" smtClean="0">
                        <a:solidFill>
                          <a:schemeClr val="tx1"/>
                        </a:solidFill>
                      </a:rPr>
                      <a:pPr/>
                      <a:t>[VALUE]</a:t>
                    </a:fld>
                    <a:endParaRPr lang="en-US" dirty="0">
                      <a:solidFill>
                        <a:schemeClr val="tx1"/>
                      </a:solidFill>
                    </a:endParaRP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DAF-4145-B672-22E857C0502A}"/>
                </c:ext>
              </c:extLst>
            </c:dLbl>
            <c:dLbl>
              <c:idx val="2"/>
              <c:layout>
                <c:manualLayout>
                  <c:x val="-7.2921719249137443E-2"/>
                  <c:y val="4.5623868224300868E-2"/>
                </c:manualLayout>
              </c:layout>
              <c:tx>
                <c:rich>
                  <a:bodyPr/>
                  <a:lstStyle/>
                  <a:p>
                    <a:fld id="{C05C6DB9-5173-4B60-8DD7-149BD9F6C830}" type="VALUE">
                      <a:rPr lang="en-US">
                        <a:solidFill>
                          <a:schemeClr val="tx1"/>
                        </a:solidFill>
                      </a:rPr>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DAF-4145-B672-22E857C0502A}"/>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day-to-day public service spending</c:v>
                </c:pt>
                <c:pt idx="1">
                  <c:v>‘Protected' areas                                    (NHS, defence, schools, aid, childcare)</c:v>
                </c:pt>
                <c:pt idx="2">
                  <c:v>‘Unprotected' areas                          (everything else)</c:v>
                </c:pt>
              </c:strCache>
            </c:strRef>
          </c:cat>
          <c:val>
            <c:numRef>
              <c:f>Sheet1!$E$2:$E$4</c:f>
              <c:numCache>
                <c:formatCode>0.00%</c:formatCode>
                <c:ptCount val="3"/>
                <c:pt idx="0">
                  <c:v>4.3829597172322377E-3</c:v>
                </c:pt>
                <c:pt idx="1">
                  <c:v>2.3190303361134923E-2</c:v>
                </c:pt>
                <c:pt idx="2">
                  <c:v>-4.0327526190525043E-2</c:v>
                </c:pt>
              </c:numCache>
            </c:numRef>
          </c:val>
          <c:smooth val="0"/>
          <c:extLst>
            <c:ext xmlns:c16="http://schemas.microsoft.com/office/drawing/2014/chart" uri="{C3380CC4-5D6E-409C-BE32-E72D297353CC}">
              <c16:uniqueId val="{0000000F-7DAF-4145-B672-22E857C0502A}"/>
            </c:ext>
          </c:extLst>
        </c:ser>
        <c:dLbls>
          <c:showLegendKey val="0"/>
          <c:showVal val="0"/>
          <c:showCatName val="0"/>
          <c:showSerName val="0"/>
          <c:showPercent val="0"/>
          <c:showBubbleSize val="0"/>
        </c:dLbls>
        <c:marker val="1"/>
        <c:smooth val="0"/>
        <c:axId val="203922816"/>
        <c:axId val="203925376"/>
      </c:lineChart>
      <c:catAx>
        <c:axId val="203922816"/>
        <c:scaling>
          <c:orientation val="minMax"/>
        </c:scaling>
        <c:delete val="0"/>
        <c:axPos val="b"/>
        <c:numFmt formatCode="General" sourceLinked="1"/>
        <c:majorTickMark val="out"/>
        <c:minorTickMark val="none"/>
        <c:tickLblPos val="low"/>
        <c:spPr>
          <a:ln w="9525">
            <a:solidFill>
              <a:srgbClr val="FFFFFF">
                <a:lumMod val="75000"/>
              </a:srgbClr>
            </a:solidFill>
          </a:ln>
        </c:spPr>
        <c:crossAx val="203925376"/>
        <c:crosses val="autoZero"/>
        <c:auto val="1"/>
        <c:lblAlgn val="ctr"/>
        <c:lblOffset val="100"/>
        <c:noMultiLvlLbl val="0"/>
      </c:catAx>
      <c:valAx>
        <c:axId val="203925376"/>
        <c:scaling>
          <c:orientation val="minMax"/>
          <c:max val="4.0000000000000008E-2"/>
        </c:scaling>
        <c:delete val="0"/>
        <c:axPos val="l"/>
        <c:majorGridlines>
          <c:spPr>
            <a:ln w="9525">
              <a:solidFill>
                <a:schemeClr val="bg1">
                  <a:lumMod val="75000"/>
                </a:schemeClr>
              </a:solidFill>
              <a:prstDash val="dash"/>
            </a:ln>
          </c:spPr>
        </c:majorGridlines>
        <c:numFmt formatCode="0%" sourceLinked="0"/>
        <c:majorTickMark val="out"/>
        <c:minorTickMark val="none"/>
        <c:tickLblPos val="nextTo"/>
        <c:spPr>
          <a:ln w="9525">
            <a:solidFill>
              <a:srgbClr val="FFFFFF">
                <a:lumMod val="75000"/>
              </a:srgbClr>
            </a:solidFill>
          </a:ln>
        </c:spPr>
        <c:crossAx val="203922816"/>
        <c:crosses val="autoZero"/>
        <c:crossBetween val="between"/>
      </c:valAx>
      <c:spPr>
        <a:noFill/>
        <a:ln w="25400">
          <a:noFill/>
        </a:ln>
      </c:spPr>
    </c:plotArea>
    <c:plotVisOnly val="1"/>
    <c:dispBlanksAs val="gap"/>
    <c:showDLblsOverMax val="0"/>
  </c:chart>
  <c:spPr>
    <a:ln>
      <a:noFill/>
    </a:ln>
  </c:spPr>
  <c:txPr>
    <a:bodyPr/>
    <a:lstStyle/>
    <a:p>
      <a:pPr>
        <a:lnSpc>
          <a:spcPct val="150000"/>
        </a:lnSpc>
        <a:defRPr sz="13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Public sector debt forecasts</a:t>
            </a:r>
            <a:endParaRPr lang="en-GB" sz="1400" b="1" dirty="0"/>
          </a:p>
        </c:rich>
      </c:tx>
      <c:layout>
        <c:manualLayout>
          <c:xMode val="edge"/>
          <c:yMode val="edge"/>
          <c:x val="0.31988450427592452"/>
          <c:y val="2.2258416785081504E-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3639888119498"/>
          <c:y val="6.2024367684461956E-2"/>
          <c:w val="0.88994812545899382"/>
          <c:h val="0.83855069427144868"/>
        </c:manualLayout>
      </c:layout>
      <c:lineChart>
        <c:grouping val="standard"/>
        <c:varyColors val="0"/>
        <c:ser>
          <c:idx val="3"/>
          <c:order val="0"/>
          <c:tx>
            <c:strRef>
              <c:f>Sheet1!$C$1</c:f>
              <c:strCache>
                <c:ptCount val="1"/>
                <c:pt idx="0">
                  <c:v>Column2</c:v>
                </c:pt>
              </c:strCache>
            </c:strRef>
          </c:tx>
          <c:spPr>
            <a:ln w="34925" cap="rnd" cmpd="sng" algn="ctr">
              <a:solidFill>
                <a:srgbClr val="F2B517"/>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Sheet1!$C$2:$C$8</c:f>
              <c:numCache>
                <c:formatCode>General</c:formatCode>
                <c:ptCount val="7"/>
              </c:numCache>
            </c:numRef>
          </c:val>
          <c:smooth val="0"/>
          <c:extLst>
            <c:ext xmlns:c16="http://schemas.microsoft.com/office/drawing/2014/chart" uri="{C3380CC4-5D6E-409C-BE32-E72D297353CC}">
              <c16:uniqueId val="{00000000-DAF4-4375-8993-CD1347341B7F}"/>
            </c:ext>
          </c:extLst>
        </c:ser>
        <c:ser>
          <c:idx val="2"/>
          <c:order val="1"/>
          <c:tx>
            <c:strRef>
              <c:f>Sheet1!$B$1</c:f>
              <c:strCache>
                <c:ptCount val="1"/>
                <c:pt idx="0">
                  <c:v>OBR March 2024</c:v>
                </c:pt>
              </c:strCache>
            </c:strRef>
          </c:tx>
          <c:spPr>
            <a:ln w="34925" cap="rnd" cmpd="sng" algn="ctr">
              <a:solidFill>
                <a:srgbClr val="309E75"/>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Sheet1!$B$2:$B$8</c:f>
              <c:numCache>
                <c:formatCode>General</c:formatCode>
                <c:ptCount val="7"/>
                <c:pt idx="0">
                  <c:v>84.9</c:v>
                </c:pt>
                <c:pt idx="1">
                  <c:v>88.751485021305569</c:v>
                </c:pt>
                <c:pt idx="2">
                  <c:v>91.690627283912079</c:v>
                </c:pt>
                <c:pt idx="3">
                  <c:v>92.763531041871346</c:v>
                </c:pt>
                <c:pt idx="4">
                  <c:v>93.161001763025126</c:v>
                </c:pt>
                <c:pt idx="5">
                  <c:v>93.192661565826455</c:v>
                </c:pt>
                <c:pt idx="6">
                  <c:v>92.918594679221826</c:v>
                </c:pt>
              </c:numCache>
            </c:numRef>
          </c:val>
          <c:smooth val="0"/>
          <c:extLst>
            <c:ext xmlns:c16="http://schemas.microsoft.com/office/drawing/2014/chart" uri="{C3380CC4-5D6E-409C-BE32-E72D297353CC}">
              <c16:uniqueId val="{00000001-DAF4-4375-8993-CD1347341B7F}"/>
            </c:ext>
          </c:extLst>
        </c:ser>
        <c:ser>
          <c:idx val="5"/>
          <c:order val="2"/>
          <c:tx>
            <c:strRef>
              <c:f>Sheet1!$D$1</c:f>
              <c:strCache>
                <c:ptCount val="1"/>
                <c:pt idx="0">
                  <c:v>OBR March 2022</c:v>
                </c:pt>
              </c:strCache>
            </c:strRef>
          </c:tx>
          <c:spPr>
            <a:ln w="34925" cap="rnd" cmpd="sng" algn="ctr">
              <a:solidFill>
                <a:srgbClr val="EB5C40"/>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Sheet1!$D$2:$D$8</c:f>
              <c:numCache>
                <c:formatCode>General</c:formatCode>
                <c:ptCount val="7"/>
                <c:pt idx="0">
                  <c:v>83.483701174658563</c:v>
                </c:pt>
                <c:pt idx="1">
                  <c:v>82.922090686177114</c:v>
                </c:pt>
                <c:pt idx="2">
                  <c:v>81.919249326970117</c:v>
                </c:pt>
                <c:pt idx="3">
                  <c:v>80.942734420966886</c:v>
                </c:pt>
                <c:pt idx="4">
                  <c:v>79.824024589485987</c:v>
                </c:pt>
              </c:numCache>
            </c:numRef>
          </c:val>
          <c:smooth val="0"/>
          <c:extLst>
            <c:ext xmlns:c16="http://schemas.microsoft.com/office/drawing/2014/chart" uri="{C3380CC4-5D6E-409C-BE32-E72D297353CC}">
              <c16:uniqueId val="{00000002-DAF4-4375-8993-CD1347341B7F}"/>
            </c:ext>
          </c:extLst>
        </c:ser>
        <c:dLbls>
          <c:showLegendKey val="0"/>
          <c:showVal val="0"/>
          <c:showCatName val="0"/>
          <c:showSerName val="0"/>
          <c:showPercent val="0"/>
          <c:showBubbleSize val="0"/>
        </c:dLbls>
        <c:smooth val="0"/>
        <c:axId val="218456832"/>
        <c:axId val="218458368"/>
        <c:extLst/>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8458368"/>
        <c:crosses val="autoZero"/>
        <c:auto val="1"/>
        <c:lblAlgn val="ctr"/>
        <c:lblOffset val="100"/>
        <c:noMultiLvlLbl val="0"/>
      </c:catAx>
      <c:valAx>
        <c:axId val="218458368"/>
        <c:scaling>
          <c:orientation val="minMax"/>
          <c:max val="100"/>
          <c:min val="75"/>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GB" dirty="0"/>
                  <a:t>% of national income</a:t>
                </a:r>
              </a:p>
            </c:rich>
          </c:tx>
          <c:layout>
            <c:manualLayout>
              <c:xMode val="edge"/>
              <c:yMode val="edge"/>
              <c:x val="0"/>
              <c:y val="0.3412624067654038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8456832"/>
        <c:crosses val="autoZero"/>
        <c:crossBetween val="between"/>
        <c:majorUnit val="5"/>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8B6467-4A3E-0145-AA3E-17E02008F8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A72738-6400-2A41-AC7A-40F4371056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72FFDE-B5C7-814B-87CA-77C159E55A4A}" type="datetimeFigureOut">
              <a:rPr lang="en-US" smtClean="0"/>
              <a:t>9/9/2024</a:t>
            </a:fld>
            <a:endParaRPr lang="en-US"/>
          </a:p>
        </p:txBody>
      </p:sp>
      <p:sp>
        <p:nvSpPr>
          <p:cNvPr id="4" name="Footer Placeholder 3">
            <a:extLst>
              <a:ext uri="{FF2B5EF4-FFF2-40B4-BE49-F238E27FC236}">
                <a16:creationId xmlns:a16="http://schemas.microsoft.com/office/drawing/2014/main" id="{07C65E01-0C07-4B45-8F01-F70786EC98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58A8CE-36DE-E540-A889-B366608B78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6785-C915-AE4A-B18E-A4C8F06029B0}" type="slidenum">
              <a:rPr lang="en-US" smtClean="0"/>
              <a:t>‹#›</a:t>
            </a:fld>
            <a:endParaRPr lang="en-US"/>
          </a:p>
        </p:txBody>
      </p:sp>
    </p:spTree>
    <p:extLst>
      <p:ext uri="{BB962C8B-B14F-4D97-AF65-F5344CB8AC3E}">
        <p14:creationId xmlns:p14="http://schemas.microsoft.com/office/powerpoint/2010/main" val="3965411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39EB6-B7EA-F940-9096-0D176A7425F7}"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8C5F6-2000-A44D-9F30-3827A51FF1EB}" type="slidenum">
              <a:rPr lang="en-US" smtClean="0"/>
              <a:t>‹#›</a:t>
            </a:fld>
            <a:endParaRPr lang="en-US"/>
          </a:p>
        </p:txBody>
      </p:sp>
    </p:spTree>
    <p:extLst>
      <p:ext uri="{BB962C8B-B14F-4D97-AF65-F5344CB8AC3E}">
        <p14:creationId xmlns:p14="http://schemas.microsoft.com/office/powerpoint/2010/main" val="245516466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[insert] and good afternoon everyone. It’s my pleasure to join you today as part of this important event.</a:t>
            </a:r>
          </a:p>
          <a:p>
            <a:endParaRPr lang="en-US" dirty="0"/>
          </a:p>
          <a:p>
            <a:r>
              <a:rPr lang="en-US" dirty="0"/>
              <a:t>I’ve been asked to give a bit of an overview of what’s happened with local government funding and spending over the last 5 and 15 years, and discuss the future funding outlook.</a:t>
            </a:r>
          </a:p>
          <a:p>
            <a:endParaRPr lang="en-US" dirty="0"/>
          </a:p>
          <a:p>
            <a:r>
              <a:rPr lang="en-US" dirty="0"/>
              <a:t>I’ll leave it mainly to others to say what the government and councils should do about the financial situation – but will highlight a few thoughts based on a recent article I wrote for the MJ. </a:t>
            </a:r>
          </a:p>
          <a:p>
            <a:endParaRPr lang="en-US" dirty="0"/>
          </a:p>
          <a:p>
            <a:r>
              <a:rPr lang="en-US" dirty="0"/>
              <a:t>Ok, so let’s begin.</a:t>
            </a:r>
          </a:p>
          <a:p>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a:t>
            </a:fld>
            <a:endParaRPr lang="en-US"/>
          </a:p>
        </p:txBody>
      </p:sp>
    </p:spTree>
    <p:extLst>
      <p:ext uri="{BB962C8B-B14F-4D97-AF65-F5344CB8AC3E}">
        <p14:creationId xmlns:p14="http://schemas.microsoft.com/office/powerpoint/2010/main" val="322901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After paying into reserves during the pandemic, councils are now drawing down reserves. Outturns data for 2022-23 show a £1.7 billion drawdown, with a further £1.1 billion drawdown in 2023-24 and £1.1 billion budgeted for drawdown in 2024-25.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Reserve levels and trends of course differ significantly across councils.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1/10 councils had reserve levels at least one-third lower than April 2019 levels by March 2022 – we can have expected that number to have grown now.</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70% of councils are drawing down reserves.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And of course, some are facing real financial distress.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6 section 114s since 2020</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17 capitalisation directives between 2020-21 to 2023-24</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19 for 2024-25 by May. </a:t>
            </a:r>
          </a:p>
        </p:txBody>
      </p:sp>
      <p:sp>
        <p:nvSpPr>
          <p:cNvPr id="4" name="Slide Number Placeholder 3"/>
          <p:cNvSpPr>
            <a:spLocks noGrp="1"/>
          </p:cNvSpPr>
          <p:nvPr>
            <p:ph type="sldNum" sz="quarter" idx="5"/>
          </p:nvPr>
        </p:nvSpPr>
        <p:spPr/>
        <p:txBody>
          <a:bodyPr/>
          <a:lstStyle/>
          <a:p>
            <a:fld id="{C638C5F6-2000-A44D-9F30-3827A51FF1EB}" type="slidenum">
              <a:rPr lang="en-US" smtClean="0"/>
              <a:t>10</a:t>
            </a:fld>
            <a:endParaRPr lang="en-US"/>
          </a:p>
        </p:txBody>
      </p:sp>
    </p:spTree>
    <p:extLst>
      <p:ext uri="{BB962C8B-B14F-4D97-AF65-F5344CB8AC3E}">
        <p14:creationId xmlns:p14="http://schemas.microsoft.com/office/powerpoint/2010/main" val="259929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Now let’s turn to the future.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err="1"/>
              <a:t>Labour’s</a:t>
            </a:r>
            <a:r>
              <a:rPr lang="en-US" dirty="0"/>
              <a:t> manifesto said very little about council funding beyond committing to multi-year settlements. It said nothing about planned funding levels in stark contrast to the party’s 2019 election manifesto.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err="1"/>
              <a:t>Labour</a:t>
            </a:r>
            <a:r>
              <a:rPr lang="en-US" dirty="0"/>
              <a:t> has made some rather costly commitments on the biggest area of local government spending though – social care. The government has yet to say how these would be funded.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And when looking ahead its important to note the challenging fiscal outlook and tight spending plans implied by the policy costings document attached to </a:t>
            </a:r>
            <a:r>
              <a:rPr lang="en-US" dirty="0" err="1"/>
              <a:t>Labour’s</a:t>
            </a:r>
            <a:r>
              <a:rPr lang="en-US" dirty="0"/>
              <a:t> manifesto. These would imply cuts to many ‘unprotected services’, which during the 2010s at least, included funding for councils.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Although it is worth noting that when Chancellors have sat down to decide how much different departments should get at spending reviews, they have typically topped up plans, and the years immediately following elections often see taxes go up. So some additional money may be found.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It seems unlikely the funding taps will gush though – given high debt levels and tax levels already historically high for the UK.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11</a:t>
            </a:fld>
            <a:endParaRPr lang="en-US"/>
          </a:p>
        </p:txBody>
      </p:sp>
    </p:spTree>
    <p:extLst>
      <p:ext uri="{BB962C8B-B14F-4D97-AF65-F5344CB8AC3E}">
        <p14:creationId xmlns:p14="http://schemas.microsoft.com/office/powerpoint/2010/main" val="13394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Finding funding to meet the costs and demands for additional services, let alone expanding service provision, will be very difficult given the public finance situation.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Back in his last Budget, the former Chancellor Jeremy Hunt, penciled in increases in day-to-day spending on public services averaging 1% a year above inflation over the next 4 years. Once you factor in the amounts needed for areas like the NHS, </a:t>
            </a:r>
            <a:r>
              <a:rPr lang="en-US" dirty="0" err="1"/>
              <a:t>defence</a:t>
            </a:r>
            <a:r>
              <a:rPr lang="en-US" dirty="0"/>
              <a:t>, schools, aid and childcare expansion, that would imply costs of between 2% to 3.5% for all other ‘unprotected’ services.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Once you factor in projected population growth, overall increases in spending per person of 0.4% could mean cuts of 2.5 to 4% for unprotected services.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err="1"/>
              <a:t>Labour’s</a:t>
            </a:r>
            <a:r>
              <a:rPr lang="en-US" dirty="0"/>
              <a:t> manifesto committed it to some top-ups compared to these plans – but very modest in the grand scheme of things. We might expect further top-ups, potentially funded by tax rises, in the upcoming short- and medium-term spending reviews planned for October and March. That’s certainly been the pattern in recent post-election Budgets and Spending Reviews. But with tax levels already high, many major tax rises ruled out, and high debt and debt interest spending, I think it unlikely that any further top-ups will be sufficient to allow all areas to avoid cuts.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And Rachel Reeves’ Spending Audit last week made clear that the starting position is more challenging than we might have anticipated a few months ago. While many of the issues were known about – public sector pay and industrial relations, the cost of the asylum system, </a:t>
            </a:r>
            <a:r>
              <a:rPr lang="en-US" dirty="0" err="1"/>
              <a:t>etc</a:t>
            </a:r>
            <a:r>
              <a:rPr lang="en-US" dirty="0"/>
              <a:t> – the scale of top-ups to spending needed this year were higher than I was expecting. And many of these costs – not least increases in public sector pay – will be recurrent costs, adding to future fiscal pressures.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12</a:t>
            </a:fld>
            <a:endParaRPr lang="en-US"/>
          </a:p>
        </p:txBody>
      </p:sp>
    </p:spTree>
    <p:extLst>
      <p:ext uri="{BB962C8B-B14F-4D97-AF65-F5344CB8AC3E}">
        <p14:creationId xmlns:p14="http://schemas.microsoft.com/office/powerpoint/2010/main" val="219186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of increase in tax-to-GDP is due to </a:t>
            </a:r>
            <a:r>
              <a:rPr lang="en-GB"/>
              <a:t>discretionary measures.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13</a:t>
            </a:fld>
            <a:endParaRPr lang="en-US"/>
          </a:p>
        </p:txBody>
      </p:sp>
    </p:spTree>
    <p:extLst>
      <p:ext uri="{BB962C8B-B14F-4D97-AF65-F5344CB8AC3E}">
        <p14:creationId xmlns:p14="http://schemas.microsoft.com/office/powerpoint/2010/main" val="239032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What about funding for local government specifically?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The most direct lever the government has is grant funding.</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Historically, we’ve recently seen periods where council funding has been both cut back by much more and increased by much more than average.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[Read]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Why these differences? In part I think there was a perception at the start of the 2010s that there was fat that could be trimmed in local government – most grant funding was of the general un-ring fenced kind, so cuts couldn’t be directly linked to particular services. And councils own tax revenues meant that the cut in their overall funding was much smaller, especially in the second half of the decade.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By 2019-20 though there’d been a huge reshaping of council spending and funding, with social care looming much larger in both. This, combined with an aborted attempt at social care reform, and the well publicised Section 114 notices – erroneously but perhaps helpfully for the sector often compared to bankruptcy – meant the political calculus for local government funding had changed. It became a priority for support, rather than a politically convenient area to make cut-backs.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Looking ahead, will councils’ own tax revenues be seen as a crutch allowing cuts in central government funding, or will evident pressure on services mean it remains a priority, squeezing funding for other areas even more? I’m not sure – especially after social care reform was kicked into the long grass last week.</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Even more important to council funding is council tax, and here the big question is whether Labour will retain referendum requirements, and if so, at what level?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[Read]</a:t>
            </a:r>
          </a:p>
        </p:txBody>
      </p:sp>
      <p:sp>
        <p:nvSpPr>
          <p:cNvPr id="4" name="Slide Number Placeholder 3"/>
          <p:cNvSpPr>
            <a:spLocks noGrp="1"/>
          </p:cNvSpPr>
          <p:nvPr>
            <p:ph type="sldNum" sz="quarter" idx="5"/>
          </p:nvPr>
        </p:nvSpPr>
        <p:spPr/>
        <p:txBody>
          <a:bodyPr/>
          <a:lstStyle/>
          <a:p>
            <a:fld id="{C638C5F6-2000-A44D-9F30-3827A51FF1EB}" type="slidenum">
              <a:rPr lang="en-US" smtClean="0"/>
              <a:t>14</a:t>
            </a:fld>
            <a:endParaRPr lang="en-US"/>
          </a:p>
        </p:txBody>
      </p:sp>
    </p:spTree>
    <p:extLst>
      <p:ext uri="{BB962C8B-B14F-4D97-AF65-F5344CB8AC3E}">
        <p14:creationId xmlns:p14="http://schemas.microsoft.com/office/powerpoint/2010/main" val="402513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Now this is all a long-winded way of saying we don’t know exactly what will happen in the new parliament. But we have looked at a number of scenarios for councils’ funding depending on what level of council tax increases are allowed, and what happens to central government grant funding.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First, what if councils can continue to increase council tax by up to 5% without a referendum – or more specifically the referendum limits remain at 3% or £5 plus 2% for social care.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If grants were maintained in real-terms, this would generate an average 2.5% real-terms increase in overall funding per year. Even with grants cut back by 7% a year in real-terms, funding would increase by 1.6% a year in real-terms.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 government and councils may not be comfortable with council tax going up by 5% in an environment where inflation and earnings growth is much lower though. And 3% council tax increases, for example, would mean much smaller increases in overall funding.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As well as funding, the outlook will depend on demand and cost pressures, which are also uncertain. The LGA estimate that if recent trends continued though, 4.5% real-terms increases could be needed to maintain services – that’s what underlies their funding gap figures. Now demand and cost growth is likely to slow – but when and how much is uncertain. So even under relatively optimistic scenarios for funding, councils’ budgets could still be under severe pressure.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And the challenge is likely to be particularly acute for poorer areas that rely more on grant funding, that is likely to be constrained, and can raise less via council tax. </a:t>
            </a:r>
          </a:p>
        </p:txBody>
      </p:sp>
      <p:sp>
        <p:nvSpPr>
          <p:cNvPr id="4" name="Slide Number Placeholder 3"/>
          <p:cNvSpPr>
            <a:spLocks noGrp="1"/>
          </p:cNvSpPr>
          <p:nvPr>
            <p:ph type="sldNum" sz="quarter" idx="5"/>
          </p:nvPr>
        </p:nvSpPr>
        <p:spPr/>
        <p:txBody>
          <a:bodyPr/>
          <a:lstStyle/>
          <a:p>
            <a:fld id="{C638C5F6-2000-A44D-9F30-3827A51FF1EB}" type="slidenum">
              <a:rPr lang="en-US" smtClean="0"/>
              <a:t>15</a:t>
            </a:fld>
            <a:endParaRPr lang="en-US"/>
          </a:p>
        </p:txBody>
      </p:sp>
    </p:spTree>
    <p:extLst>
      <p:ext uri="{BB962C8B-B14F-4D97-AF65-F5344CB8AC3E}">
        <p14:creationId xmlns:p14="http://schemas.microsoft.com/office/powerpoint/2010/main" val="3895913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To see this, this chart shows how overall funding would change under two of the scenarios we looked at for councils with different levels of deprivation.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You can see more deprived areas would see much smaller increases in funding that more affluent areas – especially if grants are cut more and council tax increased by more. For example, with grants cut by 7% each year in real-terms and council tax up 5% per year, funding would increase by an average of 0.6% a year in real-terms for the most deprived areas, compared to 2.6% for the least deprived areas – over 4 times faster.</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16</a:t>
            </a:fld>
            <a:endParaRPr lang="en-US"/>
          </a:p>
        </p:txBody>
      </p:sp>
    </p:spTree>
    <p:extLst>
      <p:ext uri="{BB962C8B-B14F-4D97-AF65-F5344CB8AC3E}">
        <p14:creationId xmlns:p14="http://schemas.microsoft.com/office/powerpoint/2010/main" val="409316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That’s assuming that grants are changed by the same percentage for all councils – it would be possible to change them by different percentages to equalize for differences in how much councils rely on grants and how much they can raise through council tax. But this would require a big redistribution of grant funding as can be seen in this chart. Some scenarios would require cuts in grant funding of over two-thirds in the least deprived areas, and small increases in grant funding in the most deprived areas, to equalize for differences in grant-reliance and revenue-raising capacity.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17</a:t>
            </a:fld>
            <a:endParaRPr lang="en-US"/>
          </a:p>
        </p:txBody>
      </p:sp>
    </p:spTree>
    <p:extLst>
      <p:ext uri="{BB962C8B-B14F-4D97-AF65-F5344CB8AC3E}">
        <p14:creationId xmlns:p14="http://schemas.microsoft.com/office/powerpoint/2010/main" val="413506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That might seem like a counsel of despair.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Particularly because while the plans set out by the Chancellor in her first fiscal event are unlikely to be so different from those set out in the manifesto that the funding taps gush.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But I don’t think it should be. It should be a call to actions. There are things the government can do to help councils, even if funding is tight.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[Read]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Councils also have agency. They can be smart </a:t>
            </a:r>
            <a:r>
              <a:rPr lang="en-US" dirty="0" err="1"/>
              <a:t>sourcers</a:t>
            </a:r>
            <a:r>
              <a:rPr lang="en-US" dirty="0"/>
              <a:t>, in-sourcing some services where private provision is costly due to a lack of competition, for example. They can double down on the collaboration and joint work they’re doing – including on procurement and in-sourcing. And they can invest in analytics to make use of the data they individually and jointly hold – which I’m sure is a treasure trove of lessons for what works and what doesn’t. And as part of this I think they can approach the new Office for Local Government with an open mind and shape it to be a force for empowerment and sticks to beat councils with.</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These actions are no panacea. And I defer to those with more practical experience about how useful they are – but I hope they’re a small contribution to debate. </a:t>
            </a:r>
          </a:p>
        </p:txBody>
      </p:sp>
      <p:sp>
        <p:nvSpPr>
          <p:cNvPr id="4" name="Slide Number Placeholder 3"/>
          <p:cNvSpPr>
            <a:spLocks noGrp="1"/>
          </p:cNvSpPr>
          <p:nvPr>
            <p:ph type="sldNum" sz="quarter" idx="5"/>
          </p:nvPr>
        </p:nvSpPr>
        <p:spPr/>
        <p:txBody>
          <a:bodyPr/>
          <a:lstStyle/>
          <a:p>
            <a:fld id="{C638C5F6-2000-A44D-9F30-3827A51FF1EB}" type="slidenum">
              <a:rPr lang="en-US" smtClean="0"/>
              <a:t>18</a:t>
            </a:fld>
            <a:endParaRPr lang="en-US"/>
          </a:p>
        </p:txBody>
      </p:sp>
    </p:spTree>
    <p:extLst>
      <p:ext uri="{BB962C8B-B14F-4D97-AF65-F5344CB8AC3E}">
        <p14:creationId xmlns:p14="http://schemas.microsoft.com/office/powerpoint/2010/main" val="2688275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638C5F6-2000-A44D-9F30-3827A51FF1EB}" type="slidenum">
              <a:rPr lang="en-US" smtClean="0"/>
              <a:t>19</a:t>
            </a:fld>
            <a:endParaRPr lang="en-US"/>
          </a:p>
        </p:txBody>
      </p:sp>
    </p:spTree>
    <p:extLst>
      <p:ext uri="{BB962C8B-B14F-4D97-AF65-F5344CB8AC3E}">
        <p14:creationId xmlns:p14="http://schemas.microsoft.com/office/powerpoint/2010/main" val="13151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I probably don’t need to remind you of the big cuts to council funding seen in the 2010s.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Even in cash-terms, overall funding from central government grants, transfers from the NHS and local taxes was 7% lower in 2019-20 than in 2010-11.</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Accounting for inflation, the reduction was 21%.</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And accounting for population growth, the reduction in funding was 26% per resident. </a:t>
            </a: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2</a:t>
            </a:fld>
            <a:endParaRPr lang="en-US"/>
          </a:p>
        </p:txBody>
      </p:sp>
    </p:spTree>
    <p:extLst>
      <p:ext uri="{BB962C8B-B14F-4D97-AF65-F5344CB8AC3E}">
        <p14:creationId xmlns:p14="http://schemas.microsoft.com/office/powerpoint/2010/main" val="152800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2020 was meant to be different - the 2020-21 settlement confirmed what would have been the largest year-on-year increase in local government funding for well over a decade.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2020 was indeed different to the prior decade, indeed than any time in 100 years, with the COVID-19 pandemic.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At the outset, there were significant worries about what the pandemic may mean for councils’ finances, especially following a decade of austerity.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The pandemic hit councils’ regular sources of income – especially from sales, fees and charges for parking and leisure services, as well as some forms of commercial and investment income. It also meant new responsibilities and increases in costs for existing responsibilities, such as PPE for social care workers.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The government started collecting data on a monthly basis on the losses of income and increases in costs said they had faced and expected to face over the remainder of the financial year.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In the final set of figures for 2020-21, councils estimated the reduction in SFCs income to be just over £2 billion, and the increase in costs to be around £5 and a half billion, after netting off additional NHS contributions for social care costs. That’s an increase in net spending on services of just under £8 billion.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When official outturns became available though, these estimates seem to have been wildly off. Comparisons of outturns with pre-COVID budgets suggest net spending increased by around £4 billion compared to what we may otherwise have expected. The reduction in SFCs income does seem to have been about £2 billion compared to what might otherwise have been expected. But gross service spending increased by much less than councils had previously estimated – perhaps because they hadn’t properly recorded areas where spending was lower as well as higher as a result of the pandemic. Or, perhaps realising the special COVID monitoring data was being used to make decisions on funding support for local government, councils may have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And in the end the extra spending incurred was much lower than the extra funding councils received – which amounted to over £9 billion in 2020-21</a:t>
            </a:r>
          </a:p>
        </p:txBody>
      </p:sp>
      <p:sp>
        <p:nvSpPr>
          <p:cNvPr id="4" name="Slide Number Placeholder 3"/>
          <p:cNvSpPr>
            <a:spLocks noGrp="1"/>
          </p:cNvSpPr>
          <p:nvPr>
            <p:ph type="sldNum" sz="quarter" idx="5"/>
          </p:nvPr>
        </p:nvSpPr>
        <p:spPr/>
        <p:txBody>
          <a:bodyPr/>
          <a:lstStyle/>
          <a:p>
            <a:fld id="{C638C5F6-2000-A44D-9F30-3827A51FF1EB}" type="slidenum">
              <a:rPr lang="en-US" smtClean="0"/>
              <a:t>3</a:t>
            </a:fld>
            <a:endParaRPr lang="en-US"/>
          </a:p>
        </p:txBody>
      </p:sp>
    </p:spTree>
    <p:extLst>
      <p:ext uri="{BB962C8B-B14F-4D97-AF65-F5344CB8AC3E}">
        <p14:creationId xmlns:p14="http://schemas.microsoft.com/office/powerpoint/2010/main" val="352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As a result, councils were able to pay considerable sums into reserves, overall in both 2020-21, and in 2021-22, when councils received additional COVID-19 funding top-ups.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Reserves amount to 60% of councils’ non-COVID core spending power in March 2022, up from 45% in March 2019. Following increases in reserves levels in the 2010s, that means that reserves were almost 3 times higher as a share of core spending power in March 2022 than in April 2010.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That reflects cuts in core spending power, as well as increases in the amount of reserves held.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And financial risks are undoubtedly higher – in part because of reforms to how councils are funded, such as business rates retention, and a growth in commercial activity by a number of councils. But even so I think the increase in reserves compared to 2010 is genuinely important, and an under-appreciated facet of the local government sector’s financial resilience overall.</a:t>
            </a:r>
          </a:p>
        </p:txBody>
      </p:sp>
      <p:sp>
        <p:nvSpPr>
          <p:cNvPr id="4" name="Slide Number Placeholder 3"/>
          <p:cNvSpPr>
            <a:spLocks noGrp="1"/>
          </p:cNvSpPr>
          <p:nvPr>
            <p:ph type="sldNum" sz="quarter" idx="5"/>
          </p:nvPr>
        </p:nvSpPr>
        <p:spPr/>
        <p:txBody>
          <a:bodyPr/>
          <a:lstStyle/>
          <a:p>
            <a:fld id="{C638C5F6-2000-A44D-9F30-3827A51FF1EB}" type="slidenum">
              <a:rPr lang="en-US" smtClean="0"/>
              <a:t>4</a:t>
            </a:fld>
            <a:endParaRPr lang="en-US"/>
          </a:p>
        </p:txBody>
      </p:sp>
    </p:spTree>
    <p:extLst>
      <p:ext uri="{BB962C8B-B14F-4D97-AF65-F5344CB8AC3E}">
        <p14:creationId xmlns:p14="http://schemas.microsoft.com/office/powerpoint/2010/main" val="363201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main Covid-19 funding streams ceased in March 2022. But in the 2021 spending review and then subsequently the autumn 2022 statement, the last government announced top-ups to councils’ core funding. </a:t>
            </a: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5</a:t>
            </a:fld>
            <a:endParaRPr lang="en-US"/>
          </a:p>
        </p:txBody>
      </p:sp>
    </p:spTree>
    <p:extLst>
      <p:ext uri="{BB962C8B-B14F-4D97-AF65-F5344CB8AC3E}">
        <p14:creationId xmlns:p14="http://schemas.microsoft.com/office/powerpoint/2010/main" val="206223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In cash-terms, a near 40% increase in funding since 2019-20 means funding is 27% higher this year than in 2010-11.</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Even with high inflation, funding has increased by around 14% in real-terms since 2019-20. That’s undone just over half of the real-terms fall in funding in the 2010s.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Population growth means the increase in funding per resident was more like 10% in real-terms, undoing more like one-third of the fall in per-resident funding in the 2010s.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That means funding this year is still set to be around 18% lower in real-terms than in 2010.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But a 10% real-terms increase in funding is nevertheless a notable improvement on what councils experienced during the 2010s.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6</a:t>
            </a:fld>
            <a:endParaRPr lang="en-US"/>
          </a:p>
        </p:txBody>
      </p:sp>
    </p:spTree>
    <p:extLst>
      <p:ext uri="{BB962C8B-B14F-4D97-AF65-F5344CB8AC3E}">
        <p14:creationId xmlns:p14="http://schemas.microsoft.com/office/powerpoint/2010/main" val="266708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We recognize it probably doesn’t feel like the last parliament was a change for the better though. Councils are clearly struggling financially. Why?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 key reason is surging demand for some particularly costly services, and increases in costs that have often outpaced the economy-wide measures of inflation typically used to calculate “real-terms” changes in funding.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Temporary accommodation, special educational needs provision and transport, and specialist children’s social care placements have been big pressure points.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Demand for adult social care has increased by less – but costs have increased at almost twice the rate of overall inflation.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638C5F6-2000-A44D-9F30-3827A51FF1EB}" type="slidenum">
              <a:rPr lang="en-US" smtClean="0"/>
              <a:t>7</a:t>
            </a:fld>
            <a:endParaRPr lang="en-US"/>
          </a:p>
        </p:txBody>
      </p:sp>
    </p:spTree>
    <p:extLst>
      <p:ext uri="{BB962C8B-B14F-4D97-AF65-F5344CB8AC3E}">
        <p14:creationId xmlns:p14="http://schemas.microsoft.com/office/powerpoint/2010/main" val="119041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 funding cuts in the 2010s, combined with these demand and cost pressures have led to a huge shift in what councils spend their money 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Acute children’s social care service spending per resident in 2023-24 was up over a third compared to 2010, with adult social care spending per resident up a tenth.</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Other areas of spending saw cuts. Spending on housing services was a third lower, despite growing amounts spent on temporary accommodation.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Spending on planning and development, culture and leisure and highways and transport was all down more than 40%.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And spending on Youth Services and Sure Start was a massive 70% lower in 2023-24 than 2010-11.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8</a:t>
            </a:fld>
            <a:endParaRPr lang="en-US"/>
          </a:p>
        </p:txBody>
      </p:sp>
    </p:spTree>
    <p:extLst>
      <p:ext uri="{BB962C8B-B14F-4D97-AF65-F5344CB8AC3E}">
        <p14:creationId xmlns:p14="http://schemas.microsoft.com/office/powerpoint/2010/main" val="17077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It’s also worth noting that the nature of the cuts to funding in the first half of the 2010s in particular mean that the fall in funding per resident between 2010-11 and 2024-25 was substantially bigger in more deprived parts of England than more affluent parts, as can be seen in this chart. This is despite the targeting of increases in grant funding in the 2019-2024 parliament at more deprived areas: this helped level temper the previous pattern of cuts, but far from undid it.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9</a:t>
            </a:fld>
            <a:endParaRPr lang="en-US"/>
          </a:p>
        </p:txBody>
      </p:sp>
    </p:spTree>
    <p:extLst>
      <p:ext uri="{BB962C8B-B14F-4D97-AF65-F5344CB8AC3E}">
        <p14:creationId xmlns:p14="http://schemas.microsoft.com/office/powerpoint/2010/main" val="4222410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ong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1E56D-DD80-7947-9F86-D6CA399B1D36}"/>
              </a:ext>
            </a:extLst>
          </p:cNvPr>
          <p:cNvSpPr/>
          <p:nvPr userDrawn="1"/>
        </p:nvSpPr>
        <p:spPr>
          <a:xfrm>
            <a:off x="0" y="5687122"/>
            <a:ext cx="12192000" cy="11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46A13256-5F47-4F4D-BE26-B4B73650620E}"/>
              </a:ext>
            </a:extLst>
          </p:cNvPr>
          <p:cNvSpPr/>
          <p:nvPr userDrawn="1"/>
        </p:nvSpPr>
        <p:spPr>
          <a:xfrm flipV="1">
            <a:off x="0" y="0"/>
            <a:ext cx="12192000" cy="5698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9504B9B-18C1-E547-BE77-254F89B19FF7}"/>
              </a:ext>
            </a:extLst>
          </p:cNvPr>
          <p:cNvSpPr>
            <a:spLocks noGrp="1"/>
          </p:cNvSpPr>
          <p:nvPr>
            <p:ph type="ctrTitle" hasCustomPrompt="1"/>
          </p:nvPr>
        </p:nvSpPr>
        <p:spPr>
          <a:xfrm>
            <a:off x="3241292" y="3066584"/>
            <a:ext cx="8135793" cy="2375210"/>
          </a:xfrm>
        </p:spPr>
        <p:txBody>
          <a:bodyPr anchor="b">
            <a:normAutofit/>
          </a:bodyPr>
          <a:lstStyle>
            <a:lvl1pPr algn="l">
              <a:defRPr sz="5500" spc="-150">
                <a:solidFill>
                  <a:schemeClr val="bg1"/>
                </a:solidFill>
              </a:defRPr>
            </a:lvl1pPr>
          </a:lstStyle>
          <a:p>
            <a:r>
              <a:rPr lang="en-GB" dirty="0"/>
              <a:t>Click to edit Master title style</a:t>
            </a:r>
            <a:br>
              <a:rPr lang="en-GB" dirty="0"/>
            </a:br>
            <a:r>
              <a:rPr lang="en-GB" dirty="0"/>
              <a:t>max three lines</a:t>
            </a:r>
            <a:endParaRPr lang="en-US" dirty="0"/>
          </a:p>
        </p:txBody>
      </p:sp>
      <p:sp>
        <p:nvSpPr>
          <p:cNvPr id="3" name="Subtitle 2">
            <a:extLst>
              <a:ext uri="{FF2B5EF4-FFF2-40B4-BE49-F238E27FC236}">
                <a16:creationId xmlns:a16="http://schemas.microsoft.com/office/drawing/2014/main" id="{EBB199AB-D245-484B-892E-B0F6186F0C82}"/>
              </a:ext>
            </a:extLst>
          </p:cNvPr>
          <p:cNvSpPr>
            <a:spLocks noGrp="1"/>
          </p:cNvSpPr>
          <p:nvPr>
            <p:ph type="subTitle" idx="1" hasCustomPrompt="1"/>
          </p:nvPr>
        </p:nvSpPr>
        <p:spPr>
          <a:xfrm>
            <a:off x="3233855" y="1739781"/>
            <a:ext cx="8143228" cy="1081478"/>
          </a:xfrm>
        </p:spPr>
        <p:txBody>
          <a:bodyPr anchor="t">
            <a:normAutofit/>
          </a:bodyPr>
          <a:lstStyle>
            <a:lvl1pPr marL="0" marR="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author style</a:t>
            </a:r>
          </a:p>
          <a:p>
            <a:r>
              <a:rPr lang="en-GB" dirty="0"/>
              <a:t>Author Name Surname</a:t>
            </a:r>
          </a:p>
          <a:p>
            <a:r>
              <a:rPr lang="en-GB" dirty="0"/>
              <a:t>Author Name Surname</a:t>
            </a:r>
          </a:p>
          <a:p>
            <a:pPr marL="0" marR="0" lvl="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dirty="0"/>
              <a:t>Author Name Surname</a:t>
            </a:r>
          </a:p>
        </p:txBody>
      </p:sp>
      <p:pic>
        <p:nvPicPr>
          <p:cNvPr id="12" name="Picture 11">
            <a:extLst>
              <a:ext uri="{FF2B5EF4-FFF2-40B4-BE49-F238E27FC236}">
                <a16:creationId xmlns:a16="http://schemas.microsoft.com/office/drawing/2014/main" id="{F43503E8-76B2-7E4C-A757-B1F42F47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16" name="Straight Connector 15">
            <a:extLst>
              <a:ext uri="{FF2B5EF4-FFF2-40B4-BE49-F238E27FC236}">
                <a16:creationId xmlns:a16="http://schemas.microsoft.com/office/drawing/2014/main" id="{5F8C450E-36D1-2E43-91D1-9BA21E1338BC}"/>
              </a:ext>
            </a:extLst>
          </p:cNvPr>
          <p:cNvCxnSpPr>
            <a:cxnSpLocks/>
          </p:cNvCxnSpPr>
          <p:nvPr userDrawn="1"/>
        </p:nvCxnSpPr>
        <p:spPr>
          <a:xfrm>
            <a:off x="3166949" y="1"/>
            <a:ext cx="0" cy="5229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8ABB31D-4AD6-A14C-AF1F-033782186125}"/>
              </a:ext>
            </a:extLst>
          </p:cNvPr>
          <p:cNvSpPr>
            <a:spLocks noGrp="1"/>
          </p:cNvSpPr>
          <p:nvPr>
            <p:ph type="body" sz="quarter" idx="10" hasCustomPrompt="1"/>
          </p:nvPr>
        </p:nvSpPr>
        <p:spPr>
          <a:xfrm>
            <a:off x="490653" y="3055434"/>
            <a:ext cx="2378880" cy="1583630"/>
          </a:xfrm>
        </p:spPr>
        <p:txBody>
          <a:bodyPr anchor="b">
            <a:normAutofit/>
          </a:bodyPr>
          <a:lstStyle>
            <a:lvl1pPr algn="r">
              <a:spcBef>
                <a:spcPts val="450"/>
              </a:spcBef>
              <a:defRPr sz="1200">
                <a:solidFill>
                  <a:schemeClr val="bg1"/>
                </a:solidFill>
              </a:defRPr>
            </a:lvl1pPr>
          </a:lstStyle>
          <a:p>
            <a:pPr lvl="0"/>
            <a:r>
              <a:rPr lang="en-GB" dirty="0"/>
              <a:t>Details of the presentation (date, venue, </a:t>
            </a:r>
            <a:r>
              <a:rPr lang="en-GB" dirty="0" err="1"/>
              <a:t>wifi</a:t>
            </a:r>
            <a:r>
              <a:rPr lang="en-GB" dirty="0"/>
              <a:t>)</a:t>
            </a:r>
            <a:endParaRPr lang="en-US" dirty="0"/>
          </a:p>
        </p:txBody>
      </p:sp>
      <p:sp>
        <p:nvSpPr>
          <p:cNvPr id="13" name="TextBox 12">
            <a:extLst>
              <a:ext uri="{FF2B5EF4-FFF2-40B4-BE49-F238E27FC236}">
                <a16:creationId xmlns:a16="http://schemas.microsoft.com/office/drawing/2014/main" id="{41CEF78B-61B5-0A43-B879-7980AD59C355}"/>
              </a:ext>
            </a:extLst>
          </p:cNvPr>
          <p:cNvSpPr txBox="1"/>
          <p:nvPr userDrawn="1"/>
        </p:nvSpPr>
        <p:spPr>
          <a:xfrm>
            <a:off x="715923" y="4988355"/>
            <a:ext cx="2153611" cy="307777"/>
          </a:xfrm>
          <a:prstGeom prst="rect">
            <a:avLst/>
          </a:prstGeom>
          <a:noFill/>
        </p:spPr>
        <p:txBody>
          <a:bodyPr wrap="square" rtlCol="0" anchor="b">
            <a:spAutoFit/>
          </a:bodyPr>
          <a:lstStyle/>
          <a:p>
            <a:pPr lvl="0" algn="r"/>
            <a:r>
              <a:rPr lang="en-US" sz="1400" b="1" dirty="0">
                <a:solidFill>
                  <a:srgbClr val="FFFFFF"/>
                </a:solidFill>
              </a:rPr>
              <a:t>@</a:t>
            </a:r>
            <a:r>
              <a:rPr lang="en-US" sz="1400" b="1" dirty="0" err="1">
                <a:solidFill>
                  <a:srgbClr val="FFFFFF"/>
                </a:solidFill>
              </a:rPr>
              <a:t>TheIFS</a:t>
            </a:r>
            <a:endParaRPr lang="en-US" sz="1400" b="1" dirty="0">
              <a:solidFill>
                <a:srgbClr val="FFFFFF"/>
              </a:solidFill>
            </a:endParaRPr>
          </a:p>
        </p:txBody>
      </p:sp>
    </p:spTree>
    <p:extLst>
      <p:ext uri="{BB962C8B-B14F-4D97-AF65-F5344CB8AC3E}">
        <p14:creationId xmlns:p14="http://schemas.microsoft.com/office/powerpoint/2010/main" val="3860385829"/>
      </p:ext>
    </p:extLst>
  </p:cSld>
  <p:clrMapOvr>
    <a:masterClrMapping/>
  </p:clrMapOvr>
  <p:extLst>
    <p:ext uri="{DCECCB84-F9BA-43D5-87BE-67443E8EF086}">
      <p15:sldGuideLst xmlns:p15="http://schemas.microsoft.com/office/powerpoint/2012/main">
        <p15:guide id="1" orient="horz" pos="3294" userDrawn="1">
          <p15:clr>
            <a:srgbClr val="FBAE40"/>
          </p15:clr>
        </p15:guide>
        <p15:guide id="2" pos="1723" userDrawn="1">
          <p15:clr>
            <a:srgbClr val="FBAE40"/>
          </p15:clr>
        </p15:guide>
        <p15:guide id="3" pos="397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BA3731-BEE0-F54F-9648-7C636A621BA0}"/>
              </a:ext>
            </a:extLst>
          </p:cNvPr>
          <p:cNvSpPr>
            <a:spLocks noGrp="1"/>
          </p:cNvSpPr>
          <p:nvPr>
            <p:ph sz="quarter" idx="13"/>
          </p:nvPr>
        </p:nvSpPr>
        <p:spPr>
          <a:xfrm>
            <a:off x="802218" y="1233489"/>
            <a:ext cx="10604500" cy="4442483"/>
          </a:xfrm>
        </p:spPr>
        <p:txBody>
          <a:bodyPr/>
          <a:lstStyle>
            <a:lvl1pPr marL="0" indent="0">
              <a:buFontTx/>
              <a:buNone/>
              <a:defRPr/>
            </a:lvl1pPr>
          </a:lstStyle>
          <a:p>
            <a:pPr lvl="0"/>
            <a:r>
              <a:rPr lang="en-US"/>
              <a:t>Edit Master text styles</a:t>
            </a:r>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10" name="Text Placeholder 2">
            <a:extLst>
              <a:ext uri="{FF2B5EF4-FFF2-40B4-BE49-F238E27FC236}">
                <a16:creationId xmlns:a16="http://schemas.microsoft.com/office/drawing/2014/main" id="{D72946E9-25ED-C14E-80CB-BEA1E668364E}"/>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528314127"/>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7556F71-460E-494E-B38D-195C5A758BDD}"/>
              </a:ext>
            </a:extLst>
          </p:cNvPr>
          <p:cNvSpPr>
            <a:spLocks noGrp="1"/>
          </p:cNvSpPr>
          <p:nvPr>
            <p:ph type="chart" sz="quarter" idx="14"/>
          </p:nvPr>
        </p:nvSpPr>
        <p:spPr>
          <a:xfrm>
            <a:off x="683684" y="1233490"/>
            <a:ext cx="10693400" cy="4442482"/>
          </a:xfrm>
        </p:spPr>
        <p:txBody>
          <a:bodyPr/>
          <a:lstStyle>
            <a:lvl1pPr marL="0" indent="0">
              <a:buNone/>
              <a:defRPr/>
            </a:lvl1pPr>
          </a:lstStyle>
          <a:p>
            <a:r>
              <a:rPr lang="en-US"/>
              <a:t>Click icon to add chart</a:t>
            </a:r>
            <a:endParaRPr lang="en-US" dirty="0"/>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3" name="Text Placeholder 2">
            <a:extLst>
              <a:ext uri="{FF2B5EF4-FFF2-40B4-BE49-F238E27FC236}">
                <a16:creationId xmlns:a16="http://schemas.microsoft.com/office/drawing/2014/main" id="{91550D70-5176-0D40-8DA9-D8DD956FC136}"/>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3443707771"/>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7556F71-460E-494E-B38D-195C5A758BDD}"/>
              </a:ext>
            </a:extLst>
          </p:cNvPr>
          <p:cNvSpPr>
            <a:spLocks noGrp="1"/>
          </p:cNvSpPr>
          <p:nvPr>
            <p:ph type="chart" sz="quarter" idx="14"/>
          </p:nvPr>
        </p:nvSpPr>
        <p:spPr>
          <a:xfrm>
            <a:off x="683684" y="1694984"/>
            <a:ext cx="10693400" cy="3980987"/>
          </a:xfrm>
        </p:spPr>
        <p:txBody>
          <a:bodyPr/>
          <a:lstStyle>
            <a:lvl1pPr marL="0" indent="0">
              <a:buNone/>
              <a:defRPr/>
            </a:lvl1pPr>
          </a:lstStyle>
          <a:p>
            <a:r>
              <a:rPr lang="en-US"/>
              <a:t>Click icon to add chart</a:t>
            </a:r>
            <a:endParaRPr lang="en-US" dirty="0"/>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3" name="Text Placeholder 2">
            <a:extLst>
              <a:ext uri="{FF2B5EF4-FFF2-40B4-BE49-F238E27FC236}">
                <a16:creationId xmlns:a16="http://schemas.microsoft.com/office/drawing/2014/main" id="{91550D70-5176-0D40-8DA9-D8DD956FC136}"/>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
        <p:nvSpPr>
          <p:cNvPr id="12" name="Content Placeholder 14">
            <a:extLst>
              <a:ext uri="{FF2B5EF4-FFF2-40B4-BE49-F238E27FC236}">
                <a16:creationId xmlns:a16="http://schemas.microsoft.com/office/drawing/2014/main" id="{5A86368F-6E45-E642-8A7E-A07DE1FA8FA3}"/>
              </a:ext>
            </a:extLst>
          </p:cNvPr>
          <p:cNvSpPr>
            <a:spLocks noGrp="1"/>
          </p:cNvSpPr>
          <p:nvPr>
            <p:ph sz="quarter" idx="13" hasCustomPrompt="1"/>
          </p:nvPr>
        </p:nvSpPr>
        <p:spPr>
          <a:xfrm>
            <a:off x="683684" y="1136919"/>
            <a:ext cx="9114265" cy="480005"/>
          </a:xfrm>
        </p:spPr>
        <p:txBody>
          <a:bodyPr anchor="t">
            <a:normAutofit/>
          </a:bodyPr>
          <a:lstStyle>
            <a:lvl1pPr marL="0" indent="0">
              <a:buNone/>
              <a:defRPr sz="2500">
                <a:solidFill>
                  <a:schemeClr val="tx2"/>
                </a:solidFill>
                <a:latin typeface="+mj-lt"/>
              </a:defRPr>
            </a:lvl1pPr>
          </a:lstStyle>
          <a:p>
            <a:pPr lvl="0"/>
            <a:r>
              <a:rPr lang="en-GB" dirty="0"/>
              <a:t>Click to edit Master subtitle style in one line</a:t>
            </a:r>
            <a:endParaRPr lang="en-US" dirty="0"/>
          </a:p>
        </p:txBody>
      </p:sp>
    </p:spTree>
    <p:extLst>
      <p:ext uri="{BB962C8B-B14F-4D97-AF65-F5344CB8AC3E}">
        <p14:creationId xmlns:p14="http://schemas.microsoft.com/office/powerpoint/2010/main" val="3567212024"/>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3852D-47F9-0241-98E4-0BAAB742F8D1}"/>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3" name="Straight Connector 2"/>
          <p:cNvCxnSpPr>
            <a:cxnSpLocks/>
          </p:cNvCxnSpPr>
          <p:nvPr userDrawn="1"/>
        </p:nvCxnSpPr>
        <p:spPr>
          <a:xfrm>
            <a:off x="735611" y="2912834"/>
            <a:ext cx="816000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cxnSpLocks/>
          </p:cNvCxnSpPr>
          <p:nvPr userDrawn="1"/>
        </p:nvCxnSpPr>
        <p:spPr>
          <a:xfrm>
            <a:off x="736187" y="4633950"/>
            <a:ext cx="816000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1ECB472-C7BF-C348-9C6F-09C43BEE7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sp>
        <p:nvSpPr>
          <p:cNvPr id="2" name="Title 1">
            <a:extLst>
              <a:ext uri="{FF2B5EF4-FFF2-40B4-BE49-F238E27FC236}">
                <a16:creationId xmlns:a16="http://schemas.microsoft.com/office/drawing/2014/main" id="{4B2BA015-7E5A-B043-A462-E5531861A047}"/>
              </a:ext>
            </a:extLst>
          </p:cNvPr>
          <p:cNvSpPr>
            <a:spLocks noGrp="1"/>
          </p:cNvSpPr>
          <p:nvPr>
            <p:ph type="title" hasCustomPrompt="1"/>
          </p:nvPr>
        </p:nvSpPr>
        <p:spPr>
          <a:xfrm>
            <a:off x="683941" y="3086026"/>
            <a:ext cx="8147824" cy="1325563"/>
          </a:xfrm>
        </p:spPr>
        <p:txBody>
          <a:bodyPr>
            <a:normAutofit/>
          </a:bodyPr>
          <a:lstStyle>
            <a:lvl1pPr>
              <a:defRPr sz="4000">
                <a:solidFill>
                  <a:schemeClr val="bg1">
                    <a:lumMod val="95000"/>
                  </a:schemeClr>
                </a:solidFill>
              </a:defRPr>
            </a:lvl1pPr>
          </a:lstStyle>
          <a:p>
            <a:r>
              <a:rPr lang="en-GB" dirty="0"/>
              <a:t>Click to edit Master divider style in two lines</a:t>
            </a:r>
            <a:endParaRPr lang="en-US" dirty="0"/>
          </a:p>
        </p:txBody>
      </p:sp>
      <p:sp>
        <p:nvSpPr>
          <p:cNvPr id="12" name="Footer Placeholder 11">
            <a:extLst>
              <a:ext uri="{FF2B5EF4-FFF2-40B4-BE49-F238E27FC236}">
                <a16:creationId xmlns:a16="http://schemas.microsoft.com/office/drawing/2014/main" id="{44C2E8EA-534F-8749-9926-4BC88B23CBF3}"/>
              </a:ext>
            </a:extLst>
          </p:cNvPr>
          <p:cNvSpPr>
            <a:spLocks noGrp="1"/>
          </p:cNvSpPr>
          <p:nvPr>
            <p:ph type="ftr" sz="quarter" idx="10"/>
          </p:nvPr>
        </p:nvSpPr>
        <p:spPr>
          <a:xfrm>
            <a:off x="693237" y="6356352"/>
            <a:ext cx="9802967" cy="365125"/>
          </a:xfrm>
        </p:spPr>
        <p:txBody>
          <a:bodyPr/>
          <a:lstStyle>
            <a:lvl1pPr>
              <a:defRPr>
                <a:solidFill>
                  <a:schemeClr val="bg1">
                    <a:lumMod val="95000"/>
                  </a:schemeClr>
                </a:solidFill>
              </a:defRPr>
            </a:lvl1pPr>
          </a:lstStyle>
          <a:p>
            <a:r>
              <a:rPr lang="en-US" dirty="0"/>
              <a:t>Report title (Insert &gt; Header/Footer)</a:t>
            </a:r>
          </a:p>
        </p:txBody>
      </p:sp>
    </p:spTree>
    <p:extLst>
      <p:ext uri="{BB962C8B-B14F-4D97-AF65-F5344CB8AC3E}">
        <p14:creationId xmlns:p14="http://schemas.microsoft.com/office/powerpoint/2010/main" val="223835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Medium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1C01C-5E80-1F49-8755-D9DB9363BE55}"/>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2E95362-CCC0-0945-A7E1-D83DB561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8" name="Straight Connector 7"/>
          <p:cNvCxnSpPr/>
          <p:nvPr userDrawn="1"/>
        </p:nvCxnSpPr>
        <p:spPr>
          <a:xfrm>
            <a:off x="735613" y="2595778"/>
            <a:ext cx="7171735"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3" hasCustomPrompt="1"/>
          </p:nvPr>
        </p:nvSpPr>
        <p:spPr>
          <a:xfrm>
            <a:off x="735038" y="2722538"/>
            <a:ext cx="7172309"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baseline="0">
                <a:solidFill>
                  <a:srgbClr val="F4F4F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a:t>
            </a:r>
            <a:endParaRPr lang="en-US" dirty="0"/>
          </a:p>
        </p:txBody>
      </p:sp>
      <p:cxnSp>
        <p:nvCxnSpPr>
          <p:cNvPr id="10" name="Straight Connector 9"/>
          <p:cNvCxnSpPr/>
          <p:nvPr userDrawn="1"/>
        </p:nvCxnSpPr>
        <p:spPr>
          <a:xfrm>
            <a:off x="736187" y="5049107"/>
            <a:ext cx="717116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7" hasCustomPrompt="1"/>
          </p:nvPr>
        </p:nvSpPr>
        <p:spPr>
          <a:xfrm>
            <a:off x="736188" y="4570897"/>
            <a:ext cx="3977217" cy="252957"/>
          </a:xfrm>
        </p:spPr>
        <p:txBody>
          <a:bodyPr anchor="ctr">
            <a:noAutofit/>
          </a:bodyPr>
          <a:lstStyle>
            <a:lvl1pPr marL="0" indent="0">
              <a:buNone/>
              <a:defRPr sz="1400" baseline="0">
                <a:solidFill>
                  <a:srgbClr val="F4F4F4"/>
                </a:solidFill>
                <a:latin typeface="+mj-lt"/>
              </a:defRPr>
            </a:lvl1pPr>
          </a:lstStyle>
          <a:p>
            <a:pPr lvl="0"/>
            <a:r>
              <a:rPr lang="en-US" dirty="0"/>
              <a:t>− Click to insert source</a:t>
            </a:r>
          </a:p>
        </p:txBody>
      </p:sp>
      <p:sp>
        <p:nvSpPr>
          <p:cNvPr id="4" name="Footer Placeholder 3">
            <a:extLst>
              <a:ext uri="{FF2B5EF4-FFF2-40B4-BE49-F238E27FC236}">
                <a16:creationId xmlns:a16="http://schemas.microsoft.com/office/drawing/2014/main" id="{AD8DA3CB-E26D-2D40-94FA-8DBAE46A6256}"/>
              </a:ext>
            </a:extLst>
          </p:cNvPr>
          <p:cNvSpPr>
            <a:spLocks noGrp="1"/>
          </p:cNvSpPr>
          <p:nvPr>
            <p:ph type="ftr" sz="quarter" idx="18"/>
          </p:nvPr>
        </p:nvSpPr>
        <p:spPr>
          <a:xfrm>
            <a:off x="693237" y="6356352"/>
            <a:ext cx="9791883" cy="365125"/>
          </a:xfrm>
        </p:spPr>
        <p:txBody>
          <a:bodyPr/>
          <a:lstStyle>
            <a:lvl1pPr>
              <a:defRPr>
                <a:solidFill>
                  <a:schemeClr val="bg1">
                    <a:lumMod val="95000"/>
                  </a:schemeClr>
                </a:solidFill>
              </a:defRPr>
            </a:lvl1pPr>
          </a:lstStyle>
          <a:p>
            <a:r>
              <a:rPr lang="en-US" dirty="0"/>
              <a:t>Report title (Insert &gt; Header/Footer)</a:t>
            </a:r>
          </a:p>
        </p:txBody>
      </p:sp>
    </p:spTree>
    <p:extLst>
      <p:ext uri="{BB962C8B-B14F-4D97-AF65-F5344CB8AC3E}">
        <p14:creationId xmlns:p14="http://schemas.microsoft.com/office/powerpoint/2010/main" val="2988342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mall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1C01C-5E80-1F49-8755-D9DB9363BE55}"/>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2E95362-CCC0-0945-A7E1-D83DB561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8" name="Straight Connector 7"/>
          <p:cNvCxnSpPr/>
          <p:nvPr userDrawn="1"/>
        </p:nvCxnSpPr>
        <p:spPr>
          <a:xfrm>
            <a:off x="735613" y="2982878"/>
            <a:ext cx="7171735"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3" hasCustomPrompt="1"/>
          </p:nvPr>
        </p:nvSpPr>
        <p:spPr>
          <a:xfrm>
            <a:off x="735038" y="3133002"/>
            <a:ext cx="7172309" cy="945770"/>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baseline="0">
                <a:solidFill>
                  <a:srgbClr val="F4F4F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small quote of about 3 lines Click to edit small quote of about 3 lines Click to edit small quote of about 3 lines Click to edit small quote</a:t>
            </a:r>
            <a:endParaRPr lang="en-US" dirty="0"/>
          </a:p>
        </p:txBody>
      </p:sp>
      <p:cxnSp>
        <p:nvCxnSpPr>
          <p:cNvPr id="10" name="Straight Connector 9"/>
          <p:cNvCxnSpPr/>
          <p:nvPr userDrawn="1"/>
        </p:nvCxnSpPr>
        <p:spPr>
          <a:xfrm>
            <a:off x="736187" y="4642707"/>
            <a:ext cx="717116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7" hasCustomPrompt="1"/>
          </p:nvPr>
        </p:nvSpPr>
        <p:spPr>
          <a:xfrm>
            <a:off x="736188" y="4164497"/>
            <a:ext cx="3977217" cy="252957"/>
          </a:xfrm>
        </p:spPr>
        <p:txBody>
          <a:bodyPr anchor="ctr">
            <a:noAutofit/>
          </a:bodyPr>
          <a:lstStyle>
            <a:lvl1pPr marL="0" indent="0">
              <a:buNone/>
              <a:defRPr sz="1400" baseline="0">
                <a:solidFill>
                  <a:srgbClr val="F4F4F4"/>
                </a:solidFill>
                <a:latin typeface="+mj-lt"/>
              </a:defRPr>
            </a:lvl1pPr>
          </a:lstStyle>
          <a:p>
            <a:pPr lvl="0"/>
            <a:r>
              <a:rPr lang="en-US" dirty="0"/>
              <a:t>− Click to insert source</a:t>
            </a:r>
          </a:p>
        </p:txBody>
      </p:sp>
      <p:sp>
        <p:nvSpPr>
          <p:cNvPr id="4" name="Footer Placeholder 3">
            <a:extLst>
              <a:ext uri="{FF2B5EF4-FFF2-40B4-BE49-F238E27FC236}">
                <a16:creationId xmlns:a16="http://schemas.microsoft.com/office/drawing/2014/main" id="{AD8DA3CB-E26D-2D40-94FA-8DBAE46A6256}"/>
              </a:ext>
            </a:extLst>
          </p:cNvPr>
          <p:cNvSpPr>
            <a:spLocks noGrp="1"/>
          </p:cNvSpPr>
          <p:nvPr>
            <p:ph type="ftr" sz="quarter" idx="18"/>
          </p:nvPr>
        </p:nvSpPr>
        <p:spPr>
          <a:xfrm>
            <a:off x="693238" y="6356352"/>
            <a:ext cx="9847301" cy="365125"/>
          </a:xfrm>
        </p:spPr>
        <p:txBody>
          <a:bodyPr/>
          <a:lstStyle>
            <a:lvl1pPr>
              <a:defRPr>
                <a:solidFill>
                  <a:schemeClr val="bg1">
                    <a:lumMod val="95000"/>
                  </a:schemeClr>
                </a:solidFill>
              </a:defRPr>
            </a:lvl1pPr>
          </a:lstStyle>
          <a:p>
            <a:r>
              <a:rPr lang="en-US"/>
              <a:t>Report title (Insert &gt; Header/Footer)</a:t>
            </a:r>
            <a:endParaRPr lang="en-US" dirty="0"/>
          </a:p>
        </p:txBody>
      </p:sp>
    </p:spTree>
    <p:extLst>
      <p:ext uri="{BB962C8B-B14F-4D97-AF65-F5344CB8AC3E}">
        <p14:creationId xmlns:p14="http://schemas.microsoft.com/office/powerpoint/2010/main" val="244698866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D134D9-F12F-EF44-843F-D4FEB4EB5EB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CAB888AA-D217-494B-976C-4BBDBA116DC9}"/>
              </a:ext>
            </a:extLst>
          </p:cNvPr>
          <p:cNvSpPr/>
          <p:nvPr userDrawn="1"/>
        </p:nvSpPr>
        <p:spPr>
          <a:xfrm flipV="1">
            <a:off x="0" y="0"/>
            <a:ext cx="12192000" cy="509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686233" y="3368349"/>
            <a:ext cx="3709131" cy="954107"/>
          </a:xfrm>
          <a:prstGeom prst="rect">
            <a:avLst/>
          </a:prstGeom>
          <a:noFill/>
        </p:spPr>
        <p:txBody>
          <a:bodyPr wrap="square" rtlCol="0">
            <a:spAutoFit/>
          </a:bodyPr>
          <a:lstStyle/>
          <a:p>
            <a:pPr lvl="0"/>
            <a:r>
              <a:rPr lang="en-US" sz="1400" dirty="0">
                <a:solidFill>
                  <a:srgbClr val="FFFFFF"/>
                </a:solidFill>
              </a:rPr>
              <a:t>The Institute for Fiscal Studies</a:t>
            </a:r>
          </a:p>
          <a:p>
            <a:pPr lvl="0"/>
            <a:r>
              <a:rPr lang="en-US" sz="1400" dirty="0">
                <a:solidFill>
                  <a:srgbClr val="FFFFFF"/>
                </a:solidFill>
              </a:rPr>
              <a:t>7 </a:t>
            </a:r>
            <a:r>
              <a:rPr lang="en-US" sz="1400" dirty="0" err="1">
                <a:solidFill>
                  <a:srgbClr val="FFFFFF"/>
                </a:solidFill>
              </a:rPr>
              <a:t>Ridgmount</a:t>
            </a:r>
            <a:r>
              <a:rPr lang="en-US" sz="1400" dirty="0">
                <a:solidFill>
                  <a:srgbClr val="FFFFFF"/>
                </a:solidFill>
              </a:rPr>
              <a:t> Street</a:t>
            </a:r>
          </a:p>
          <a:p>
            <a:pPr lvl="0"/>
            <a:r>
              <a:rPr lang="en-US" sz="1400" dirty="0">
                <a:solidFill>
                  <a:srgbClr val="FFFFFF"/>
                </a:solidFill>
              </a:rPr>
              <a:t>London</a:t>
            </a:r>
          </a:p>
          <a:p>
            <a:pPr lvl="0"/>
            <a:r>
              <a:rPr lang="en-US" sz="1400" dirty="0">
                <a:solidFill>
                  <a:srgbClr val="FFFFFF"/>
                </a:solidFill>
              </a:rPr>
              <a:t>WC1E 7AE</a:t>
            </a:r>
          </a:p>
        </p:txBody>
      </p:sp>
      <p:sp>
        <p:nvSpPr>
          <p:cNvPr id="10" name="TextBox 9"/>
          <p:cNvSpPr txBox="1"/>
          <p:nvPr userDrawn="1"/>
        </p:nvSpPr>
        <p:spPr>
          <a:xfrm>
            <a:off x="686233" y="4451052"/>
            <a:ext cx="3416835" cy="307777"/>
          </a:xfrm>
          <a:prstGeom prst="rect">
            <a:avLst/>
          </a:prstGeom>
          <a:noFill/>
        </p:spPr>
        <p:txBody>
          <a:bodyPr wrap="square" rtlCol="0">
            <a:spAutoFit/>
          </a:bodyPr>
          <a:lstStyle/>
          <a:p>
            <a:pPr lvl="0"/>
            <a:r>
              <a:rPr lang="en-US" sz="1400" b="1" dirty="0" err="1">
                <a:solidFill>
                  <a:srgbClr val="FFFFFF"/>
                </a:solidFill>
              </a:rPr>
              <a:t>www.ifs.org.uk</a:t>
            </a:r>
            <a:endParaRPr lang="en-US" sz="1400" b="1" dirty="0">
              <a:solidFill>
                <a:srgbClr val="FFFFFF"/>
              </a:solidFill>
            </a:endParaRPr>
          </a:p>
        </p:txBody>
      </p:sp>
      <p:pic>
        <p:nvPicPr>
          <p:cNvPr id="12" name="Picture 11">
            <a:extLst>
              <a:ext uri="{FF2B5EF4-FFF2-40B4-BE49-F238E27FC236}">
                <a16:creationId xmlns:a16="http://schemas.microsoft.com/office/drawing/2014/main" id="{AD6ADA63-3665-4C42-A0A1-6236EBCAD45C}"/>
              </a:ext>
            </a:extLst>
          </p:cNvPr>
          <p:cNvPicPr>
            <a:picLocks noChangeAspect="1"/>
          </p:cNvPicPr>
          <p:nvPr userDrawn="1"/>
        </p:nvPicPr>
        <p:blipFill>
          <a:blip r:embed="rId2"/>
          <a:stretch>
            <a:fillRect/>
          </a:stretch>
        </p:blipFill>
        <p:spPr>
          <a:xfrm>
            <a:off x="837796" y="5535138"/>
            <a:ext cx="4061867" cy="806400"/>
          </a:xfrm>
          <a:prstGeom prst="rect">
            <a:avLst/>
          </a:prstGeom>
        </p:spPr>
      </p:pic>
    </p:spTree>
    <p:extLst>
      <p:ext uri="{BB962C8B-B14F-4D97-AF65-F5344CB8AC3E}">
        <p14:creationId xmlns:p14="http://schemas.microsoft.com/office/powerpoint/2010/main" val="33073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hort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1E56D-DD80-7947-9F86-D6CA399B1D36}"/>
              </a:ext>
            </a:extLst>
          </p:cNvPr>
          <p:cNvSpPr/>
          <p:nvPr userDrawn="1"/>
        </p:nvSpPr>
        <p:spPr>
          <a:xfrm>
            <a:off x="0" y="5687122"/>
            <a:ext cx="12192000" cy="11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46A13256-5F47-4F4D-BE26-B4B73650620E}"/>
              </a:ext>
            </a:extLst>
          </p:cNvPr>
          <p:cNvSpPr/>
          <p:nvPr userDrawn="1"/>
        </p:nvSpPr>
        <p:spPr>
          <a:xfrm flipV="1">
            <a:off x="0" y="0"/>
            <a:ext cx="12192000" cy="5698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9504B9B-18C1-E547-BE77-254F89B19FF7}"/>
              </a:ext>
            </a:extLst>
          </p:cNvPr>
          <p:cNvSpPr>
            <a:spLocks noGrp="1"/>
          </p:cNvSpPr>
          <p:nvPr>
            <p:ph type="ctrTitle" hasCustomPrompt="1"/>
          </p:nvPr>
        </p:nvSpPr>
        <p:spPr>
          <a:xfrm>
            <a:off x="3241292" y="4047895"/>
            <a:ext cx="8135793" cy="925550"/>
          </a:xfrm>
        </p:spPr>
        <p:txBody>
          <a:bodyPr anchor="b">
            <a:normAutofit/>
          </a:bodyPr>
          <a:lstStyle>
            <a:lvl1pPr algn="l">
              <a:defRPr sz="5500" spc="-150">
                <a:solidFill>
                  <a:schemeClr val="bg1"/>
                </a:solidFill>
              </a:defRPr>
            </a:lvl1pPr>
          </a:lstStyle>
          <a:p>
            <a:r>
              <a:rPr lang="en-GB" dirty="0"/>
              <a:t>Click to edit style</a:t>
            </a:r>
            <a:endParaRPr lang="en-US" dirty="0"/>
          </a:p>
        </p:txBody>
      </p:sp>
      <p:sp>
        <p:nvSpPr>
          <p:cNvPr id="3" name="Subtitle 2">
            <a:extLst>
              <a:ext uri="{FF2B5EF4-FFF2-40B4-BE49-F238E27FC236}">
                <a16:creationId xmlns:a16="http://schemas.microsoft.com/office/drawing/2014/main" id="{EBB199AB-D245-484B-892E-B0F6186F0C82}"/>
              </a:ext>
            </a:extLst>
          </p:cNvPr>
          <p:cNvSpPr>
            <a:spLocks noGrp="1"/>
          </p:cNvSpPr>
          <p:nvPr>
            <p:ph type="subTitle" idx="1" hasCustomPrompt="1"/>
          </p:nvPr>
        </p:nvSpPr>
        <p:spPr>
          <a:xfrm>
            <a:off x="3233855" y="2765695"/>
            <a:ext cx="8143228" cy="1081478"/>
          </a:xfrm>
        </p:spPr>
        <p:txBody>
          <a:bodyPr anchor="t">
            <a:normAutofit/>
          </a:bodyPr>
          <a:lstStyle>
            <a:lvl1pPr marL="0" marR="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author style</a:t>
            </a:r>
          </a:p>
          <a:p>
            <a:r>
              <a:rPr lang="en-GB" dirty="0"/>
              <a:t>Author Name Surname</a:t>
            </a:r>
          </a:p>
          <a:p>
            <a:r>
              <a:rPr lang="en-GB" dirty="0"/>
              <a:t>Author Name Surname</a:t>
            </a:r>
          </a:p>
          <a:p>
            <a:pPr marL="0" marR="0" lvl="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dirty="0"/>
              <a:t>Author Name Surname</a:t>
            </a:r>
          </a:p>
        </p:txBody>
      </p:sp>
      <p:pic>
        <p:nvPicPr>
          <p:cNvPr id="12" name="Picture 11">
            <a:extLst>
              <a:ext uri="{FF2B5EF4-FFF2-40B4-BE49-F238E27FC236}">
                <a16:creationId xmlns:a16="http://schemas.microsoft.com/office/drawing/2014/main" id="{F43503E8-76B2-7E4C-A757-B1F42F47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16" name="Straight Connector 15">
            <a:extLst>
              <a:ext uri="{FF2B5EF4-FFF2-40B4-BE49-F238E27FC236}">
                <a16:creationId xmlns:a16="http://schemas.microsoft.com/office/drawing/2014/main" id="{5F8C450E-36D1-2E43-91D1-9BA21E1338BC}"/>
              </a:ext>
            </a:extLst>
          </p:cNvPr>
          <p:cNvCxnSpPr>
            <a:cxnSpLocks/>
          </p:cNvCxnSpPr>
          <p:nvPr userDrawn="1"/>
        </p:nvCxnSpPr>
        <p:spPr>
          <a:xfrm>
            <a:off x="3166949" y="1"/>
            <a:ext cx="0" cy="47609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8ABB31D-4AD6-A14C-AF1F-033782186125}"/>
              </a:ext>
            </a:extLst>
          </p:cNvPr>
          <p:cNvSpPr>
            <a:spLocks noGrp="1"/>
          </p:cNvSpPr>
          <p:nvPr>
            <p:ph type="body" sz="quarter" idx="10" hasCustomPrompt="1"/>
          </p:nvPr>
        </p:nvSpPr>
        <p:spPr>
          <a:xfrm>
            <a:off x="490653" y="2810106"/>
            <a:ext cx="2378880" cy="1416364"/>
          </a:xfrm>
        </p:spPr>
        <p:txBody>
          <a:bodyPr anchor="t">
            <a:normAutofit/>
          </a:bodyPr>
          <a:lstStyle>
            <a:lvl1pPr algn="r">
              <a:spcBef>
                <a:spcPts val="450"/>
              </a:spcBef>
              <a:defRPr sz="1200">
                <a:solidFill>
                  <a:schemeClr val="bg1"/>
                </a:solidFill>
              </a:defRPr>
            </a:lvl1pPr>
          </a:lstStyle>
          <a:p>
            <a:pPr lvl="0"/>
            <a:r>
              <a:rPr lang="en-GB" dirty="0"/>
              <a:t>Details of the presentation (date, venue, </a:t>
            </a:r>
            <a:r>
              <a:rPr lang="en-GB" dirty="0" err="1"/>
              <a:t>wifi</a:t>
            </a:r>
            <a:r>
              <a:rPr lang="en-GB" dirty="0"/>
              <a:t>)</a:t>
            </a:r>
            <a:endParaRPr lang="en-US" dirty="0"/>
          </a:p>
        </p:txBody>
      </p:sp>
      <p:sp>
        <p:nvSpPr>
          <p:cNvPr id="13" name="TextBox 12">
            <a:extLst>
              <a:ext uri="{FF2B5EF4-FFF2-40B4-BE49-F238E27FC236}">
                <a16:creationId xmlns:a16="http://schemas.microsoft.com/office/drawing/2014/main" id="{41CEF78B-61B5-0A43-B879-7980AD59C355}"/>
              </a:ext>
            </a:extLst>
          </p:cNvPr>
          <p:cNvSpPr txBox="1"/>
          <p:nvPr userDrawn="1"/>
        </p:nvSpPr>
        <p:spPr>
          <a:xfrm>
            <a:off x="715923" y="4520006"/>
            <a:ext cx="2153611" cy="307777"/>
          </a:xfrm>
          <a:prstGeom prst="rect">
            <a:avLst/>
          </a:prstGeom>
          <a:noFill/>
        </p:spPr>
        <p:txBody>
          <a:bodyPr wrap="square" rtlCol="0" anchor="b">
            <a:spAutoFit/>
          </a:bodyPr>
          <a:lstStyle/>
          <a:p>
            <a:pPr lvl="0" algn="r"/>
            <a:r>
              <a:rPr lang="en-US" sz="1400" b="1" dirty="0">
                <a:solidFill>
                  <a:srgbClr val="FFFFFF"/>
                </a:solidFill>
              </a:rPr>
              <a:t>@</a:t>
            </a:r>
            <a:r>
              <a:rPr lang="en-US" sz="1400" b="1" dirty="0" err="1">
                <a:solidFill>
                  <a:srgbClr val="FFFFFF"/>
                </a:solidFill>
              </a:rPr>
              <a:t>TheIFS</a:t>
            </a:r>
            <a:endParaRPr lang="en-US" sz="1400" b="1" dirty="0">
              <a:solidFill>
                <a:srgbClr val="FFFFFF"/>
              </a:solidFill>
            </a:endParaRPr>
          </a:p>
        </p:txBody>
      </p:sp>
    </p:spTree>
    <p:extLst>
      <p:ext uri="{BB962C8B-B14F-4D97-AF65-F5344CB8AC3E}">
        <p14:creationId xmlns:p14="http://schemas.microsoft.com/office/powerpoint/2010/main" val="706178165"/>
      </p:ext>
    </p:extLst>
  </p:cSld>
  <p:clrMapOvr>
    <a:masterClrMapping/>
  </p:clrMapOvr>
  <p:extLst>
    <p:ext uri="{DCECCB84-F9BA-43D5-87BE-67443E8EF086}">
      <p15:sldGuideLst xmlns:p15="http://schemas.microsoft.com/office/powerpoint/2012/main">
        <p15:guide id="1" orient="horz" pos="2999" userDrawn="1">
          <p15:clr>
            <a:srgbClr val="FBAE40"/>
          </p15:clr>
        </p15:guide>
        <p15:guide id="2" pos="1723" userDrawn="1">
          <p15:clr>
            <a:srgbClr val="FBAE40"/>
          </p15:clr>
        </p15:guide>
        <p15:guide id="3" pos="3973" userDrawn="1">
          <p15:clr>
            <a:srgbClr val="FBAE40"/>
          </p15:clr>
        </p15:guide>
        <p15:guide id="4" orient="horz" pos="1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CFAC-67E7-B24B-971C-141727EF62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70C530F-FA8A-1D4A-B389-DC53432542F3}"/>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35196D-FC18-4945-AD4F-631A5FE8C23B}"/>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9" name="Title 8">
            <a:extLst>
              <a:ext uri="{FF2B5EF4-FFF2-40B4-BE49-F238E27FC236}">
                <a16:creationId xmlns:a16="http://schemas.microsoft.com/office/drawing/2014/main" id="{C98D80E6-3E42-2E4E-839C-153F128FC29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2975405"/>
      </p:ext>
    </p:extLst>
  </p:cSld>
  <p:clrMapOvr>
    <a:masterClrMapping/>
  </p:clrMapOvr>
  <p:extLst>
    <p:ext uri="{DCECCB84-F9BA-43D5-87BE-67443E8EF086}">
      <p15:sldGuideLst xmlns:p15="http://schemas.microsoft.com/office/powerpoint/2012/main">
        <p15:guide id="1" orient="horz" pos="3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CFAC-67E7-B24B-971C-141727EF628C}"/>
              </a:ext>
            </a:extLst>
          </p:cNvPr>
          <p:cNvSpPr>
            <a:spLocks noGrp="1"/>
          </p:cNvSpPr>
          <p:nvPr>
            <p:ph idx="1"/>
          </p:nvPr>
        </p:nvSpPr>
        <p:spPr>
          <a:xfrm>
            <a:off x="683941" y="1692619"/>
            <a:ext cx="10669859" cy="44843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70C530F-FA8A-1D4A-B389-DC53432542F3}"/>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35196D-FC18-4945-AD4F-631A5FE8C23B}"/>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9" name="Title 8">
            <a:extLst>
              <a:ext uri="{FF2B5EF4-FFF2-40B4-BE49-F238E27FC236}">
                <a16:creationId xmlns:a16="http://schemas.microsoft.com/office/drawing/2014/main" id="{C98D80E6-3E42-2E4E-839C-153F128FC29F}"/>
              </a:ext>
            </a:extLst>
          </p:cNvPr>
          <p:cNvSpPr>
            <a:spLocks noGrp="1"/>
          </p:cNvSpPr>
          <p:nvPr>
            <p:ph type="title" hasCustomPrompt="1"/>
          </p:nvPr>
        </p:nvSpPr>
        <p:spPr>
          <a:xfrm>
            <a:off x="683941" y="342823"/>
            <a:ext cx="9114264" cy="1038946"/>
          </a:xfrm>
        </p:spPr>
        <p:txBody>
          <a:bodyPr/>
          <a:lstStyle/>
          <a:p>
            <a:r>
              <a:rPr lang="en-GB" dirty="0"/>
              <a:t>Click to edit Master title style </a:t>
            </a:r>
            <a:br>
              <a:rPr lang="en-GB" dirty="0"/>
            </a:br>
            <a:r>
              <a:rPr lang="en-GB" dirty="0"/>
              <a:t>in two lines</a:t>
            </a:r>
            <a:endParaRPr lang="en-US" dirty="0"/>
          </a:p>
        </p:txBody>
      </p:sp>
    </p:spTree>
    <p:extLst>
      <p:ext uri="{BB962C8B-B14F-4D97-AF65-F5344CB8AC3E}">
        <p14:creationId xmlns:p14="http://schemas.microsoft.com/office/powerpoint/2010/main" val="4017262097"/>
      </p:ext>
    </p:extLst>
  </p:cSld>
  <p:clrMapOvr>
    <a:masterClrMapping/>
  </p:clrMapOvr>
  <p:extLst>
    <p:ext uri="{DCECCB84-F9BA-43D5-87BE-67443E8EF086}">
      <p15:sldGuideLst xmlns:p15="http://schemas.microsoft.com/office/powerpoint/2012/main">
        <p15:guide id="1" orient="horz" pos="38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AA792A-3C0B-4049-9A76-977F067CF578}"/>
              </a:ext>
            </a:extLst>
          </p:cNvPr>
          <p:cNvSpPr>
            <a:spLocks noGrp="1"/>
          </p:cNvSpPr>
          <p:nvPr>
            <p:ph type="title"/>
          </p:nvPr>
        </p:nvSpPr>
        <p:spPr/>
        <p:txBody>
          <a:body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FDA8A8B9-3FE0-C441-B741-FEE0B4C2BA3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11" name="Slide Number Placeholder 10">
            <a:extLst>
              <a:ext uri="{FF2B5EF4-FFF2-40B4-BE49-F238E27FC236}">
                <a16:creationId xmlns:a16="http://schemas.microsoft.com/office/drawing/2014/main" id="{90D25423-D21E-BF41-A1B8-1C7875A4305F}"/>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13" name="Content Placeholder 12">
            <a:extLst>
              <a:ext uri="{FF2B5EF4-FFF2-40B4-BE49-F238E27FC236}">
                <a16:creationId xmlns:a16="http://schemas.microsoft.com/office/drawing/2014/main" id="{6645E6EF-80E5-DA4C-B7C8-6F606A0CCE38}"/>
              </a:ext>
            </a:extLst>
          </p:cNvPr>
          <p:cNvSpPr>
            <a:spLocks noGrp="1"/>
          </p:cNvSpPr>
          <p:nvPr>
            <p:ph sz="quarter" idx="12"/>
          </p:nvPr>
        </p:nvSpPr>
        <p:spPr>
          <a:xfrm>
            <a:off x="683942" y="1694986"/>
            <a:ext cx="10693143" cy="44827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E3B19EBF-85B8-AE46-A225-77F72C09D253}"/>
              </a:ext>
            </a:extLst>
          </p:cNvPr>
          <p:cNvSpPr>
            <a:spLocks noGrp="1"/>
          </p:cNvSpPr>
          <p:nvPr>
            <p:ph sz="quarter" idx="13" hasCustomPrompt="1"/>
          </p:nvPr>
        </p:nvSpPr>
        <p:spPr>
          <a:xfrm>
            <a:off x="668867" y="1136919"/>
            <a:ext cx="9173944" cy="480005"/>
          </a:xfrm>
        </p:spPr>
        <p:txBody>
          <a:bodyPr anchor="t">
            <a:normAutofit/>
          </a:bodyPr>
          <a:lstStyle>
            <a:lvl1pPr marL="0" indent="0">
              <a:buNone/>
              <a:defRPr sz="2500">
                <a:solidFill>
                  <a:schemeClr val="tx2"/>
                </a:solidFill>
                <a:latin typeface="+mj-lt"/>
              </a:defRPr>
            </a:lvl1pPr>
          </a:lstStyle>
          <a:p>
            <a:pPr lvl="0"/>
            <a:r>
              <a:rPr lang="en-GB" dirty="0"/>
              <a:t>Click to edit Master subtitle style in one line</a:t>
            </a:r>
            <a:endParaRPr lang="en-US" dirty="0"/>
          </a:p>
        </p:txBody>
      </p:sp>
    </p:spTree>
    <p:extLst>
      <p:ext uri="{BB962C8B-B14F-4D97-AF65-F5344CB8AC3E}">
        <p14:creationId xmlns:p14="http://schemas.microsoft.com/office/powerpoint/2010/main" val="113936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 Two column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4F-511C-A149-AE8B-FE37A07C9C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DE3316-2C67-0345-98E2-19F87684E84D}"/>
              </a:ext>
            </a:extLst>
          </p:cNvPr>
          <p:cNvSpPr>
            <a:spLocks noGrp="1"/>
          </p:cNvSpPr>
          <p:nvPr>
            <p:ph sz="half" idx="1"/>
          </p:nvPr>
        </p:nvSpPr>
        <p:spPr>
          <a:xfrm>
            <a:off x="683941" y="1233488"/>
            <a:ext cx="5184000" cy="4943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1E97CD-DF68-0A41-8D16-7F2A6D38E5DE}"/>
              </a:ext>
            </a:extLst>
          </p:cNvPr>
          <p:cNvSpPr>
            <a:spLocks noGrp="1"/>
          </p:cNvSpPr>
          <p:nvPr>
            <p:ph sz="half" idx="2"/>
          </p:nvPr>
        </p:nvSpPr>
        <p:spPr>
          <a:xfrm>
            <a:off x="6172200" y="1233488"/>
            <a:ext cx="5181600" cy="4943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187735F-3AB3-4545-99F8-1E0738C04174}"/>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9" name="Slide Number Placeholder 8">
            <a:extLst>
              <a:ext uri="{FF2B5EF4-FFF2-40B4-BE49-F238E27FC236}">
                <a16:creationId xmlns:a16="http://schemas.microsoft.com/office/drawing/2014/main" id="{188DF952-794D-8C46-BAAD-E7D711EC8F41}"/>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29555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wo colum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4F-511C-A149-AE8B-FE37A07C9C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DE3316-2C67-0345-98E2-19F87684E84D}"/>
              </a:ext>
            </a:extLst>
          </p:cNvPr>
          <p:cNvSpPr>
            <a:spLocks noGrp="1"/>
          </p:cNvSpPr>
          <p:nvPr>
            <p:ph sz="half" idx="1"/>
          </p:nvPr>
        </p:nvSpPr>
        <p:spPr>
          <a:xfrm>
            <a:off x="683941" y="1233488"/>
            <a:ext cx="10693143" cy="2383200"/>
          </a:xfrm>
        </p:spPr>
        <p:txBody>
          <a:bodyPr/>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1E97CD-DF68-0A41-8D16-7F2A6D38E5DE}"/>
              </a:ext>
            </a:extLst>
          </p:cNvPr>
          <p:cNvSpPr>
            <a:spLocks noGrp="1"/>
          </p:cNvSpPr>
          <p:nvPr>
            <p:ph sz="half" idx="2"/>
          </p:nvPr>
        </p:nvSpPr>
        <p:spPr>
          <a:xfrm>
            <a:off x="682684" y="3601845"/>
            <a:ext cx="10694400" cy="2572594"/>
          </a:xfrm>
        </p:spPr>
        <p:txBody>
          <a:bodyPr/>
          <a:lstStyle/>
          <a:p>
            <a:pPr lvl="0"/>
            <a:r>
              <a:rPr lang="en-US"/>
              <a:t>Edit Master text styles</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9187735F-3AB3-4545-99F8-1E0738C04174}"/>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9" name="Slide Number Placeholder 8">
            <a:extLst>
              <a:ext uri="{FF2B5EF4-FFF2-40B4-BE49-F238E27FC236}">
                <a16:creationId xmlns:a16="http://schemas.microsoft.com/office/drawing/2014/main" id="{188DF952-794D-8C46-BAAD-E7D711EC8F41}"/>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170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BA3731-BEE0-F54F-9648-7C636A621BA0}"/>
              </a:ext>
            </a:extLst>
          </p:cNvPr>
          <p:cNvSpPr>
            <a:spLocks noGrp="1"/>
          </p:cNvSpPr>
          <p:nvPr>
            <p:ph sz="quarter" idx="13"/>
          </p:nvPr>
        </p:nvSpPr>
        <p:spPr>
          <a:xfrm>
            <a:off x="802218" y="1233488"/>
            <a:ext cx="10604500" cy="4951412"/>
          </a:xfrm>
        </p:spPr>
        <p:txBody>
          <a:bodyPr/>
          <a:lstStyle>
            <a:lvl1pPr marL="0" indent="0">
              <a:buFontTx/>
              <a:buNone/>
              <a:defRPr/>
            </a:lvl1pPr>
          </a:lstStyle>
          <a:p>
            <a:pPr lvl="0"/>
            <a:r>
              <a:rPr lang="en-US"/>
              <a:t>Edit Master text styles</a:t>
            </a:r>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263960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BD12-4C02-1C49-98E9-7D53932A5169}"/>
              </a:ext>
            </a:extLst>
          </p:cNvPr>
          <p:cNvSpPr>
            <a:spLocks noGrp="1"/>
          </p:cNvSpPr>
          <p:nvPr>
            <p:ph type="title"/>
          </p:nvPr>
        </p:nvSpPr>
        <p:spPr/>
        <p:txBody>
          <a:bodyPr anchor="ct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44959D-0BD7-2843-8556-41F3269F8EB6}"/>
              </a:ext>
            </a:extLst>
          </p:cNvPr>
          <p:cNvSpPr>
            <a:spLocks noGrp="1"/>
          </p:cNvSpPr>
          <p:nvPr>
            <p:ph sz="half" idx="1" hasCustomPrompt="1"/>
          </p:nvPr>
        </p:nvSpPr>
        <p:spPr>
          <a:xfrm>
            <a:off x="669075" y="1238013"/>
            <a:ext cx="5296829" cy="4895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2151A72-4740-D448-96FD-5A6BA89907C3}"/>
              </a:ext>
            </a:extLst>
          </p:cNvPr>
          <p:cNvSpPr>
            <a:spLocks noGrp="1"/>
          </p:cNvSpPr>
          <p:nvPr>
            <p:ph type="pic" sz="quarter" idx="13"/>
          </p:nvPr>
        </p:nvSpPr>
        <p:spPr>
          <a:xfrm>
            <a:off x="6166625" y="1393903"/>
            <a:ext cx="5210459" cy="4749723"/>
          </a:xfrm>
        </p:spPr>
        <p:txBody>
          <a:bodyPr/>
          <a:lstStyle>
            <a:lvl1pPr marL="0" indent="0">
              <a:buNone/>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B6762570-5DE2-2541-9901-949C0BE0B580}"/>
              </a:ext>
            </a:extLst>
          </p:cNvPr>
          <p:cNvSpPr>
            <a:spLocks noGrp="1"/>
          </p:cNvSpPr>
          <p:nvPr>
            <p:ph type="ftr" sz="quarter" idx="14"/>
          </p:nvPr>
        </p:nvSpPr>
        <p:spPr>
          <a:xfrm>
            <a:off x="693237" y="6356352"/>
            <a:ext cx="8080911" cy="365125"/>
          </a:xfrm>
        </p:spPr>
        <p:txBody>
          <a:bodyPr/>
          <a:lstStyle/>
          <a:p>
            <a:r>
              <a:rPr lang="en-US"/>
              <a:t>Report title (Insert &gt; Header/Footer)</a:t>
            </a:r>
            <a:endParaRPr lang="en-US" dirty="0"/>
          </a:p>
        </p:txBody>
      </p:sp>
      <p:sp>
        <p:nvSpPr>
          <p:cNvPr id="5" name="Slide Number Placeholder 4">
            <a:extLst>
              <a:ext uri="{FF2B5EF4-FFF2-40B4-BE49-F238E27FC236}">
                <a16:creationId xmlns:a16="http://schemas.microsoft.com/office/drawing/2014/main" id="{5B259970-BE81-E245-9853-9023A201EB30}"/>
              </a:ext>
            </a:extLst>
          </p:cNvPr>
          <p:cNvSpPr>
            <a:spLocks noGrp="1"/>
          </p:cNvSpPr>
          <p:nvPr>
            <p:ph type="sldNum" sz="quarter" idx="15"/>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4604196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98DAF1D-76FB-5146-B240-BE9A5F08FEE4}"/>
              </a:ext>
            </a:extLst>
          </p:cNvPr>
          <p:cNvSpPr>
            <a:spLocks noGrp="1"/>
          </p:cNvSpPr>
          <p:nvPr>
            <p:ph type="ftr" sz="quarter" idx="3"/>
          </p:nvPr>
        </p:nvSpPr>
        <p:spPr>
          <a:xfrm>
            <a:off x="693237" y="6356352"/>
            <a:ext cx="4114800" cy="365125"/>
          </a:xfrm>
          <a:prstGeom prst="rect">
            <a:avLst/>
          </a:prstGeom>
        </p:spPr>
        <p:txBody>
          <a:bodyPr vert="horz" lIns="91440" tIns="45720" rIns="91440" bIns="45720" rtlCol="0" anchor="ctr"/>
          <a:lstStyle>
            <a:lvl1pPr algn="l">
              <a:defRPr sz="1000" b="1">
                <a:solidFill>
                  <a:schemeClr val="bg2"/>
                </a:solidFill>
              </a:defRPr>
            </a:lvl1pPr>
          </a:lstStyle>
          <a:p>
            <a:r>
              <a:rPr lang="en-US" dirty="0"/>
              <a:t>Report title (Insert &gt; Header/Footer)</a:t>
            </a:r>
          </a:p>
        </p:txBody>
      </p:sp>
      <p:sp>
        <p:nvSpPr>
          <p:cNvPr id="2" name="Title Placeholder 1">
            <a:extLst>
              <a:ext uri="{FF2B5EF4-FFF2-40B4-BE49-F238E27FC236}">
                <a16:creationId xmlns:a16="http://schemas.microsoft.com/office/drawing/2014/main" id="{5A916EFB-8BF9-554D-9E2D-B467B1E3A503}"/>
              </a:ext>
            </a:extLst>
          </p:cNvPr>
          <p:cNvSpPr>
            <a:spLocks noGrp="1"/>
          </p:cNvSpPr>
          <p:nvPr>
            <p:ph type="title"/>
          </p:nvPr>
        </p:nvSpPr>
        <p:spPr>
          <a:xfrm>
            <a:off x="683941" y="342824"/>
            <a:ext cx="9114264" cy="57157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670385-1296-BC41-8BE7-D104D1F7BEB3}"/>
              </a:ext>
            </a:extLst>
          </p:cNvPr>
          <p:cNvSpPr>
            <a:spLocks noGrp="1"/>
          </p:cNvSpPr>
          <p:nvPr>
            <p:ph type="body" idx="1"/>
          </p:nvPr>
        </p:nvSpPr>
        <p:spPr>
          <a:xfrm>
            <a:off x="683941" y="1233488"/>
            <a:ext cx="10669859" cy="4943475"/>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1137C74-BBF8-664B-8C6A-8352DE6AF3D9}"/>
              </a:ext>
            </a:extLst>
          </p:cNvPr>
          <p:cNvSpPr>
            <a:spLocks noGrp="1"/>
          </p:cNvSpPr>
          <p:nvPr>
            <p:ph type="sldNum" sz="quarter" idx="4"/>
          </p:nvPr>
        </p:nvSpPr>
        <p:spPr>
          <a:xfrm>
            <a:off x="8774148" y="6356352"/>
            <a:ext cx="2743200" cy="365125"/>
          </a:xfrm>
          <a:prstGeom prst="rect">
            <a:avLst/>
          </a:prstGeom>
        </p:spPr>
        <p:txBody>
          <a:bodyPr vert="horz" lIns="91440" tIns="45720" rIns="91440" bIns="45720" rtlCol="0" anchor="ctr"/>
          <a:lstStyle>
            <a:lvl1pPr algn="r">
              <a:defRPr sz="1000" b="1">
                <a:solidFill>
                  <a:schemeClr val="bg2"/>
                </a:solidFill>
              </a:defRPr>
            </a:lvl1pPr>
          </a:lstStyle>
          <a:p>
            <a:r>
              <a:rPr lang="en-US"/>
              <a:t>© </a:t>
            </a:r>
            <a:r>
              <a:rPr lang="en-GB"/>
              <a:t>Institute for Fiscal Studies</a:t>
            </a:r>
            <a:endParaRPr lang="en-US" dirty="0"/>
          </a:p>
        </p:txBody>
      </p:sp>
      <p:sp>
        <p:nvSpPr>
          <p:cNvPr id="10" name="Rectangle 9">
            <a:extLst>
              <a:ext uri="{FF2B5EF4-FFF2-40B4-BE49-F238E27FC236}">
                <a16:creationId xmlns:a16="http://schemas.microsoft.com/office/drawing/2014/main" id="{311E2A71-ECD6-B44A-A304-747010765351}"/>
              </a:ext>
            </a:extLst>
          </p:cNvPr>
          <p:cNvSpPr/>
          <p:nvPr userDrawn="1"/>
        </p:nvSpPr>
        <p:spPr>
          <a:xfrm>
            <a:off x="0" y="6706800"/>
            <a:ext cx="12192000" cy="15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1F5E8FD6-D9ED-AF41-87F7-86A5A05A0978}"/>
              </a:ext>
            </a:extLst>
          </p:cNvPr>
          <p:cNvPicPr>
            <a:picLocks noChangeAspect="1"/>
          </p:cNvPicPr>
          <p:nvPr userDrawn="1"/>
        </p:nvPicPr>
        <p:blipFill>
          <a:blip r:embed="rId18"/>
          <a:stretch>
            <a:fillRect/>
          </a:stretch>
        </p:blipFill>
        <p:spPr>
          <a:xfrm>
            <a:off x="10657084" y="466099"/>
            <a:ext cx="720000" cy="299077"/>
          </a:xfrm>
          <a:prstGeom prst="rect">
            <a:avLst/>
          </a:prstGeom>
        </p:spPr>
      </p:pic>
    </p:spTree>
    <p:extLst>
      <p:ext uri="{BB962C8B-B14F-4D97-AF65-F5344CB8AC3E}">
        <p14:creationId xmlns:p14="http://schemas.microsoft.com/office/powerpoint/2010/main" val="3497056190"/>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693" r:id="rId4"/>
    <p:sldLayoutId id="2147483675" r:id="rId5"/>
    <p:sldLayoutId id="2147483676" r:id="rId6"/>
    <p:sldLayoutId id="2147483684" r:id="rId7"/>
    <p:sldLayoutId id="2147483678" r:id="rId8"/>
    <p:sldLayoutId id="2147483685" r:id="rId9"/>
    <p:sldLayoutId id="2147483691" r:id="rId10"/>
    <p:sldLayoutId id="2147483687" r:id="rId11"/>
    <p:sldLayoutId id="2147483694" r:id="rId12"/>
    <p:sldLayoutId id="2147483688" r:id="rId13"/>
    <p:sldLayoutId id="2147483689" r:id="rId14"/>
    <p:sldLayoutId id="2147483695" r:id="rId15"/>
    <p:sldLayoutId id="2147483690" r:id="rId16"/>
  </p:sldLayoutIdLst>
  <p:hf hdr="0" dt="0"/>
  <p:txStyles>
    <p:titleStyle>
      <a:lvl1pPr algn="l" defTabSz="6858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3" userDrawn="1">
          <p15:clr>
            <a:srgbClr val="F26B43"/>
          </p15:clr>
        </p15:guide>
        <p15:guide id="2" pos="7167" userDrawn="1">
          <p15:clr>
            <a:srgbClr val="F26B43"/>
          </p15:clr>
        </p15:guide>
        <p15:guide id="3" orient="horz" pos="777" userDrawn="1">
          <p15:clr>
            <a:srgbClr val="F26B43"/>
          </p15:clr>
        </p15:guide>
        <p15:guide id="4"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collections/local-authority-revenue-expenditure-and-financ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hyperlink" Target="https://ifs.org.uk/publications/how-have-english-councils-funding-and-spending-changed-2010-202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collections/local-authority-revenue-expenditure-and-financ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ifs.org.uk/publications/how-have-english-councils-funding-and-spending-changed-2010-202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hyperlink" Target="https://ifs.org.uk/publications/how-have-english-councils-funding-and-spending-changed-2010-202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5307-7F58-9D46-AF20-E955739F9A71}"/>
              </a:ext>
            </a:extLst>
          </p:cNvPr>
          <p:cNvSpPr>
            <a:spLocks noGrp="1"/>
          </p:cNvSpPr>
          <p:nvPr>
            <p:ph type="ctrTitle"/>
          </p:nvPr>
        </p:nvSpPr>
        <p:spPr>
          <a:xfrm>
            <a:off x="3241292" y="2313755"/>
            <a:ext cx="8135793" cy="2375210"/>
          </a:xfrm>
        </p:spPr>
        <p:txBody>
          <a:bodyPr/>
          <a:lstStyle/>
          <a:p>
            <a:r>
              <a:rPr lang="en-US" dirty="0"/>
              <a:t>Council funding: what’s happened and what’s next?</a:t>
            </a:r>
          </a:p>
        </p:txBody>
      </p:sp>
      <p:sp>
        <p:nvSpPr>
          <p:cNvPr id="3" name="Subtitle 2">
            <a:extLst>
              <a:ext uri="{FF2B5EF4-FFF2-40B4-BE49-F238E27FC236}">
                <a16:creationId xmlns:a16="http://schemas.microsoft.com/office/drawing/2014/main" id="{72C19D26-0768-7E47-B585-0B2B4AACBBE7}"/>
              </a:ext>
            </a:extLst>
          </p:cNvPr>
          <p:cNvSpPr>
            <a:spLocks noGrp="1"/>
          </p:cNvSpPr>
          <p:nvPr>
            <p:ph type="subTitle" idx="1"/>
          </p:nvPr>
        </p:nvSpPr>
        <p:spPr/>
        <p:txBody>
          <a:bodyPr/>
          <a:lstStyle/>
          <a:p>
            <a:r>
              <a:rPr lang="en-US" dirty="0"/>
              <a:t>Kate Ogden, IFS</a:t>
            </a:r>
          </a:p>
          <a:p>
            <a:r>
              <a:rPr lang="en-US" dirty="0"/>
              <a:t>David Phillips, IFS</a:t>
            </a:r>
          </a:p>
        </p:txBody>
      </p:sp>
      <p:sp>
        <p:nvSpPr>
          <p:cNvPr id="4" name="Text Placeholder 3">
            <a:extLst>
              <a:ext uri="{FF2B5EF4-FFF2-40B4-BE49-F238E27FC236}">
                <a16:creationId xmlns:a16="http://schemas.microsoft.com/office/drawing/2014/main" id="{E581BA81-96CA-8845-97C9-EADC18C19329}"/>
              </a:ext>
            </a:extLst>
          </p:cNvPr>
          <p:cNvSpPr>
            <a:spLocks noGrp="1"/>
          </p:cNvSpPr>
          <p:nvPr>
            <p:ph type="body" sz="quarter" idx="10"/>
          </p:nvPr>
        </p:nvSpPr>
        <p:spPr>
          <a:xfrm>
            <a:off x="490653" y="2553411"/>
            <a:ext cx="2378880" cy="1583630"/>
          </a:xfrm>
        </p:spPr>
        <p:txBody>
          <a:bodyPr/>
          <a:lstStyle/>
          <a:p>
            <a:r>
              <a:rPr lang="en-US" dirty="0"/>
              <a:t>September 2024</a:t>
            </a:r>
          </a:p>
          <a:p>
            <a:r>
              <a:rPr lang="en-US" dirty="0"/>
              <a:t>Pixel Finance Conference</a:t>
            </a:r>
          </a:p>
        </p:txBody>
      </p:sp>
      <p:pic>
        <p:nvPicPr>
          <p:cNvPr id="6" name="Picture 5" descr="A picture containing drawing&#10;&#10;Description automatically generated">
            <a:extLst>
              <a:ext uri="{FF2B5EF4-FFF2-40B4-BE49-F238E27FC236}">
                <a16:creationId xmlns:a16="http://schemas.microsoft.com/office/drawing/2014/main" id="{F8807962-1CA6-0245-9205-CCBDC8F14C00}"/>
              </a:ext>
            </a:extLst>
          </p:cNvPr>
          <p:cNvPicPr>
            <a:picLocks noChangeAspect="1"/>
          </p:cNvPicPr>
          <p:nvPr/>
        </p:nvPicPr>
        <p:blipFill>
          <a:blip r:embed="rId3"/>
          <a:stretch>
            <a:fillRect/>
          </a:stretch>
        </p:blipFill>
        <p:spPr>
          <a:xfrm>
            <a:off x="294715" y="5947488"/>
            <a:ext cx="2129434" cy="540000"/>
          </a:xfrm>
          <a:prstGeom prst="rect">
            <a:avLst/>
          </a:prstGeom>
        </p:spPr>
      </p:pic>
    </p:spTree>
    <p:extLst>
      <p:ext uri="{BB962C8B-B14F-4D97-AF65-F5344CB8AC3E}">
        <p14:creationId xmlns:p14="http://schemas.microsoft.com/office/powerpoint/2010/main" val="12309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a:bodyPr>
          <a:lstStyle/>
          <a:p>
            <a:r>
              <a:rPr lang="en-GB" dirty="0"/>
              <a:t>Reserves now being drawn down</a:t>
            </a:r>
          </a:p>
        </p:txBody>
      </p:sp>
      <p:graphicFrame>
        <p:nvGraphicFramePr>
          <p:cNvPr id="6" name="Table 5">
            <a:extLst>
              <a:ext uri="{FF2B5EF4-FFF2-40B4-BE49-F238E27FC236}">
                <a16:creationId xmlns:a16="http://schemas.microsoft.com/office/drawing/2014/main" id="{0DE637CC-95F2-4E60-8E69-5C7ED5BAF82A}"/>
              </a:ext>
            </a:extLst>
          </p:cNvPr>
          <p:cNvGraphicFramePr>
            <a:graphicFrameLocks noGrp="1"/>
          </p:cNvGraphicFramePr>
          <p:nvPr>
            <p:extLst>
              <p:ext uri="{D42A27DB-BD31-4B8C-83A1-F6EECF244321}">
                <p14:modId xmlns:p14="http://schemas.microsoft.com/office/powerpoint/2010/main" val="2344615989"/>
              </p:ext>
            </p:extLst>
          </p:nvPr>
        </p:nvGraphicFramePr>
        <p:xfrm>
          <a:off x="693236" y="1182321"/>
          <a:ext cx="8532044" cy="3134209"/>
        </p:xfrm>
        <a:graphic>
          <a:graphicData uri="http://schemas.openxmlformats.org/drawingml/2006/table">
            <a:tbl>
              <a:tblPr firstRow="1" firstCol="1" bandRow="1">
                <a:tableStyleId>{3B4B98B0-60AC-42C2-AFA5-B58CD77FA1E5}</a:tableStyleId>
              </a:tblPr>
              <a:tblGrid>
                <a:gridCol w="940032">
                  <a:extLst>
                    <a:ext uri="{9D8B030D-6E8A-4147-A177-3AD203B41FA5}">
                      <a16:colId xmlns:a16="http://schemas.microsoft.com/office/drawing/2014/main" val="1770424946"/>
                    </a:ext>
                  </a:extLst>
                </a:gridCol>
                <a:gridCol w="2339466">
                  <a:extLst>
                    <a:ext uri="{9D8B030D-6E8A-4147-A177-3AD203B41FA5}">
                      <a16:colId xmlns:a16="http://schemas.microsoft.com/office/drawing/2014/main" val="3631035541"/>
                    </a:ext>
                  </a:extLst>
                </a:gridCol>
                <a:gridCol w="1563393">
                  <a:extLst>
                    <a:ext uri="{9D8B030D-6E8A-4147-A177-3AD203B41FA5}">
                      <a16:colId xmlns:a16="http://schemas.microsoft.com/office/drawing/2014/main" val="1804811688"/>
                    </a:ext>
                  </a:extLst>
                </a:gridCol>
                <a:gridCol w="1282206">
                  <a:extLst>
                    <a:ext uri="{9D8B030D-6E8A-4147-A177-3AD203B41FA5}">
                      <a16:colId xmlns:a16="http://schemas.microsoft.com/office/drawing/2014/main" val="706760105"/>
                    </a:ext>
                  </a:extLst>
                </a:gridCol>
                <a:gridCol w="1012268">
                  <a:extLst>
                    <a:ext uri="{9D8B030D-6E8A-4147-A177-3AD203B41FA5}">
                      <a16:colId xmlns:a16="http://schemas.microsoft.com/office/drawing/2014/main" val="1545464873"/>
                    </a:ext>
                  </a:extLst>
                </a:gridCol>
                <a:gridCol w="1394679">
                  <a:extLst>
                    <a:ext uri="{9D8B030D-6E8A-4147-A177-3AD203B41FA5}">
                      <a16:colId xmlns:a16="http://schemas.microsoft.com/office/drawing/2014/main" val="1333590213"/>
                    </a:ext>
                  </a:extLst>
                </a:gridCol>
              </a:tblGrid>
              <a:tr h="904240">
                <a:tc>
                  <a:txBody>
                    <a:bodyPr/>
                    <a:lstStyle/>
                    <a:p>
                      <a:pPr marR="180340">
                        <a:lnSpc>
                          <a:spcPts val="1700"/>
                        </a:lnSpc>
                        <a:spcBef>
                          <a:spcPts val="400"/>
                        </a:spcBef>
                        <a:spcAft>
                          <a:spcPts val="1500"/>
                        </a:spcAft>
                      </a:pPr>
                      <a:r>
                        <a:rPr lang="en-GB" sz="1300" dirty="0">
                          <a:effectLst/>
                        </a:rPr>
                        <a:t> </a:t>
                      </a:r>
                      <a:endParaRPr lang="en-GB" sz="1300" dirty="0">
                        <a:solidFill>
                          <a:srgbClr val="000000"/>
                        </a:solidFill>
                        <a:effectLst/>
                        <a:latin typeface="Times New Roman" panose="02020603050405020304" pitchFamily="18" charset="0"/>
                        <a:ea typeface="MS PMincho" panose="02020600040205080304" pitchFamily="18" charset="-128"/>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dirty="0">
                          <a:effectLst/>
                        </a:rPr>
                        <a:t>Start </a:t>
                      </a:r>
                      <a:br>
                        <a:rPr lang="en-GB" sz="1300" dirty="0">
                          <a:effectLst/>
                        </a:rPr>
                      </a:br>
                      <a:r>
                        <a:rPr lang="en-GB" sz="1300" dirty="0">
                          <a:effectLst/>
                        </a:rPr>
                        <a:t>(1 April, </a:t>
                      </a:r>
                      <a:br>
                        <a:rPr lang="en-GB" sz="1300" dirty="0">
                          <a:effectLst/>
                        </a:rPr>
                      </a:br>
                      <a:r>
                        <a:rPr lang="en-GB" sz="1300" dirty="0">
                          <a:effectLst/>
                        </a:rPr>
                        <a:t>£ million)</a:t>
                      </a:r>
                      <a:endParaRPr lang="en-GB"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a:effectLst/>
                        </a:rPr>
                        <a:t>End </a:t>
                      </a:r>
                      <a:br>
                        <a:rPr lang="en-GB" sz="1300">
                          <a:effectLst/>
                        </a:rPr>
                      </a:br>
                      <a:r>
                        <a:rPr lang="en-GB" sz="1300">
                          <a:effectLst/>
                        </a:rPr>
                        <a:t>(31 March, £ million)</a:t>
                      </a:r>
                      <a:endPar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a:effectLst/>
                        </a:rPr>
                        <a:t>Change (cash, </a:t>
                      </a:r>
                      <a:br>
                        <a:rPr lang="en-GB" sz="1300">
                          <a:effectLst/>
                        </a:rPr>
                      </a:br>
                      <a:r>
                        <a:rPr lang="en-GB" sz="1300">
                          <a:effectLst/>
                        </a:rPr>
                        <a:t>£ million)</a:t>
                      </a:r>
                      <a:endPar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dirty="0">
                          <a:effectLst/>
                        </a:rPr>
                        <a:t>Change (%)</a:t>
                      </a:r>
                      <a:endParaRPr lang="en-GB"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a:effectLst/>
                        </a:rPr>
                        <a:t>End, % of core spending power </a:t>
                      </a:r>
                      <a:endPar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97899262"/>
                  </a:ext>
                </a:extLst>
              </a:tr>
              <a:tr h="318567">
                <a:tc>
                  <a:txBody>
                    <a:bodyPr/>
                    <a:lstStyle/>
                    <a:p>
                      <a:pPr marL="90170" marR="90170">
                        <a:lnSpc>
                          <a:spcPts val="1400"/>
                        </a:lnSpc>
                        <a:spcBef>
                          <a:spcPts val="250"/>
                        </a:spcBef>
                        <a:spcAft>
                          <a:spcPts val="500"/>
                        </a:spcAft>
                      </a:pPr>
                      <a:r>
                        <a:rPr lang="en-GB" sz="1300">
                          <a:effectLst/>
                        </a:rPr>
                        <a:t>2018–19</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17,491</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18,764</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+1,272</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+7%</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45%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41603647"/>
                  </a:ext>
                </a:extLst>
              </a:tr>
              <a:tr h="318567">
                <a:tc>
                  <a:txBody>
                    <a:bodyPr/>
                    <a:lstStyle/>
                    <a:p>
                      <a:pPr marL="90170" marR="90170">
                        <a:lnSpc>
                          <a:spcPts val="1400"/>
                        </a:lnSpc>
                        <a:spcBef>
                          <a:spcPts val="250"/>
                        </a:spcBef>
                        <a:spcAft>
                          <a:spcPts val="500"/>
                        </a:spcAft>
                      </a:pPr>
                      <a:r>
                        <a:rPr lang="en-GB" sz="1300">
                          <a:effectLst/>
                        </a:rPr>
                        <a:t>2019–20</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dirty="0">
                          <a:effectLst/>
                        </a:rPr>
                        <a:t>18,807</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18,553</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–253</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43%</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70924840"/>
                  </a:ext>
                </a:extLst>
              </a:tr>
              <a:tr h="318567">
                <a:tc>
                  <a:txBody>
                    <a:bodyPr/>
                    <a:lstStyle/>
                    <a:p>
                      <a:pPr marL="90170" marR="90170">
                        <a:lnSpc>
                          <a:spcPts val="1400"/>
                        </a:lnSpc>
                        <a:spcBef>
                          <a:spcPts val="250"/>
                        </a:spcBef>
                        <a:spcAft>
                          <a:spcPts val="500"/>
                        </a:spcAft>
                      </a:pPr>
                      <a:r>
                        <a:rPr lang="en-GB" sz="1300">
                          <a:effectLst/>
                        </a:rPr>
                        <a:t>2020–21</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19,877</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24,815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+4,938</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55%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07494201"/>
                  </a:ext>
                </a:extLst>
              </a:tr>
              <a:tr h="318567">
                <a:tc>
                  <a:txBody>
                    <a:bodyPr/>
                    <a:lstStyle/>
                    <a:p>
                      <a:pPr marL="90170" marR="90170">
                        <a:lnSpc>
                          <a:spcPts val="1400"/>
                        </a:lnSpc>
                        <a:spcBef>
                          <a:spcPts val="250"/>
                        </a:spcBef>
                        <a:spcAft>
                          <a:spcPts val="500"/>
                        </a:spcAft>
                      </a:pPr>
                      <a:r>
                        <a:rPr lang="en-GB" sz="1300" dirty="0">
                          <a:effectLst/>
                        </a:rPr>
                        <a:t>2021–22</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dirty="0">
                          <a:effectLst/>
                        </a:rPr>
                        <a:t>25,755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dirty="0">
                          <a:effectLst/>
                        </a:rPr>
                        <a:t>28,025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+2,270</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+9%</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dirty="0">
                          <a:effectLst/>
                        </a:rPr>
                        <a:t>60%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42097413"/>
                  </a:ext>
                </a:extLst>
              </a:tr>
              <a:tr h="318567">
                <a:tc>
                  <a:txBody>
                    <a:bodyPr/>
                    <a:lstStyle/>
                    <a:p>
                      <a:pPr marL="90170" marR="90170">
                        <a:lnSpc>
                          <a:spcPts val="1400"/>
                        </a:lnSpc>
                        <a:spcBef>
                          <a:spcPts val="25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27,640</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25,925</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–1,715</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p>
                  </a:txBody>
                  <a:tcPr marL="0" marR="0" marT="0" marB="0"/>
                </a:tc>
                <a:extLst>
                  <a:ext uri="{0D108BD9-81ED-4DB2-BD59-A6C34878D82A}">
                    <a16:rowId xmlns:a16="http://schemas.microsoft.com/office/drawing/2014/main" val="559685323"/>
                  </a:ext>
                </a:extLst>
              </a:tr>
              <a:tr h="318567">
                <a:tc>
                  <a:txBody>
                    <a:bodyPr/>
                    <a:lstStyle/>
                    <a:p>
                      <a:pPr marL="90170" marR="90170">
                        <a:lnSpc>
                          <a:spcPts val="1400"/>
                        </a:lnSpc>
                        <a:spcBef>
                          <a:spcPts val="250"/>
                        </a:spcBef>
                        <a:spcAft>
                          <a:spcPts val="50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25,849</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24,737</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–1,113</a:t>
                      </a:r>
                    </a:p>
                  </a:txBody>
                  <a:tcPr marL="0" marR="0" marT="0" marB="0"/>
                </a:tc>
                <a:tc>
                  <a:txBody>
                    <a:bodyPr/>
                    <a:lstStyle/>
                    <a:p>
                      <a:pPr marL="90170" marR="90170" lvl="0" indent="0" algn="r" defTabSz="685800" rtl="0" eaLnBrk="1" fontAlgn="auto" latinLnBrk="0" hangingPunct="1">
                        <a:lnSpc>
                          <a:spcPts val="1400"/>
                        </a:lnSpc>
                        <a:spcBef>
                          <a:spcPts val="200"/>
                        </a:spcBef>
                        <a:spcAft>
                          <a:spcPts val="500"/>
                        </a:spcAft>
                        <a:buClrTx/>
                        <a:buSzTx/>
                        <a:buFontTx/>
                        <a:buNone/>
                        <a:tabLst/>
                        <a:defRPr/>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p>
                  </a:txBody>
                  <a:tcPr marL="0" marR="0" marT="0" marB="0"/>
                </a:tc>
                <a:extLst>
                  <a:ext uri="{0D108BD9-81ED-4DB2-BD59-A6C34878D82A}">
                    <a16:rowId xmlns:a16="http://schemas.microsoft.com/office/drawing/2014/main" val="336236217"/>
                  </a:ext>
                </a:extLst>
              </a:tr>
              <a:tr h="318567">
                <a:tc>
                  <a:txBody>
                    <a:bodyPr/>
                    <a:lstStyle/>
                    <a:p>
                      <a:pPr marL="90170" marR="90170">
                        <a:lnSpc>
                          <a:spcPts val="1400"/>
                        </a:lnSpc>
                        <a:spcBef>
                          <a:spcPts val="25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GB" sz="1300" dirty="0">
                          <a:effectLst/>
                        </a:rPr>
                        <a:t>024–25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0" marR="0" marT="0" marB="0"/>
                </a:tc>
                <a:tc>
                  <a:txBody>
                    <a:bodyPr/>
                    <a:lstStyle/>
                    <a:p>
                      <a:pPr marL="90170" marR="90170" lvl="0" indent="0" algn="r" defTabSz="685800" rtl="0" eaLnBrk="1" fontAlgn="auto" latinLnBrk="0" hangingPunct="1">
                        <a:lnSpc>
                          <a:spcPts val="1400"/>
                        </a:lnSpc>
                        <a:spcBef>
                          <a:spcPts val="200"/>
                        </a:spcBef>
                        <a:spcAft>
                          <a:spcPts val="500"/>
                        </a:spcAft>
                        <a:buClrTx/>
                        <a:buSzTx/>
                        <a:buFontTx/>
                        <a:buNone/>
                        <a:tabLst/>
                        <a:defRPr/>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–1,081</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0" marR="0" marT="0" marB="0"/>
                </a:tc>
                <a:tc>
                  <a:txBody>
                    <a:bodyPr/>
                    <a:lstStyle/>
                    <a:p>
                      <a:pPr marL="90170" marR="90170" algn="r">
                        <a:lnSpc>
                          <a:spcPts val="1400"/>
                        </a:lnSpc>
                        <a:spcBef>
                          <a:spcPts val="200"/>
                        </a:spcBef>
                        <a:spcAft>
                          <a:spcPts val="50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0" marR="0" marT="0" marB="0"/>
                </a:tc>
                <a:extLst>
                  <a:ext uri="{0D108BD9-81ED-4DB2-BD59-A6C34878D82A}">
                    <a16:rowId xmlns:a16="http://schemas.microsoft.com/office/drawing/2014/main" val="1768501005"/>
                  </a:ext>
                </a:extLst>
              </a:tr>
            </a:tbl>
          </a:graphicData>
        </a:graphic>
      </p:graphicFrame>
      <p:sp>
        <p:nvSpPr>
          <p:cNvPr id="7" name="Rectangle 6">
            <a:extLst>
              <a:ext uri="{FF2B5EF4-FFF2-40B4-BE49-F238E27FC236}">
                <a16:creationId xmlns:a16="http://schemas.microsoft.com/office/drawing/2014/main" id="{24E84145-ED69-4F1B-B2D0-7E8E219F8B30}"/>
              </a:ext>
            </a:extLst>
          </p:cNvPr>
          <p:cNvSpPr/>
          <p:nvPr/>
        </p:nvSpPr>
        <p:spPr>
          <a:xfrm>
            <a:off x="647516" y="4377850"/>
            <a:ext cx="8623483" cy="682238"/>
          </a:xfrm>
          <a:prstGeom prst="rect">
            <a:avLst/>
          </a:prstGeom>
        </p:spPr>
        <p:txBody>
          <a:bodyPr wrap="square">
            <a:spAutoFit/>
          </a:bodyPr>
          <a:lstStyle/>
          <a:p>
            <a:pPr marR="180340">
              <a:lnSpc>
                <a:spcPts val="1200"/>
              </a:lnSpc>
              <a:spcBef>
                <a:spcPts val="1200"/>
              </a:spcBef>
              <a:spcAft>
                <a:spcPts val="60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Note: Reserves for 31 March 2019 to 31 March 2023 have been adjusted to try to strip out the effect of temporary business rates reliefs. </a:t>
            </a:r>
          </a:p>
          <a:p>
            <a:pPr>
              <a:lnSpc>
                <a:spcPts val="1200"/>
              </a:lnSpc>
              <a:spcBef>
                <a:spcPts val="400"/>
              </a:spcBef>
              <a:spcAft>
                <a:spcPts val="1500"/>
              </a:spcAft>
            </a:pPr>
            <a:r>
              <a:rPr lang="en-GB" sz="1000" dirty="0">
                <a:latin typeface="Arial" panose="020B0604020202020204" pitchFamily="34" charset="0"/>
                <a:ea typeface="MS PMincho" panose="02020600040205080304" pitchFamily="18" charset="-128"/>
                <a:cs typeface="Times New Roman" panose="02020603050405020304" pitchFamily="18" charset="0"/>
              </a:rPr>
              <a:t>Source: Authors’ calculations using revenue out-turns and budgets, available at</a:t>
            </a:r>
            <a:r>
              <a:rPr lang="en-GB" sz="1000" dirty="0">
                <a:solidFill>
                  <a:schemeClr val="tx2"/>
                </a:solidFill>
                <a:latin typeface="Arial" panose="020B0604020202020204" pitchFamily="34" charset="0"/>
                <a:ea typeface="MS PMincho" panose="02020600040205080304" pitchFamily="18" charset="-128"/>
                <a:cs typeface="Times New Roman" panose="02020603050405020304" pitchFamily="18" charset="0"/>
              </a:rPr>
              <a:t>: </a:t>
            </a:r>
            <a:r>
              <a:rPr lang="en-GB" sz="1000" u="sng" dirty="0">
                <a:solidFill>
                  <a:schemeClr val="tx2"/>
                </a:solidFill>
                <a:latin typeface="Times New Roman" panose="02020603050405020304" pitchFamily="18" charset="0"/>
                <a:ea typeface="MS PMincho" panose="02020600040205080304"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https://www.gov.uk/government/collections/local-authority-revenue-expenditure-and-financing</a:t>
            </a:r>
            <a:r>
              <a:rPr lang="en-GB" sz="1000" dirty="0">
                <a:solidFill>
                  <a:schemeClr val="tx2"/>
                </a:solidFill>
                <a:latin typeface="Arial" panose="020B0604020202020204" pitchFamily="34" charset="0"/>
                <a:ea typeface="MS PMincho" panose="02020600040205080304" pitchFamily="18" charset="-128"/>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5DF9842A-685D-4629-9E45-57CCEB445BF1}"/>
              </a:ext>
            </a:extLst>
          </p:cNvPr>
          <p:cNvSpPr/>
          <p:nvPr/>
        </p:nvSpPr>
        <p:spPr>
          <a:xfrm>
            <a:off x="5892800" y="3301956"/>
            <a:ext cx="2092960" cy="1014573"/>
          </a:xfrm>
          <a:prstGeom prst="round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1">
            <a:extLst>
              <a:ext uri="{FF2B5EF4-FFF2-40B4-BE49-F238E27FC236}">
                <a16:creationId xmlns:a16="http://schemas.microsoft.com/office/drawing/2014/main" id="{C7667805-CBD4-47E2-856B-5DCE81E93AB5}"/>
              </a:ext>
            </a:extLst>
          </p:cNvPr>
          <p:cNvSpPr>
            <a:spLocks noGrp="1"/>
          </p:cNvSpPr>
          <p:nvPr>
            <p:ph idx="1"/>
          </p:nvPr>
        </p:nvSpPr>
        <p:spPr>
          <a:xfrm>
            <a:off x="647516" y="5121409"/>
            <a:ext cx="11088312" cy="1314756"/>
          </a:xfrm>
        </p:spPr>
        <p:txBody>
          <a:bodyPr>
            <a:normAutofit fontScale="92500"/>
          </a:bodyPr>
          <a:lstStyle/>
          <a:p>
            <a:pPr marL="0" indent="0">
              <a:spcBef>
                <a:spcPts val="0"/>
              </a:spcBef>
              <a:spcAft>
                <a:spcPts val="900"/>
              </a:spcAft>
              <a:buNone/>
            </a:pPr>
            <a:r>
              <a:rPr lang="en-GB" dirty="0"/>
              <a:t>1/10 councils had reserves at least one-third lower than April 2019 levels by March 2024</a:t>
            </a:r>
          </a:p>
          <a:p>
            <a:pPr marL="0" indent="0">
              <a:spcBef>
                <a:spcPts val="0"/>
              </a:spcBef>
              <a:spcAft>
                <a:spcPts val="900"/>
              </a:spcAft>
              <a:buNone/>
            </a:pPr>
            <a:r>
              <a:rPr lang="en-GB" dirty="0"/>
              <a:t>~70% of councils drew down reserves in 2022-23, and over half drew down in 2023-24</a:t>
            </a:r>
          </a:p>
          <a:p>
            <a:pPr marL="0" indent="0">
              <a:spcBef>
                <a:spcPts val="0"/>
              </a:spcBef>
              <a:spcAft>
                <a:spcPts val="900"/>
              </a:spcAft>
              <a:buNone/>
            </a:pPr>
            <a:r>
              <a:rPr lang="en-GB" dirty="0"/>
              <a:t>Growing number of ‘capitalisation directions’, allowing capital funding to be used for day-to-day spend</a:t>
            </a:r>
          </a:p>
          <a:p>
            <a:pPr marL="0" indent="0">
              <a:spcBef>
                <a:spcPts val="1200"/>
              </a:spcBef>
              <a:spcAft>
                <a:spcPts val="900"/>
              </a:spcAft>
              <a:buNone/>
            </a:pPr>
            <a:endParaRPr lang="en-GB" dirty="0"/>
          </a:p>
          <a:p>
            <a:pPr marL="0" indent="0">
              <a:spcBef>
                <a:spcPts val="1200"/>
              </a:spcBef>
              <a:spcAft>
                <a:spcPts val="900"/>
              </a:spcAft>
              <a:buNone/>
            </a:pPr>
            <a:endParaRPr lang="en-GB" dirty="0"/>
          </a:p>
        </p:txBody>
      </p:sp>
    </p:spTree>
    <p:extLst>
      <p:ext uri="{BB962C8B-B14F-4D97-AF65-F5344CB8AC3E}">
        <p14:creationId xmlns:p14="http://schemas.microsoft.com/office/powerpoint/2010/main" val="16441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a:bodyPr>
          <a:lstStyle/>
          <a:p>
            <a:r>
              <a:rPr lang="en-GB" dirty="0"/>
              <a:t>Future funding outlook</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7" y="1233489"/>
            <a:ext cx="10260997" cy="4943475"/>
          </a:xfrm>
        </p:spPr>
        <p:txBody>
          <a:bodyPr>
            <a:normAutofit/>
          </a:bodyPr>
          <a:lstStyle/>
          <a:p>
            <a:pPr>
              <a:spcBef>
                <a:spcPts val="1200"/>
              </a:spcBef>
              <a:spcAft>
                <a:spcPts val="900"/>
              </a:spcAft>
            </a:pPr>
            <a:r>
              <a:rPr lang="en-US" dirty="0" err="1"/>
              <a:t>Labour’s</a:t>
            </a:r>
            <a:r>
              <a:rPr lang="en-US" dirty="0"/>
              <a:t> manifesto said very little about council funding</a:t>
            </a:r>
          </a:p>
          <a:p>
            <a:pPr lvl="1">
              <a:spcBef>
                <a:spcPts val="1200"/>
              </a:spcBef>
              <a:spcAft>
                <a:spcPts val="900"/>
              </a:spcAft>
            </a:pPr>
            <a:r>
              <a:rPr lang="en-US" dirty="0"/>
              <a:t>Multi-year settlements (welcome – likely to be introduced from 2026-27 onwards)</a:t>
            </a:r>
          </a:p>
          <a:p>
            <a:pPr lvl="1">
              <a:spcBef>
                <a:spcPts val="1200"/>
              </a:spcBef>
              <a:spcAft>
                <a:spcPts val="900"/>
              </a:spcAft>
            </a:pPr>
            <a:r>
              <a:rPr lang="en-US" dirty="0"/>
              <a:t>But nothing on plans for grant funding (15% of CSP) or allowable council tax increases (57% of CSP) – in quite stark contrast to 2019 election</a:t>
            </a:r>
          </a:p>
          <a:p>
            <a:pPr>
              <a:spcBef>
                <a:spcPts val="1200"/>
              </a:spcBef>
              <a:spcAft>
                <a:spcPts val="900"/>
              </a:spcAft>
            </a:pPr>
            <a:r>
              <a:rPr lang="en-US" dirty="0"/>
              <a:t>‘National Care Service’ set out in manifesto is fairly vague and Chancellor confirmed the cancellation of the ‘cap and floor’ mechanism planned by previous government</a:t>
            </a:r>
            <a:endParaRPr lang="en-US" b="1" dirty="0">
              <a:solidFill>
                <a:schemeClr val="accent1"/>
              </a:solidFill>
            </a:endParaRPr>
          </a:p>
          <a:p>
            <a:pPr lvl="1">
              <a:spcBef>
                <a:spcPts val="1200"/>
              </a:spcBef>
              <a:spcAft>
                <a:spcPts val="900"/>
              </a:spcAft>
            </a:pPr>
            <a:r>
              <a:rPr lang="en-US" dirty="0"/>
              <a:t>Would have cost £4 billion a year and had no specific funding</a:t>
            </a:r>
          </a:p>
          <a:p>
            <a:pPr lvl="1">
              <a:spcBef>
                <a:spcPts val="1200"/>
              </a:spcBef>
              <a:spcAft>
                <a:spcPts val="900"/>
              </a:spcAft>
            </a:pPr>
            <a:r>
              <a:rPr lang="en-US" dirty="0"/>
              <a:t>Collective bargaining (if it increases wages), training, etc., presumably still going ahead and likely to require funding </a:t>
            </a:r>
          </a:p>
        </p:txBody>
      </p:sp>
    </p:spTree>
    <p:extLst>
      <p:ext uri="{BB962C8B-B14F-4D97-AF65-F5344CB8AC3E}">
        <p14:creationId xmlns:p14="http://schemas.microsoft.com/office/powerpoint/2010/main" val="18047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a:bodyPr>
          <a:lstStyle/>
          <a:p>
            <a:r>
              <a:rPr lang="en-GB" dirty="0"/>
              <a:t>Tight overall government spending plans</a:t>
            </a:r>
          </a:p>
        </p:txBody>
      </p:sp>
      <p:graphicFrame>
        <p:nvGraphicFramePr>
          <p:cNvPr id="8" name="Chart 7">
            <a:extLst>
              <a:ext uri="{FF2B5EF4-FFF2-40B4-BE49-F238E27FC236}">
                <a16:creationId xmlns:a16="http://schemas.microsoft.com/office/drawing/2014/main" id="{482916AF-C597-3121-0BAB-D8F71B108A87}"/>
              </a:ext>
            </a:extLst>
          </p:cNvPr>
          <p:cNvGraphicFramePr/>
          <p:nvPr>
            <p:extLst>
              <p:ext uri="{D42A27DB-BD31-4B8C-83A1-F6EECF244321}">
                <p14:modId xmlns:p14="http://schemas.microsoft.com/office/powerpoint/2010/main" val="99060934"/>
              </p:ext>
            </p:extLst>
          </p:nvPr>
        </p:nvGraphicFramePr>
        <p:xfrm>
          <a:off x="537439" y="2157047"/>
          <a:ext cx="5016516"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4A9ED5A-619C-9583-056E-60276CE4A3FB}"/>
              </a:ext>
            </a:extLst>
          </p:cNvPr>
          <p:cNvGraphicFramePr/>
          <p:nvPr>
            <p:extLst>
              <p:ext uri="{D42A27DB-BD31-4B8C-83A1-F6EECF244321}">
                <p14:modId xmlns:p14="http://schemas.microsoft.com/office/powerpoint/2010/main" val="3096638409"/>
              </p:ext>
            </p:extLst>
          </p:nvPr>
        </p:nvGraphicFramePr>
        <p:xfrm>
          <a:off x="6096000" y="2157047"/>
          <a:ext cx="5016515"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993A38C5-2D58-4AC3-8D23-31D29D11CD64}"/>
              </a:ext>
            </a:extLst>
          </p:cNvPr>
          <p:cNvSpPr/>
          <p:nvPr/>
        </p:nvSpPr>
        <p:spPr>
          <a:xfrm>
            <a:off x="777115" y="969793"/>
            <a:ext cx="10740233" cy="646331"/>
          </a:xfrm>
          <a:prstGeom prst="rect">
            <a:avLst/>
          </a:prstGeom>
        </p:spPr>
        <p:txBody>
          <a:bodyPr wrap="square">
            <a:spAutoFit/>
          </a:bodyPr>
          <a:lstStyle/>
          <a:p>
            <a:pPr algn="ctr"/>
            <a:r>
              <a:rPr lang="en-GB" dirty="0">
                <a:solidFill>
                  <a:srgbClr val="000000"/>
                </a:solidFill>
                <a:latin typeface="+mj-lt"/>
                <a:ea typeface="MS PMincho" panose="02020600040205080304" pitchFamily="18" charset="-128"/>
              </a:rPr>
              <a:t>Scenarios for average annual real-terms changes in spending on ‘protected’ and ‘unprotected’ services, 2024–25 to 2028–29</a:t>
            </a:r>
            <a:endParaRPr lang="en-GB" dirty="0">
              <a:latin typeface="+mj-lt"/>
            </a:endParaRPr>
          </a:p>
        </p:txBody>
      </p:sp>
      <p:sp>
        <p:nvSpPr>
          <p:cNvPr id="11" name="Rectangle 10">
            <a:extLst>
              <a:ext uri="{FF2B5EF4-FFF2-40B4-BE49-F238E27FC236}">
                <a16:creationId xmlns:a16="http://schemas.microsoft.com/office/drawing/2014/main" id="{26981915-BEBD-4F81-93FC-1949DC4C9641}"/>
              </a:ext>
            </a:extLst>
          </p:cNvPr>
          <p:cNvSpPr/>
          <p:nvPr/>
        </p:nvSpPr>
        <p:spPr>
          <a:xfrm>
            <a:off x="2277669" y="1648071"/>
            <a:ext cx="2048147" cy="369332"/>
          </a:xfrm>
          <a:prstGeom prst="rect">
            <a:avLst/>
          </a:prstGeom>
        </p:spPr>
        <p:txBody>
          <a:bodyPr wrap="square">
            <a:spAutoFit/>
          </a:bodyPr>
          <a:lstStyle/>
          <a:p>
            <a:pPr algn="ctr"/>
            <a:r>
              <a:rPr lang="en-GB" dirty="0">
                <a:solidFill>
                  <a:srgbClr val="000000"/>
                </a:solidFill>
                <a:latin typeface="+mj-lt"/>
                <a:ea typeface="MS PMincho" panose="02020600040205080304" pitchFamily="18" charset="-128"/>
              </a:rPr>
              <a:t>Aggregate</a:t>
            </a:r>
            <a:endParaRPr lang="en-GB" dirty="0">
              <a:latin typeface="+mj-lt"/>
            </a:endParaRPr>
          </a:p>
        </p:txBody>
      </p:sp>
      <p:sp>
        <p:nvSpPr>
          <p:cNvPr id="12" name="Rectangle 11">
            <a:extLst>
              <a:ext uri="{FF2B5EF4-FFF2-40B4-BE49-F238E27FC236}">
                <a16:creationId xmlns:a16="http://schemas.microsoft.com/office/drawing/2014/main" id="{5ED6E8B3-EA5D-4AF3-8655-0C19F8674BB7}"/>
              </a:ext>
            </a:extLst>
          </p:cNvPr>
          <p:cNvSpPr/>
          <p:nvPr/>
        </p:nvSpPr>
        <p:spPr>
          <a:xfrm>
            <a:off x="7866186" y="1668363"/>
            <a:ext cx="2048147" cy="369332"/>
          </a:xfrm>
          <a:prstGeom prst="rect">
            <a:avLst/>
          </a:prstGeom>
        </p:spPr>
        <p:txBody>
          <a:bodyPr wrap="square">
            <a:spAutoFit/>
          </a:bodyPr>
          <a:lstStyle/>
          <a:p>
            <a:pPr algn="ctr"/>
            <a:r>
              <a:rPr lang="en-GB" dirty="0">
                <a:solidFill>
                  <a:srgbClr val="000000"/>
                </a:solidFill>
                <a:latin typeface="+mj-lt"/>
                <a:ea typeface="MS PMincho" panose="02020600040205080304" pitchFamily="18" charset="-128"/>
              </a:rPr>
              <a:t>Per-person</a:t>
            </a:r>
            <a:endParaRPr lang="en-GB" dirty="0">
              <a:latin typeface="+mj-lt"/>
            </a:endParaRPr>
          </a:p>
        </p:txBody>
      </p:sp>
      <p:sp>
        <p:nvSpPr>
          <p:cNvPr id="13" name="Rectangle 12">
            <a:extLst>
              <a:ext uri="{FF2B5EF4-FFF2-40B4-BE49-F238E27FC236}">
                <a16:creationId xmlns:a16="http://schemas.microsoft.com/office/drawing/2014/main" id="{7B88C6F6-0760-4C65-B395-54275757778F}"/>
              </a:ext>
            </a:extLst>
          </p:cNvPr>
          <p:cNvSpPr/>
          <p:nvPr/>
        </p:nvSpPr>
        <p:spPr>
          <a:xfrm>
            <a:off x="693237" y="6135980"/>
            <a:ext cx="2787943" cy="246221"/>
          </a:xfrm>
          <a:prstGeom prst="rect">
            <a:avLst/>
          </a:prstGeom>
        </p:spPr>
        <p:txBody>
          <a:bodyPr wrap="none">
            <a:spAutoFit/>
          </a:bodyPr>
          <a:lstStyle/>
          <a:p>
            <a:pPr>
              <a:lnSpc>
                <a:spcPts val="1200"/>
              </a:lnSpc>
              <a:spcBef>
                <a:spcPts val="400"/>
              </a:spcBef>
              <a:spcAft>
                <a:spcPts val="1500"/>
              </a:spcAft>
            </a:pPr>
            <a:r>
              <a:rPr lang="en-GB" sz="1000" dirty="0">
                <a:solidFill>
                  <a:srgbClr val="40646D"/>
                </a:solidFill>
                <a:latin typeface="Arial" panose="020B0604020202020204" pitchFamily="34" charset="0"/>
                <a:ea typeface="MS PMincho" panose="02020600040205080304" pitchFamily="18" charset="-128"/>
                <a:cs typeface="Times New Roman" panose="02020603050405020304" pitchFamily="18" charset="0"/>
              </a:rPr>
              <a:t>Source: Boileau, Stockton and </a:t>
            </a:r>
            <a:r>
              <a:rPr lang="en-GB" sz="1000" dirty="0" err="1">
                <a:solidFill>
                  <a:srgbClr val="40646D"/>
                </a:solidFill>
                <a:latin typeface="Arial" panose="020B0604020202020204" pitchFamily="34" charset="0"/>
                <a:ea typeface="MS PMincho" panose="02020600040205080304" pitchFamily="18" charset="-128"/>
                <a:cs typeface="Times New Roman" panose="02020603050405020304" pitchFamily="18" charset="0"/>
              </a:rPr>
              <a:t>Zaranko</a:t>
            </a:r>
            <a:r>
              <a:rPr lang="en-GB" sz="1000" dirty="0">
                <a:solidFill>
                  <a:srgbClr val="40646D"/>
                </a:solidFill>
                <a:latin typeface="Arial" panose="020B0604020202020204" pitchFamily="34" charset="0"/>
                <a:ea typeface="MS PMincho" panose="02020600040205080304" pitchFamily="18" charset="-128"/>
                <a:cs typeface="Times New Roman" panose="02020603050405020304" pitchFamily="18" charset="0"/>
              </a:rPr>
              <a:t>, 2024.</a:t>
            </a:r>
          </a:p>
        </p:txBody>
      </p:sp>
    </p:spTree>
    <p:extLst>
      <p:ext uri="{BB962C8B-B14F-4D97-AF65-F5344CB8AC3E}">
        <p14:creationId xmlns:p14="http://schemas.microsoft.com/office/powerpoint/2010/main" val="426124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Graphic spid="10" grpId="0">
        <p:bldAsOne/>
      </p:bldGraphic>
      <p:bldP spid="7"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D2B7639-A1F3-C18F-730C-6A9EA993430C}"/>
              </a:ext>
            </a:extLst>
          </p:cNvPr>
          <p:cNvSpPr>
            <a:spLocks noGrp="1"/>
          </p:cNvSpPr>
          <p:nvPr>
            <p:ph type="title"/>
          </p:nvPr>
        </p:nvSpPr>
        <p:spPr>
          <a:xfrm>
            <a:off x="512956" y="342823"/>
            <a:ext cx="10192558" cy="571577"/>
          </a:xfrm>
        </p:spPr>
        <p:txBody>
          <a:bodyPr>
            <a:normAutofit/>
          </a:bodyPr>
          <a:lstStyle/>
          <a:p>
            <a:r>
              <a:rPr lang="en-GB" dirty="0"/>
              <a:t>Difficult fiscal situation</a:t>
            </a:r>
          </a:p>
        </p:txBody>
      </p:sp>
      <p:graphicFrame>
        <p:nvGraphicFramePr>
          <p:cNvPr id="4" name="Content Placeholder 5">
            <a:extLst>
              <a:ext uri="{FF2B5EF4-FFF2-40B4-BE49-F238E27FC236}">
                <a16:creationId xmlns:a16="http://schemas.microsoft.com/office/drawing/2014/main" id="{C6A3609A-7B33-E1F2-9B10-04AEAF18A077}"/>
              </a:ext>
            </a:extLst>
          </p:cNvPr>
          <p:cNvGraphicFramePr>
            <a:graphicFrameLocks/>
          </p:cNvGraphicFramePr>
          <p:nvPr>
            <p:extLst>
              <p:ext uri="{D42A27DB-BD31-4B8C-83A1-F6EECF244321}">
                <p14:modId xmlns:p14="http://schemas.microsoft.com/office/powerpoint/2010/main" val="3040173693"/>
              </p:ext>
            </p:extLst>
          </p:nvPr>
        </p:nvGraphicFramePr>
        <p:xfrm>
          <a:off x="512764" y="1349274"/>
          <a:ext cx="5307806" cy="45722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9CE82FD-7901-3D8F-2FAD-824749780EE7}"/>
              </a:ext>
            </a:extLst>
          </p:cNvPr>
          <p:cNvSpPr txBox="1"/>
          <p:nvPr/>
        </p:nvSpPr>
        <p:spPr>
          <a:xfrm>
            <a:off x="368859" y="6356351"/>
            <a:ext cx="7381568" cy="246221"/>
          </a:xfrm>
          <a:prstGeom prst="rect">
            <a:avLst/>
          </a:prstGeom>
          <a:noFill/>
        </p:spPr>
        <p:txBody>
          <a:bodyPr wrap="square">
            <a:spAutoFit/>
          </a:bodyPr>
          <a:lstStyle/>
          <a:p>
            <a:r>
              <a:rPr lang="en-GB" sz="1000" dirty="0"/>
              <a:t>Note: Public sector net debt excluding the Bank of England shown</a:t>
            </a:r>
          </a:p>
        </p:txBody>
      </p:sp>
      <p:sp>
        <p:nvSpPr>
          <p:cNvPr id="8" name="Text Box 1">
            <a:extLst>
              <a:ext uri="{FF2B5EF4-FFF2-40B4-BE49-F238E27FC236}">
                <a16:creationId xmlns:a16="http://schemas.microsoft.com/office/drawing/2014/main" id="{6F6D48C4-B981-0465-68F6-550A39E4EB5D}"/>
              </a:ext>
            </a:extLst>
          </p:cNvPr>
          <p:cNvSpPr txBox="1"/>
          <p:nvPr/>
        </p:nvSpPr>
        <p:spPr>
          <a:xfrm>
            <a:off x="3678892" y="4742793"/>
            <a:ext cx="2371887" cy="2556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5"/>
                </a:solidFill>
                <a:latin typeface="+mj-lt"/>
              </a:rPr>
              <a:t>March 2022</a:t>
            </a:r>
          </a:p>
        </p:txBody>
      </p:sp>
      <p:sp>
        <p:nvSpPr>
          <p:cNvPr id="9" name="Text Box 1">
            <a:extLst>
              <a:ext uri="{FF2B5EF4-FFF2-40B4-BE49-F238E27FC236}">
                <a16:creationId xmlns:a16="http://schemas.microsoft.com/office/drawing/2014/main" id="{23F102D1-28BC-6DE2-F3F8-2671242DF76D}"/>
              </a:ext>
            </a:extLst>
          </p:cNvPr>
          <p:cNvSpPr txBox="1"/>
          <p:nvPr/>
        </p:nvSpPr>
        <p:spPr>
          <a:xfrm>
            <a:off x="4387946" y="2394839"/>
            <a:ext cx="1432623" cy="333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mj-lt"/>
              </a:rPr>
              <a:t>March 2024</a:t>
            </a:r>
          </a:p>
        </p:txBody>
      </p:sp>
      <p:sp>
        <p:nvSpPr>
          <p:cNvPr id="14" name="Text Placeholder 5">
            <a:extLst>
              <a:ext uri="{FF2B5EF4-FFF2-40B4-BE49-F238E27FC236}">
                <a16:creationId xmlns:a16="http://schemas.microsoft.com/office/drawing/2014/main" id="{34C8196B-35BF-17F3-EC10-1C858BB3AB39}"/>
              </a:ext>
            </a:extLst>
          </p:cNvPr>
          <p:cNvSpPr>
            <a:spLocks noGrp="1"/>
          </p:cNvSpPr>
          <p:nvPr>
            <p:ph type="body" sz="quarter" idx="15"/>
          </p:nvPr>
        </p:nvSpPr>
        <p:spPr>
          <a:xfrm>
            <a:off x="368859" y="6092528"/>
            <a:ext cx="8020050" cy="279517"/>
          </a:xfrm>
        </p:spPr>
        <p:txBody>
          <a:bodyPr>
            <a:normAutofit/>
          </a:bodyPr>
          <a:lstStyle/>
          <a:p>
            <a:r>
              <a:rPr lang="en-US" sz="1000" dirty="0"/>
              <a:t>Source: OBR Economic and Fiscal Outlook (March 2024)</a:t>
            </a:r>
          </a:p>
        </p:txBody>
      </p:sp>
      <p:graphicFrame>
        <p:nvGraphicFramePr>
          <p:cNvPr id="2" name="Content Placeholder 5">
            <a:extLst>
              <a:ext uri="{FF2B5EF4-FFF2-40B4-BE49-F238E27FC236}">
                <a16:creationId xmlns:a16="http://schemas.microsoft.com/office/drawing/2014/main" id="{8513648D-3C8F-F28D-3C1E-5A6A0475F6A4}"/>
              </a:ext>
            </a:extLst>
          </p:cNvPr>
          <p:cNvGraphicFramePr>
            <a:graphicFrameLocks/>
          </p:cNvGraphicFramePr>
          <p:nvPr>
            <p:extLst>
              <p:ext uri="{D42A27DB-BD31-4B8C-83A1-F6EECF244321}">
                <p14:modId xmlns:p14="http://schemas.microsoft.com/office/powerpoint/2010/main" val="286871023"/>
              </p:ext>
            </p:extLst>
          </p:nvPr>
        </p:nvGraphicFramePr>
        <p:xfrm>
          <a:off x="6141222" y="1183035"/>
          <a:ext cx="5681920" cy="494347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
            <a:extLst>
              <a:ext uri="{FF2B5EF4-FFF2-40B4-BE49-F238E27FC236}">
                <a16:creationId xmlns:a16="http://schemas.microsoft.com/office/drawing/2014/main" id="{07110CD9-0962-E4BF-A2DE-405AC64BEDF1}"/>
              </a:ext>
            </a:extLst>
          </p:cNvPr>
          <p:cNvSpPr txBox="1"/>
          <p:nvPr/>
        </p:nvSpPr>
        <p:spPr>
          <a:xfrm>
            <a:off x="9671011" y="4156452"/>
            <a:ext cx="1548534" cy="4651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200" b="1" dirty="0">
                <a:solidFill>
                  <a:schemeClr val="tx2"/>
                </a:solidFill>
                <a:latin typeface="+mj-lt"/>
              </a:rPr>
              <a:t>Revenues</a:t>
            </a:r>
          </a:p>
        </p:txBody>
      </p:sp>
      <p:sp>
        <p:nvSpPr>
          <p:cNvPr id="7" name="Text Box 1">
            <a:extLst>
              <a:ext uri="{FF2B5EF4-FFF2-40B4-BE49-F238E27FC236}">
                <a16:creationId xmlns:a16="http://schemas.microsoft.com/office/drawing/2014/main" id="{3600FDA2-4A37-125A-848C-96AE2B5FF6A3}"/>
              </a:ext>
            </a:extLst>
          </p:cNvPr>
          <p:cNvSpPr txBox="1"/>
          <p:nvPr/>
        </p:nvSpPr>
        <p:spPr>
          <a:xfrm>
            <a:off x="7202965" y="2561701"/>
            <a:ext cx="2371887" cy="311093"/>
          </a:xfrm>
          <a:prstGeom prst="rect">
            <a:avLst/>
          </a:prstGeom>
          <a:ln>
            <a:no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rgbClr val="EB5C40"/>
                </a:solidFill>
                <a:latin typeface="+mj-lt"/>
              </a:rPr>
              <a:t>Total government spending</a:t>
            </a:r>
          </a:p>
        </p:txBody>
      </p:sp>
      <p:sp>
        <p:nvSpPr>
          <p:cNvPr id="15" name="Text Placeholder 5">
            <a:extLst>
              <a:ext uri="{FF2B5EF4-FFF2-40B4-BE49-F238E27FC236}">
                <a16:creationId xmlns:a16="http://schemas.microsoft.com/office/drawing/2014/main" id="{CBC06AA8-CEF1-CA9C-F915-F96FCE717E26}"/>
              </a:ext>
            </a:extLst>
          </p:cNvPr>
          <p:cNvSpPr txBox="1">
            <a:spLocks/>
          </p:cNvSpPr>
          <p:nvPr/>
        </p:nvSpPr>
        <p:spPr>
          <a:xfrm>
            <a:off x="6535709" y="6199944"/>
            <a:ext cx="4395015" cy="279517"/>
          </a:xfrm>
          <a:prstGeom prst="rect">
            <a:avLst/>
          </a:prstGeom>
        </p:spPr>
        <p:txBody>
          <a:bodyPr>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t>Source: OBR Economic and Fiscal Outlook (March 2024)</a:t>
            </a:r>
          </a:p>
        </p:txBody>
      </p:sp>
    </p:spTree>
    <p:extLst>
      <p:ext uri="{BB962C8B-B14F-4D97-AF65-F5344CB8AC3E}">
        <p14:creationId xmlns:p14="http://schemas.microsoft.com/office/powerpoint/2010/main" val="42037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500"/>
                                        <p:tgtEl>
                                          <p:spTgt spid="4">
                                            <p:graphicEl>
                                              <a:chart seriesIdx="1" categoryIdx="-4" bldStep="series"/>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9" dur="500"/>
                                        <p:tgtEl>
                                          <p:spTgt spid="4">
                                            <p:graphicEl>
                                              <a:chart seriesIdx="2" categoryIdx="-4" bldStep="series"/>
                                            </p:graphic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26" dur="1000"/>
                                        <p:tgtEl>
                                          <p:spTgt spid="2">
                                            <p:graphicEl>
                                              <a:chart seriesIdx="0" categoryIdx="-4" bldStep="series"/>
                                            </p:graphicEl>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33" dur="500"/>
                                        <p:tgtEl>
                                          <p:spTgt spid="2">
                                            <p:graphicEl>
                                              <a:chart seriesIdx="1"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38" dur="500"/>
                                        <p:tgtEl>
                                          <p:spTgt spid="2">
                                            <p:graphicEl>
                                              <a:chart seriesIdx="2" categoryIdx="-4" bldStep="series"/>
                                            </p:graphicEl>
                                          </p:spTgt>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45" dur="1000"/>
                                        <p:tgtEl>
                                          <p:spTgt spid="2">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P spid="8" grpId="0"/>
      <p:bldP spid="9" grpId="0"/>
      <p:bldGraphic spid="2" grpId="0" uiExpand="1">
        <p:bldSub>
          <a:bldChart bld="series" animBg="0"/>
        </p:bldSub>
      </p:bldGraphic>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a:bodyPr>
          <a:lstStyle/>
          <a:p>
            <a:r>
              <a:rPr lang="en-GB" dirty="0"/>
              <a:t>Two key decisions for the government</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7" y="1233489"/>
            <a:ext cx="10260997" cy="4943475"/>
          </a:xfrm>
        </p:spPr>
        <p:txBody>
          <a:bodyPr>
            <a:normAutofit lnSpcReduction="10000"/>
          </a:bodyPr>
          <a:lstStyle/>
          <a:p>
            <a:pPr>
              <a:spcBef>
                <a:spcPts val="1200"/>
              </a:spcBef>
              <a:spcAft>
                <a:spcPts val="900"/>
              </a:spcAft>
            </a:pPr>
            <a:r>
              <a:rPr lang="en-US" dirty="0"/>
              <a:t>Most direct lever to affect council funding is grant funding</a:t>
            </a:r>
          </a:p>
          <a:p>
            <a:pPr lvl="1">
              <a:spcBef>
                <a:spcPts val="1200"/>
              </a:spcBef>
              <a:spcAft>
                <a:spcPts val="900"/>
              </a:spcAft>
            </a:pPr>
            <a:r>
              <a:rPr lang="en-US" dirty="0"/>
              <a:t>In 2010s, this was cut by approximately half, compared to 20% for other ‘unprotected services’ and 0% for all services (exc. local government) </a:t>
            </a:r>
          </a:p>
          <a:p>
            <a:pPr lvl="1">
              <a:spcBef>
                <a:spcPts val="1200"/>
              </a:spcBef>
              <a:spcAft>
                <a:spcPts val="900"/>
              </a:spcAft>
            </a:pPr>
            <a:r>
              <a:rPr lang="en-US" dirty="0"/>
              <a:t>2019-20 to 2024-25, increased by 26%, compared to 2% for other ‘unprotected services, and 11% for all other services (exc. local government)</a:t>
            </a:r>
          </a:p>
          <a:p>
            <a:pPr lvl="1">
              <a:spcBef>
                <a:spcPts val="1200"/>
              </a:spcBef>
              <a:spcAft>
                <a:spcPts val="900"/>
              </a:spcAft>
            </a:pPr>
            <a:r>
              <a:rPr lang="en-US" dirty="0"/>
              <a:t>By 2019-20 very little general grant funding, mostly ring-fenced for social care</a:t>
            </a:r>
          </a:p>
          <a:p>
            <a:pPr>
              <a:spcBef>
                <a:spcPts val="1200"/>
              </a:spcBef>
              <a:spcAft>
                <a:spcPts val="900"/>
              </a:spcAft>
            </a:pPr>
            <a:r>
              <a:rPr lang="en-GB" dirty="0"/>
              <a:t>Council tax – will Labour keep the referendums, and if so at what level?</a:t>
            </a:r>
          </a:p>
          <a:p>
            <a:pPr lvl="1">
              <a:spcBef>
                <a:spcPts val="1200"/>
              </a:spcBef>
              <a:spcAft>
                <a:spcPts val="900"/>
              </a:spcAft>
            </a:pPr>
            <a:r>
              <a:rPr lang="en-GB" dirty="0"/>
              <a:t>Council tax no higher in real-terms than 2019-20 due to high inflation offsetting nominal increases (and council tax only 2% higher than 2010-11)</a:t>
            </a:r>
          </a:p>
          <a:p>
            <a:pPr lvl="1">
              <a:spcBef>
                <a:spcPts val="1200"/>
              </a:spcBef>
              <a:spcAft>
                <a:spcPts val="900"/>
              </a:spcAft>
            </a:pPr>
            <a:r>
              <a:rPr lang="en-GB" dirty="0"/>
              <a:t>Continued 5% nominal increases would mean over 3% a year real-terms increases given forecast inflation – highest since 2001-05 parliament</a:t>
            </a:r>
          </a:p>
        </p:txBody>
      </p:sp>
    </p:spTree>
    <p:extLst>
      <p:ext uri="{BB962C8B-B14F-4D97-AF65-F5344CB8AC3E}">
        <p14:creationId xmlns:p14="http://schemas.microsoft.com/office/powerpoint/2010/main" val="24397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fontScale="90000"/>
          </a:bodyPr>
          <a:lstStyle/>
          <a:p>
            <a:r>
              <a:rPr lang="en-GB" dirty="0"/>
              <a:t>Council funding probably set to grow, but by less than costs unless pressures slow</a:t>
            </a:r>
          </a:p>
        </p:txBody>
      </p:sp>
      <p:graphicFrame>
        <p:nvGraphicFramePr>
          <p:cNvPr id="6" name="Chart 5">
            <a:extLst>
              <a:ext uri="{FF2B5EF4-FFF2-40B4-BE49-F238E27FC236}">
                <a16:creationId xmlns:a16="http://schemas.microsoft.com/office/drawing/2014/main" id="{887D0355-75CF-4BC7-8E2A-45FE29BFA08B}"/>
              </a:ext>
            </a:extLst>
          </p:cNvPr>
          <p:cNvGraphicFramePr/>
          <p:nvPr>
            <p:extLst>
              <p:ext uri="{D42A27DB-BD31-4B8C-83A1-F6EECF244321}">
                <p14:modId xmlns:p14="http://schemas.microsoft.com/office/powerpoint/2010/main" val="2496914263"/>
              </p:ext>
            </p:extLst>
          </p:nvPr>
        </p:nvGraphicFramePr>
        <p:xfrm>
          <a:off x="545043" y="1436048"/>
          <a:ext cx="7172928" cy="4627295"/>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
            <a:extLst>
              <a:ext uri="{FF2B5EF4-FFF2-40B4-BE49-F238E27FC236}">
                <a16:creationId xmlns:a16="http://schemas.microsoft.com/office/drawing/2014/main" id="{2E664823-6390-4DE5-A11D-75F639580D88}"/>
              </a:ext>
            </a:extLst>
          </p:cNvPr>
          <p:cNvSpPr txBox="1">
            <a:spLocks/>
          </p:cNvSpPr>
          <p:nvPr/>
        </p:nvSpPr>
        <p:spPr>
          <a:xfrm>
            <a:off x="7966073" y="1926771"/>
            <a:ext cx="3551275" cy="3960356"/>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LGA estimates if recent rapid growth in spending pressures continued, 4.5% real-terms increases needed to maintain services</a:t>
            </a:r>
          </a:p>
          <a:p>
            <a:r>
              <a:rPr lang="en-GB" dirty="0"/>
              <a:t>Cost growth likely to slow – when and how much uncertain</a:t>
            </a:r>
          </a:p>
          <a:p>
            <a:r>
              <a:rPr lang="en-GB" dirty="0"/>
              <a:t>Particular challenge for poorer areas: rely more on grant and can raise less in council tax</a:t>
            </a:r>
          </a:p>
        </p:txBody>
      </p:sp>
      <p:sp>
        <p:nvSpPr>
          <p:cNvPr id="8" name="Text Placeholder 2">
            <a:extLst>
              <a:ext uri="{FF2B5EF4-FFF2-40B4-BE49-F238E27FC236}">
                <a16:creationId xmlns:a16="http://schemas.microsoft.com/office/drawing/2014/main" id="{30470FE0-9480-46BA-A025-C0C71D4582D8}"/>
              </a:ext>
            </a:extLst>
          </p:cNvPr>
          <p:cNvSpPr txBox="1">
            <a:spLocks/>
          </p:cNvSpPr>
          <p:nvPr/>
        </p:nvSpPr>
        <p:spPr>
          <a:xfrm>
            <a:off x="707230" y="5936828"/>
            <a:ext cx="7010741" cy="595741"/>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Source: Table 2, ‘</a:t>
            </a:r>
            <a:r>
              <a:rPr lang="en-US" dirty="0"/>
              <a:t>What is the outlook for English council funding?’, Kate Ogden and David Phillips, IFS Report 324. </a:t>
            </a:r>
            <a:endParaRPr lang="en-GB" dirty="0">
              <a:highlight>
                <a:srgbClr val="FFFF00"/>
              </a:highlight>
            </a:endParaRPr>
          </a:p>
        </p:txBody>
      </p:sp>
    </p:spTree>
    <p:extLst>
      <p:ext uri="{BB962C8B-B14F-4D97-AF65-F5344CB8AC3E}">
        <p14:creationId xmlns:p14="http://schemas.microsoft.com/office/powerpoint/2010/main" val="352150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1" categoryIdx="0" bldStep="ptIn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2" categoryIdx="0" bldStep="ptIn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chart seriesIdx="1" categoryIdx="1" bldStep="ptIn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chart seriesIdx="2" categoryIdx="1" bldStep="ptInCategory"/>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7"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fontScale="90000"/>
          </a:bodyPr>
          <a:lstStyle/>
          <a:p>
            <a:r>
              <a:rPr lang="en-GB" dirty="0"/>
              <a:t>Deprived areas may see much smaller increases in funding than richer areas</a:t>
            </a:r>
          </a:p>
        </p:txBody>
      </p:sp>
      <p:sp>
        <p:nvSpPr>
          <p:cNvPr id="8" name="Text Placeholder 2">
            <a:extLst>
              <a:ext uri="{FF2B5EF4-FFF2-40B4-BE49-F238E27FC236}">
                <a16:creationId xmlns:a16="http://schemas.microsoft.com/office/drawing/2014/main" id="{30470FE0-9480-46BA-A025-C0C71D4582D8}"/>
              </a:ext>
            </a:extLst>
          </p:cNvPr>
          <p:cNvSpPr txBox="1">
            <a:spLocks/>
          </p:cNvSpPr>
          <p:nvPr/>
        </p:nvSpPr>
        <p:spPr>
          <a:xfrm>
            <a:off x="707230" y="5936828"/>
            <a:ext cx="7010741" cy="595741"/>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Note: Assumes no change in the shares of grant funding allocated to different areas.</a:t>
            </a:r>
          </a:p>
          <a:p>
            <a:pPr algn="l"/>
            <a:r>
              <a:rPr lang="en-GB" dirty="0"/>
              <a:t>Source: Figure 2, ‘</a:t>
            </a:r>
            <a:r>
              <a:rPr lang="en-US" dirty="0"/>
              <a:t>What is the outlook for English councils’ funding?’, Kate Ogden and David Phillips, IFS Report R324</a:t>
            </a:r>
            <a:endParaRPr lang="en-GB" dirty="0">
              <a:highlight>
                <a:srgbClr val="FFFF00"/>
              </a:highlight>
            </a:endParaRPr>
          </a:p>
        </p:txBody>
      </p:sp>
      <p:graphicFrame>
        <p:nvGraphicFramePr>
          <p:cNvPr id="15" name="Chart 14">
            <a:extLst>
              <a:ext uri="{FF2B5EF4-FFF2-40B4-BE49-F238E27FC236}">
                <a16:creationId xmlns:a16="http://schemas.microsoft.com/office/drawing/2014/main" id="{711BC166-1831-4EB4-90F8-04E52AB96790}"/>
              </a:ext>
            </a:extLst>
          </p:cNvPr>
          <p:cNvGraphicFramePr/>
          <p:nvPr>
            <p:extLst>
              <p:ext uri="{D42A27DB-BD31-4B8C-83A1-F6EECF244321}">
                <p14:modId xmlns:p14="http://schemas.microsoft.com/office/powerpoint/2010/main" val="836079994"/>
              </p:ext>
            </p:extLst>
          </p:nvPr>
        </p:nvGraphicFramePr>
        <p:xfrm>
          <a:off x="504651" y="1498683"/>
          <a:ext cx="10827378" cy="466876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7C49CACB-E035-4CE3-9826-05454E61433E}"/>
              </a:ext>
            </a:extLst>
          </p:cNvPr>
          <p:cNvSpPr txBox="1"/>
          <p:nvPr/>
        </p:nvSpPr>
        <p:spPr>
          <a:xfrm>
            <a:off x="7570320" y="3622871"/>
            <a:ext cx="2390668" cy="83099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309E75"/>
                </a:solidFill>
                <a:effectLst/>
                <a:uLnTx/>
                <a:uFillTx/>
              </a:rPr>
              <a:t>Grants frozen in real-terms; council tax increases of 3% p.a.</a:t>
            </a:r>
          </a:p>
        </p:txBody>
      </p:sp>
      <p:sp>
        <p:nvSpPr>
          <p:cNvPr id="17" name="TextBox 16">
            <a:extLst>
              <a:ext uri="{FF2B5EF4-FFF2-40B4-BE49-F238E27FC236}">
                <a16:creationId xmlns:a16="http://schemas.microsoft.com/office/drawing/2014/main" id="{8D1C3924-0485-4225-94F0-64EF1885FB0A}"/>
              </a:ext>
            </a:extLst>
          </p:cNvPr>
          <p:cNvSpPr txBox="1"/>
          <p:nvPr/>
        </p:nvSpPr>
        <p:spPr>
          <a:xfrm>
            <a:off x="4822515" y="2491549"/>
            <a:ext cx="2546970" cy="83099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8F3363"/>
                </a:solidFill>
                <a:effectLst/>
                <a:uLnTx/>
                <a:uFillTx/>
              </a:rPr>
              <a:t>Grants cut by 7% p.a. in real-terms; council tax increases of 5% p.a.</a:t>
            </a:r>
          </a:p>
        </p:txBody>
      </p:sp>
      <p:cxnSp>
        <p:nvCxnSpPr>
          <p:cNvPr id="18" name="Straight Arrow Connector 17">
            <a:extLst>
              <a:ext uri="{FF2B5EF4-FFF2-40B4-BE49-F238E27FC236}">
                <a16:creationId xmlns:a16="http://schemas.microsoft.com/office/drawing/2014/main" id="{FDEE2D28-0AEA-47C5-A5E6-B36242E8BFA1}"/>
              </a:ext>
            </a:extLst>
          </p:cNvPr>
          <p:cNvCxnSpPr/>
          <p:nvPr/>
        </p:nvCxnSpPr>
        <p:spPr>
          <a:xfrm flipV="1">
            <a:off x="10485740" y="3322546"/>
            <a:ext cx="0" cy="805543"/>
          </a:xfrm>
          <a:prstGeom prst="straightConnector1">
            <a:avLst/>
          </a:prstGeom>
          <a:noFill/>
          <a:ln w="31750" cap="flat" cmpd="sng" algn="ctr">
            <a:solidFill>
              <a:srgbClr val="309E75"/>
            </a:solidFill>
            <a:prstDash val="solid"/>
            <a:miter lim="800000"/>
            <a:tailEnd type="triangle"/>
          </a:ln>
          <a:effectLst/>
        </p:spPr>
      </p:cxnSp>
      <p:cxnSp>
        <p:nvCxnSpPr>
          <p:cNvPr id="19" name="Straight Arrow Connector 18">
            <a:extLst>
              <a:ext uri="{FF2B5EF4-FFF2-40B4-BE49-F238E27FC236}">
                <a16:creationId xmlns:a16="http://schemas.microsoft.com/office/drawing/2014/main" id="{2E9D782D-15C9-4BF4-8738-B6A8B863D74A}"/>
              </a:ext>
            </a:extLst>
          </p:cNvPr>
          <p:cNvCxnSpPr>
            <a:cxnSpLocks/>
          </p:cNvCxnSpPr>
          <p:nvPr/>
        </p:nvCxnSpPr>
        <p:spPr>
          <a:xfrm flipV="1">
            <a:off x="10657394" y="2404132"/>
            <a:ext cx="0" cy="2049736"/>
          </a:xfrm>
          <a:prstGeom prst="straightConnector1">
            <a:avLst/>
          </a:prstGeom>
          <a:noFill/>
          <a:ln w="25400" cap="flat" cmpd="sng" algn="ctr">
            <a:solidFill>
              <a:srgbClr val="8F3363"/>
            </a:solidFill>
            <a:prstDash val="solid"/>
            <a:miter lim="800000"/>
            <a:tailEnd type="triangle"/>
          </a:ln>
          <a:effectLst/>
        </p:spPr>
      </p:cxnSp>
    </p:spTree>
    <p:extLst>
      <p:ext uri="{BB962C8B-B14F-4D97-AF65-F5344CB8AC3E}">
        <p14:creationId xmlns:p14="http://schemas.microsoft.com/office/powerpoint/2010/main" val="31270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graphicEl>
                                              <a:chart seriesIdx="0"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graphicEl>
                                              <a:chart seriesIdx="1"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Graphic spid="15" grpId="0" uiExpand="1">
        <p:bldSub>
          <a:bldChart bld="series"/>
        </p:bldSub>
      </p:bldGraphic>
      <p:bldP spid="16" grpId="0" uiExpand="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fontScale="90000"/>
          </a:bodyPr>
          <a:lstStyle/>
          <a:p>
            <a:r>
              <a:rPr lang="en-GB" dirty="0"/>
              <a:t>Big redistribution of grant funding required to offset these distributional patterns</a:t>
            </a:r>
          </a:p>
        </p:txBody>
      </p:sp>
      <p:sp>
        <p:nvSpPr>
          <p:cNvPr id="8" name="Text Placeholder 2">
            <a:extLst>
              <a:ext uri="{FF2B5EF4-FFF2-40B4-BE49-F238E27FC236}">
                <a16:creationId xmlns:a16="http://schemas.microsoft.com/office/drawing/2014/main" id="{30470FE0-9480-46BA-A025-C0C71D4582D8}"/>
              </a:ext>
            </a:extLst>
          </p:cNvPr>
          <p:cNvSpPr txBox="1">
            <a:spLocks/>
          </p:cNvSpPr>
          <p:nvPr/>
        </p:nvSpPr>
        <p:spPr>
          <a:xfrm>
            <a:off x="707230" y="5936828"/>
            <a:ext cx="7010741" cy="595741"/>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Source: Figure 3, ‘</a:t>
            </a:r>
            <a:r>
              <a:rPr lang="en-US" dirty="0"/>
              <a:t>What is the outlook for English councils’ funding?’, Kate Ogden and David Phillips, IFS Report R324</a:t>
            </a:r>
            <a:endParaRPr lang="en-GB" dirty="0">
              <a:highlight>
                <a:srgbClr val="FFFF00"/>
              </a:highlight>
            </a:endParaRPr>
          </a:p>
        </p:txBody>
      </p:sp>
      <p:graphicFrame>
        <p:nvGraphicFramePr>
          <p:cNvPr id="11" name="Chart 10">
            <a:extLst>
              <a:ext uri="{FF2B5EF4-FFF2-40B4-BE49-F238E27FC236}">
                <a16:creationId xmlns:a16="http://schemas.microsoft.com/office/drawing/2014/main" id="{C8BDA4AE-F638-4F68-9E21-30D50E6953EA}"/>
              </a:ext>
            </a:extLst>
          </p:cNvPr>
          <p:cNvGraphicFramePr/>
          <p:nvPr>
            <p:extLst>
              <p:ext uri="{D42A27DB-BD31-4B8C-83A1-F6EECF244321}">
                <p14:modId xmlns:p14="http://schemas.microsoft.com/office/powerpoint/2010/main" val="921463911"/>
              </p:ext>
            </p:extLst>
          </p:nvPr>
        </p:nvGraphicFramePr>
        <p:xfrm>
          <a:off x="326571" y="1400862"/>
          <a:ext cx="11430000" cy="45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56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Graphic spid="11"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a:bodyPr>
          <a:lstStyle/>
          <a:p>
            <a:r>
              <a:rPr lang="en-GB" dirty="0"/>
              <a:t>Call to action, not despair</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7" y="1233489"/>
            <a:ext cx="10260997" cy="5330597"/>
          </a:xfrm>
        </p:spPr>
        <p:txBody>
          <a:bodyPr>
            <a:normAutofit fontScale="85000" lnSpcReduction="20000"/>
          </a:bodyPr>
          <a:lstStyle/>
          <a:p>
            <a:pPr>
              <a:spcBef>
                <a:spcPts val="1200"/>
              </a:spcBef>
              <a:spcAft>
                <a:spcPts val="900"/>
              </a:spcAft>
            </a:pPr>
            <a:r>
              <a:rPr lang="en-US" dirty="0"/>
              <a:t>Next fiscal event could see spending plans topped-up</a:t>
            </a:r>
          </a:p>
          <a:p>
            <a:pPr lvl="1">
              <a:spcBef>
                <a:spcPts val="1200"/>
              </a:spcBef>
              <a:spcAft>
                <a:spcPts val="900"/>
              </a:spcAft>
            </a:pPr>
            <a:r>
              <a:rPr lang="en-US" dirty="0"/>
              <a:t>But funding taps are unlikely to gush</a:t>
            </a:r>
          </a:p>
          <a:p>
            <a:pPr>
              <a:spcBef>
                <a:spcPts val="1200"/>
              </a:spcBef>
              <a:spcAft>
                <a:spcPts val="900"/>
              </a:spcAft>
            </a:pPr>
            <a:r>
              <a:rPr lang="en-US" dirty="0"/>
              <a:t>Central government can…</a:t>
            </a:r>
            <a:endParaRPr lang="en-US" b="1" dirty="0">
              <a:solidFill>
                <a:schemeClr val="accent1"/>
              </a:solidFill>
            </a:endParaRPr>
          </a:p>
          <a:p>
            <a:pPr lvl="1">
              <a:spcBef>
                <a:spcPts val="1200"/>
              </a:spcBef>
              <a:spcAft>
                <a:spcPts val="900"/>
              </a:spcAft>
            </a:pPr>
            <a:r>
              <a:rPr lang="en-US" dirty="0"/>
              <a:t>Ensure multi-year funding regime provides genuine clarity</a:t>
            </a:r>
          </a:p>
          <a:p>
            <a:pPr lvl="1">
              <a:spcBef>
                <a:spcPts val="1200"/>
              </a:spcBef>
              <a:spcAft>
                <a:spcPts val="900"/>
              </a:spcAft>
            </a:pPr>
            <a:r>
              <a:rPr lang="en-US" dirty="0"/>
              <a:t>Get on with (much delayed) funding reform</a:t>
            </a:r>
          </a:p>
          <a:p>
            <a:pPr lvl="1">
              <a:spcBef>
                <a:spcPts val="1200"/>
              </a:spcBef>
              <a:spcAft>
                <a:spcPts val="900"/>
              </a:spcAft>
            </a:pPr>
            <a:r>
              <a:rPr lang="en-US" dirty="0"/>
              <a:t>Consider the roles that fiscal devolution and greater funding flexibility can play</a:t>
            </a:r>
          </a:p>
          <a:p>
            <a:pPr lvl="1">
              <a:spcBef>
                <a:spcPts val="1200"/>
              </a:spcBef>
              <a:spcAft>
                <a:spcPts val="900"/>
              </a:spcAft>
            </a:pPr>
            <a:r>
              <a:rPr lang="en-US" dirty="0"/>
              <a:t>Assess cost of existing burdens and ensure new burdens are funded appropriately</a:t>
            </a:r>
          </a:p>
          <a:p>
            <a:pPr>
              <a:spcBef>
                <a:spcPts val="1200"/>
              </a:spcBef>
              <a:spcAft>
                <a:spcPts val="900"/>
              </a:spcAft>
            </a:pPr>
            <a:r>
              <a:rPr lang="en-US" dirty="0"/>
              <a:t>Councils can…</a:t>
            </a:r>
          </a:p>
          <a:p>
            <a:pPr lvl="1">
              <a:spcBef>
                <a:spcPts val="1200"/>
              </a:spcBef>
              <a:spcAft>
                <a:spcPts val="900"/>
              </a:spcAft>
            </a:pPr>
            <a:r>
              <a:rPr lang="en-US" dirty="0"/>
              <a:t>Be smart-</a:t>
            </a:r>
            <a:r>
              <a:rPr lang="en-US" dirty="0" err="1"/>
              <a:t>sourcers</a:t>
            </a:r>
            <a:r>
              <a:rPr lang="en-US" dirty="0"/>
              <a:t> – in-sourcing and out-sourcing where appropriate</a:t>
            </a:r>
          </a:p>
          <a:p>
            <a:pPr lvl="1">
              <a:spcBef>
                <a:spcPts val="1200"/>
              </a:spcBef>
              <a:spcAft>
                <a:spcPts val="900"/>
              </a:spcAft>
            </a:pPr>
            <a:r>
              <a:rPr lang="en-US" dirty="0"/>
              <a:t>Double down on collaboration</a:t>
            </a:r>
          </a:p>
          <a:p>
            <a:pPr lvl="1">
              <a:spcBef>
                <a:spcPts val="1200"/>
              </a:spcBef>
              <a:spcAft>
                <a:spcPts val="900"/>
              </a:spcAft>
            </a:pPr>
            <a:r>
              <a:rPr lang="en-US" dirty="0"/>
              <a:t>Invest in analytics, and help forge productive relationship with new Office for Local Government </a:t>
            </a:r>
          </a:p>
          <a:p>
            <a:pPr lvl="1">
              <a:spcBef>
                <a:spcPts val="1200"/>
              </a:spcBef>
              <a:spcAft>
                <a:spcPts val="900"/>
              </a:spcAft>
            </a:pPr>
            <a:endParaRPr lang="en-US" dirty="0"/>
          </a:p>
        </p:txBody>
      </p:sp>
    </p:spTree>
    <p:extLst>
      <p:ext uri="{BB962C8B-B14F-4D97-AF65-F5344CB8AC3E}">
        <p14:creationId xmlns:p14="http://schemas.microsoft.com/office/powerpoint/2010/main" val="17297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a:bodyPr>
          <a:lstStyle/>
          <a:p>
            <a:r>
              <a:rPr lang="en-GB" dirty="0"/>
              <a:t>Trade-offs and principles for financial reform</a:t>
            </a:r>
          </a:p>
        </p:txBody>
      </p:sp>
      <p:pic>
        <p:nvPicPr>
          <p:cNvPr id="8" name="Graphic 7" descr="Scales of justice with solid fill">
            <a:extLst>
              <a:ext uri="{FF2B5EF4-FFF2-40B4-BE49-F238E27FC236}">
                <a16:creationId xmlns:a16="http://schemas.microsoft.com/office/drawing/2014/main" id="{8B777537-38BD-6F96-36C1-4BDEFBF896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5369" y="1166192"/>
            <a:ext cx="2262808" cy="2262808"/>
          </a:xfrm>
          <a:prstGeom prst="rect">
            <a:avLst/>
          </a:prstGeom>
        </p:spPr>
      </p:pic>
      <p:sp>
        <p:nvSpPr>
          <p:cNvPr id="10" name="Content Placeholder 1">
            <a:extLst>
              <a:ext uri="{FF2B5EF4-FFF2-40B4-BE49-F238E27FC236}">
                <a16:creationId xmlns:a16="http://schemas.microsoft.com/office/drawing/2014/main" id="{034B1AFA-97FA-24A0-221C-4CDC3C36527A}"/>
              </a:ext>
            </a:extLst>
          </p:cNvPr>
          <p:cNvSpPr>
            <a:spLocks noGrp="1"/>
          </p:cNvSpPr>
          <p:nvPr>
            <p:ph idx="1"/>
          </p:nvPr>
        </p:nvSpPr>
        <p:spPr>
          <a:xfrm>
            <a:off x="1368191" y="1671533"/>
            <a:ext cx="2703660" cy="1283065"/>
          </a:xfrm>
        </p:spPr>
        <p:txBody>
          <a:bodyPr>
            <a:normAutofit/>
          </a:bodyPr>
          <a:lstStyle/>
          <a:p>
            <a:pPr marL="342900" lvl="1" indent="0">
              <a:spcBef>
                <a:spcPts val="1200"/>
              </a:spcBef>
              <a:spcAft>
                <a:spcPts val="900"/>
              </a:spcAft>
              <a:buNone/>
            </a:pPr>
            <a:r>
              <a:rPr lang="en-US" sz="2400" dirty="0"/>
              <a:t>Incentives</a:t>
            </a:r>
          </a:p>
          <a:p>
            <a:pPr marL="342900" lvl="1" indent="0">
              <a:spcBef>
                <a:spcPts val="1200"/>
              </a:spcBef>
              <a:spcAft>
                <a:spcPts val="900"/>
              </a:spcAft>
              <a:buNone/>
            </a:pPr>
            <a:r>
              <a:rPr lang="en-US" sz="2400" dirty="0"/>
              <a:t>Discretion</a:t>
            </a:r>
          </a:p>
        </p:txBody>
      </p:sp>
      <p:sp>
        <p:nvSpPr>
          <p:cNvPr id="11" name="Content Placeholder 1">
            <a:extLst>
              <a:ext uri="{FF2B5EF4-FFF2-40B4-BE49-F238E27FC236}">
                <a16:creationId xmlns:a16="http://schemas.microsoft.com/office/drawing/2014/main" id="{7EA87DE8-60DB-1650-5DBA-9957185919D3}"/>
              </a:ext>
            </a:extLst>
          </p:cNvPr>
          <p:cNvSpPr txBox="1">
            <a:spLocks/>
          </p:cNvSpPr>
          <p:nvPr/>
        </p:nvSpPr>
        <p:spPr>
          <a:xfrm>
            <a:off x="7617187" y="1671532"/>
            <a:ext cx="2703660" cy="1283065"/>
          </a:xfrm>
          <a:prstGeom prst="rect">
            <a:avLst/>
          </a:prstGeom>
        </p:spPr>
        <p:txBody>
          <a:bodyPr vert="horz" lIns="91440" tIns="45720" rIns="91440" bIns="45720" rtlCol="0" anchor="t">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spcBef>
                <a:spcPts val="1200"/>
              </a:spcBef>
              <a:spcAft>
                <a:spcPts val="900"/>
              </a:spcAft>
              <a:buFont typeface="Wingdings" pitchFamily="2" charset="2"/>
              <a:buNone/>
            </a:pPr>
            <a:r>
              <a:rPr lang="en-US" sz="2400" dirty="0"/>
              <a:t>Redistribution</a:t>
            </a:r>
          </a:p>
          <a:p>
            <a:pPr marL="342900" lvl="1" indent="0">
              <a:spcBef>
                <a:spcPts val="1200"/>
              </a:spcBef>
              <a:spcAft>
                <a:spcPts val="900"/>
              </a:spcAft>
              <a:buFont typeface="Wingdings" pitchFamily="2" charset="2"/>
              <a:buNone/>
            </a:pPr>
            <a:r>
              <a:rPr lang="en-US" sz="2400" dirty="0"/>
              <a:t>Consistency</a:t>
            </a:r>
          </a:p>
        </p:txBody>
      </p:sp>
      <p:sp>
        <p:nvSpPr>
          <p:cNvPr id="12" name="Content Placeholder 1">
            <a:extLst>
              <a:ext uri="{FF2B5EF4-FFF2-40B4-BE49-F238E27FC236}">
                <a16:creationId xmlns:a16="http://schemas.microsoft.com/office/drawing/2014/main" id="{37D25267-442E-FC57-59CD-EC099AB264C0}"/>
              </a:ext>
            </a:extLst>
          </p:cNvPr>
          <p:cNvSpPr txBox="1">
            <a:spLocks/>
          </p:cNvSpPr>
          <p:nvPr/>
        </p:nvSpPr>
        <p:spPr>
          <a:xfrm>
            <a:off x="4264943" y="3775134"/>
            <a:ext cx="2703660" cy="1964763"/>
          </a:xfrm>
          <a:prstGeom prst="rect">
            <a:avLst/>
          </a:prstGeom>
        </p:spPr>
        <p:txBody>
          <a:bodyPr vert="horz" lIns="91440" tIns="45720" rIns="91440" bIns="45720" rtlCol="0" anchor="t">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gn="ctr">
              <a:spcBef>
                <a:spcPts val="1200"/>
              </a:spcBef>
              <a:spcAft>
                <a:spcPts val="900"/>
              </a:spcAft>
              <a:buFont typeface="Wingdings" pitchFamily="2" charset="2"/>
              <a:buNone/>
            </a:pPr>
            <a:r>
              <a:rPr lang="en-US" sz="2400" dirty="0"/>
              <a:t>Transparency</a:t>
            </a:r>
          </a:p>
          <a:p>
            <a:pPr marL="342900" lvl="1" indent="0" algn="ctr">
              <a:spcBef>
                <a:spcPts val="1200"/>
              </a:spcBef>
              <a:spcAft>
                <a:spcPts val="900"/>
              </a:spcAft>
              <a:buFont typeface="Wingdings" pitchFamily="2" charset="2"/>
              <a:buNone/>
            </a:pPr>
            <a:r>
              <a:rPr lang="en-US" sz="2400" dirty="0"/>
              <a:t>Flexibility</a:t>
            </a:r>
          </a:p>
          <a:p>
            <a:pPr marL="342900" lvl="1" indent="0" algn="ctr">
              <a:spcBef>
                <a:spcPts val="1200"/>
              </a:spcBef>
              <a:spcAft>
                <a:spcPts val="900"/>
              </a:spcAft>
              <a:buFont typeface="Wingdings" pitchFamily="2" charset="2"/>
              <a:buNone/>
            </a:pPr>
            <a:r>
              <a:rPr lang="en-US" sz="2400" dirty="0"/>
              <a:t>Up-to-date</a:t>
            </a:r>
          </a:p>
        </p:txBody>
      </p:sp>
    </p:spTree>
    <p:extLst>
      <p:ext uri="{BB962C8B-B14F-4D97-AF65-F5344CB8AC3E}">
        <p14:creationId xmlns:p14="http://schemas.microsoft.com/office/powerpoint/2010/main" val="25329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fontScale="90000"/>
          </a:bodyPr>
          <a:lstStyle/>
          <a:p>
            <a:r>
              <a:rPr lang="en-GB" dirty="0"/>
              <a:t>Councils’ core funding per resident fell 26% in real-terms during the 2010s</a:t>
            </a:r>
          </a:p>
        </p:txBody>
      </p:sp>
      <p:sp>
        <p:nvSpPr>
          <p:cNvPr id="13" name="TextBox 12">
            <a:extLst>
              <a:ext uri="{FF2B5EF4-FFF2-40B4-BE49-F238E27FC236}">
                <a16:creationId xmlns:a16="http://schemas.microsoft.com/office/drawing/2014/main" id="{1A2FE922-49D8-4755-9B79-4B43DB894534}"/>
              </a:ext>
            </a:extLst>
          </p:cNvPr>
          <p:cNvSpPr txBox="1"/>
          <p:nvPr/>
        </p:nvSpPr>
        <p:spPr>
          <a:xfrm>
            <a:off x="1170331" y="5950088"/>
            <a:ext cx="10022388" cy="400110"/>
          </a:xfrm>
          <a:prstGeom prst="rect">
            <a:avLst/>
          </a:prstGeom>
          <a:noFill/>
        </p:spPr>
        <p:txBody>
          <a:bodyPr wrap="square" rtlCol="0">
            <a:spAutoFit/>
          </a:bodyPr>
          <a:lstStyle/>
          <a:p>
            <a:r>
              <a:rPr lang="en-GB" sz="1000" dirty="0"/>
              <a:t>Note: </a:t>
            </a:r>
            <a:r>
              <a:rPr lang="en-US" sz="1000" dirty="0"/>
              <a:t>Funding includes core spending power, above-baseline growth in business rates, and NHS transfers for social care services</a:t>
            </a:r>
            <a:r>
              <a:rPr lang="en-GB" sz="1000" dirty="0"/>
              <a:t>. Real-terms figure based on GDP deflator.</a:t>
            </a:r>
          </a:p>
          <a:p>
            <a:r>
              <a:rPr lang="en-GB" sz="1000" dirty="0"/>
              <a:t>Source: Ogden and Phillips (2024) </a:t>
            </a:r>
            <a:r>
              <a:rPr lang="en-US" sz="1000" dirty="0">
                <a:hlinkClick r:id="rId3"/>
              </a:rPr>
              <a:t>How have English councils’ funding and spending changed? 2010 to 2024</a:t>
            </a:r>
            <a:r>
              <a:rPr lang="en-US" sz="1000" dirty="0"/>
              <a:t>, Figure 8.</a:t>
            </a:r>
            <a:endParaRPr lang="en-GB" sz="1000" dirty="0"/>
          </a:p>
        </p:txBody>
      </p:sp>
      <p:sp>
        <p:nvSpPr>
          <p:cNvPr id="11" name="TextBox 10">
            <a:extLst>
              <a:ext uri="{FF2B5EF4-FFF2-40B4-BE49-F238E27FC236}">
                <a16:creationId xmlns:a16="http://schemas.microsoft.com/office/drawing/2014/main" id="{77C3E051-4C76-407F-BE88-50DEA220553C}"/>
              </a:ext>
            </a:extLst>
          </p:cNvPr>
          <p:cNvSpPr txBox="1"/>
          <p:nvPr/>
        </p:nvSpPr>
        <p:spPr>
          <a:xfrm>
            <a:off x="2488417" y="2165827"/>
            <a:ext cx="2165684" cy="1077218"/>
          </a:xfrm>
          <a:prstGeom prst="rect">
            <a:avLst/>
          </a:prstGeom>
          <a:noFill/>
        </p:spPr>
        <p:txBody>
          <a:bodyPr wrap="square" rtlCol="0">
            <a:spAutoFit/>
          </a:bodyPr>
          <a:lstStyle/>
          <a:p>
            <a:r>
              <a:rPr lang="en-GB" sz="1600" dirty="0">
                <a:solidFill>
                  <a:schemeClr val="accent2"/>
                </a:solidFill>
              </a:rPr>
              <a:t>Real-terms per capita spending fell &gt;20% between 2009-10 and 2015-16</a:t>
            </a:r>
          </a:p>
        </p:txBody>
      </p:sp>
      <p:graphicFrame>
        <p:nvGraphicFramePr>
          <p:cNvPr id="12" name="Chart Placeholder 8">
            <a:extLst>
              <a:ext uri="{FF2B5EF4-FFF2-40B4-BE49-F238E27FC236}">
                <a16:creationId xmlns:a16="http://schemas.microsoft.com/office/drawing/2014/main" id="{1BDD680F-DD46-456B-AD19-01A097DBE622}"/>
              </a:ext>
            </a:extLst>
          </p:cNvPr>
          <p:cNvGraphicFramePr>
            <a:graphicFrameLocks/>
          </p:cNvGraphicFramePr>
          <p:nvPr>
            <p:extLst>
              <p:ext uri="{D42A27DB-BD31-4B8C-83A1-F6EECF244321}">
                <p14:modId xmlns:p14="http://schemas.microsoft.com/office/powerpoint/2010/main" val="902891166"/>
              </p:ext>
            </p:extLst>
          </p:nvPr>
        </p:nvGraphicFramePr>
        <p:xfrm>
          <a:off x="693236" y="1378857"/>
          <a:ext cx="10290449" cy="444940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85DFD2F7-556A-4957-8351-7126D2EBB709}"/>
              </a:ext>
            </a:extLst>
          </p:cNvPr>
          <p:cNvSpPr txBox="1"/>
          <p:nvPr/>
        </p:nvSpPr>
        <p:spPr>
          <a:xfrm>
            <a:off x="7500423" y="3429000"/>
            <a:ext cx="1584960" cy="338554"/>
          </a:xfrm>
          <a:prstGeom prst="rect">
            <a:avLst/>
          </a:prstGeom>
          <a:noFill/>
        </p:spPr>
        <p:txBody>
          <a:bodyPr wrap="square" rtlCol="0">
            <a:spAutoFit/>
          </a:bodyPr>
          <a:lstStyle/>
          <a:p>
            <a:r>
              <a:rPr lang="en-GB" sz="1600" b="1" dirty="0">
                <a:solidFill>
                  <a:schemeClr val="tx2"/>
                </a:solidFill>
              </a:rPr>
              <a:t>Cash-terms</a:t>
            </a:r>
          </a:p>
        </p:txBody>
      </p:sp>
      <p:cxnSp>
        <p:nvCxnSpPr>
          <p:cNvPr id="6" name="Straight Connector 5">
            <a:extLst>
              <a:ext uri="{FF2B5EF4-FFF2-40B4-BE49-F238E27FC236}">
                <a16:creationId xmlns:a16="http://schemas.microsoft.com/office/drawing/2014/main" id="{70BFCF8E-B656-4896-B1D9-4E0FBF98EBDB}"/>
              </a:ext>
            </a:extLst>
          </p:cNvPr>
          <p:cNvCxnSpPr>
            <a:cxnSpLocks/>
          </p:cNvCxnSpPr>
          <p:nvPr/>
        </p:nvCxnSpPr>
        <p:spPr>
          <a:xfrm>
            <a:off x="1567543" y="3339823"/>
            <a:ext cx="92746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9F597FE-385D-41E4-8B33-C2FC1B72C1C8}"/>
              </a:ext>
            </a:extLst>
          </p:cNvPr>
          <p:cNvSpPr txBox="1"/>
          <p:nvPr/>
        </p:nvSpPr>
        <p:spPr>
          <a:xfrm>
            <a:off x="7500423" y="3957091"/>
            <a:ext cx="1584960" cy="338554"/>
          </a:xfrm>
          <a:prstGeom prst="rect">
            <a:avLst/>
          </a:prstGeom>
          <a:noFill/>
        </p:spPr>
        <p:txBody>
          <a:bodyPr wrap="square" rtlCol="0">
            <a:spAutoFit/>
          </a:bodyPr>
          <a:lstStyle/>
          <a:p>
            <a:r>
              <a:rPr lang="en-GB" sz="1600" b="1" dirty="0">
                <a:solidFill>
                  <a:schemeClr val="accent4"/>
                </a:solidFill>
              </a:rPr>
              <a:t>Real-terms</a:t>
            </a:r>
          </a:p>
        </p:txBody>
      </p:sp>
      <p:sp>
        <p:nvSpPr>
          <p:cNvPr id="17" name="TextBox 16">
            <a:extLst>
              <a:ext uri="{FF2B5EF4-FFF2-40B4-BE49-F238E27FC236}">
                <a16:creationId xmlns:a16="http://schemas.microsoft.com/office/drawing/2014/main" id="{AB1BC2A8-C5FF-4E68-9FE8-374C16711146}"/>
              </a:ext>
            </a:extLst>
          </p:cNvPr>
          <p:cNvSpPr txBox="1"/>
          <p:nvPr/>
        </p:nvSpPr>
        <p:spPr>
          <a:xfrm>
            <a:off x="7500423" y="4238961"/>
            <a:ext cx="1249528" cy="584775"/>
          </a:xfrm>
          <a:prstGeom prst="rect">
            <a:avLst/>
          </a:prstGeom>
          <a:noFill/>
        </p:spPr>
        <p:txBody>
          <a:bodyPr wrap="square" rtlCol="0">
            <a:spAutoFit/>
          </a:bodyPr>
          <a:lstStyle/>
          <a:p>
            <a:r>
              <a:rPr lang="en-GB" sz="1600" b="1" dirty="0">
                <a:solidFill>
                  <a:schemeClr val="accent3"/>
                </a:solidFill>
              </a:rPr>
              <a:t>Real-terms per capita</a:t>
            </a:r>
          </a:p>
        </p:txBody>
      </p:sp>
      <p:cxnSp>
        <p:nvCxnSpPr>
          <p:cNvPr id="8" name="Straight Arrow Connector 7">
            <a:extLst>
              <a:ext uri="{FF2B5EF4-FFF2-40B4-BE49-F238E27FC236}">
                <a16:creationId xmlns:a16="http://schemas.microsoft.com/office/drawing/2014/main" id="{DDAD1089-7A01-4343-898A-8BDD8B351BA2}"/>
              </a:ext>
            </a:extLst>
          </p:cNvPr>
          <p:cNvCxnSpPr>
            <a:cxnSpLocks/>
          </p:cNvCxnSpPr>
          <p:nvPr/>
        </p:nvCxnSpPr>
        <p:spPr>
          <a:xfrm>
            <a:off x="1567543" y="4561114"/>
            <a:ext cx="5932880" cy="0"/>
          </a:xfrm>
          <a:prstGeom prst="straightConnector1">
            <a:avLst/>
          </a:prstGeom>
          <a:ln w="190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0FF14CA-10C9-4BC0-8D18-5AC6AE3193E5}"/>
              </a:ext>
            </a:extLst>
          </p:cNvPr>
          <p:cNvSpPr txBox="1"/>
          <p:nvPr/>
        </p:nvSpPr>
        <p:spPr>
          <a:xfrm>
            <a:off x="4074751" y="4675543"/>
            <a:ext cx="1584960" cy="338554"/>
          </a:xfrm>
          <a:prstGeom prst="rect">
            <a:avLst/>
          </a:prstGeom>
          <a:noFill/>
        </p:spPr>
        <p:txBody>
          <a:bodyPr wrap="square" rtlCol="0">
            <a:spAutoFit/>
          </a:bodyPr>
          <a:lstStyle/>
          <a:p>
            <a:r>
              <a:rPr lang="en-GB" sz="1600" b="1" dirty="0">
                <a:solidFill>
                  <a:schemeClr val="accent5"/>
                </a:solidFill>
              </a:rPr>
              <a:t>26% cut</a:t>
            </a:r>
          </a:p>
        </p:txBody>
      </p:sp>
    </p:spTree>
    <p:extLst>
      <p:ext uri="{BB962C8B-B14F-4D97-AF65-F5344CB8AC3E}">
        <p14:creationId xmlns:p14="http://schemas.microsoft.com/office/powerpoint/2010/main" val="213119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1000"/>
                                        <p:tgtEl>
                                          <p:spTgt spid="12">
                                            <p:graphicEl>
                                              <a:chart seriesIdx="0" categoryIdx="-4" bldStep="series"/>
                                            </p:graphicEl>
                                          </p:spTgt>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5" dur="1000"/>
                                        <p:tgtEl>
                                          <p:spTgt spid="12">
                                            <p:graphicEl>
                                              <a:chart seriesIdx="1" categoryIdx="-4" bldStep="series"/>
                                            </p:graphicEl>
                                          </p:spTgt>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3" dur="1000"/>
                                        <p:tgtEl>
                                          <p:spTgt spid="12">
                                            <p:graphicEl>
                                              <a:chart seriesIdx="2" categoryIdx="-4" bldStep="series"/>
                                            </p:graphicEl>
                                          </p:spTgt>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animBg="0"/>
        </p:bldSub>
      </p:bldGraphic>
      <p:bldP spid="18" grpId="0"/>
      <p:bldP spid="16"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6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fontScale="90000"/>
          </a:bodyPr>
          <a:lstStyle/>
          <a:p>
            <a:r>
              <a:rPr lang="en-GB" dirty="0"/>
              <a:t>Councils finances’ held up much better during the COVID-19 pandemic than expected…</a:t>
            </a:r>
          </a:p>
        </p:txBody>
      </p:sp>
      <p:graphicFrame>
        <p:nvGraphicFramePr>
          <p:cNvPr id="14" name="Object 1">
            <a:extLst>
              <a:ext uri="{FF2B5EF4-FFF2-40B4-BE49-F238E27FC236}">
                <a16:creationId xmlns:a16="http://schemas.microsoft.com/office/drawing/2014/main" id="{82C00124-6B0F-4E6B-96CE-1C6DF38D3012}"/>
              </a:ext>
            </a:extLst>
          </p:cNvPr>
          <p:cNvGraphicFramePr/>
          <p:nvPr>
            <p:extLst>
              <p:ext uri="{D42A27DB-BD31-4B8C-83A1-F6EECF244321}">
                <p14:modId xmlns:p14="http://schemas.microsoft.com/office/powerpoint/2010/main" val="3132376980"/>
              </p:ext>
            </p:extLst>
          </p:nvPr>
        </p:nvGraphicFramePr>
        <p:xfrm>
          <a:off x="426720" y="1595120"/>
          <a:ext cx="11176000" cy="436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52B289-E1FC-498C-9228-D87B3292292C}"/>
              </a:ext>
            </a:extLst>
          </p:cNvPr>
          <p:cNvSpPr/>
          <p:nvPr/>
        </p:nvSpPr>
        <p:spPr>
          <a:xfrm>
            <a:off x="693237" y="6079027"/>
            <a:ext cx="9298524" cy="246221"/>
          </a:xfrm>
          <a:prstGeom prst="rect">
            <a:avLst/>
          </a:prstGeom>
        </p:spPr>
        <p:txBody>
          <a:bodyPr wrap="square">
            <a:spAutoFit/>
          </a:bodyPr>
          <a:lstStyle/>
          <a:p>
            <a:pPr>
              <a:lnSpc>
                <a:spcPts val="1200"/>
              </a:lnSpc>
              <a:spcBef>
                <a:spcPts val="400"/>
              </a:spcBef>
              <a:spcAft>
                <a:spcPts val="1500"/>
              </a:spcAft>
            </a:pPr>
            <a:r>
              <a:rPr lang="en-GB" sz="1000" dirty="0">
                <a:latin typeface="Arial" panose="020B0604020202020204" pitchFamily="34" charset="0"/>
                <a:ea typeface="MS PMincho" panose="02020600040205080304" pitchFamily="18" charset="-128"/>
                <a:cs typeface="Times New Roman" panose="02020603050405020304" pitchFamily="18" charset="0"/>
              </a:rPr>
              <a:t>Source: Ogden and Phillips, 2021 and 2022. See notes and sources to tables 2.1, 2.2 and 2.3 in Ogden and Phillips (2022). </a:t>
            </a:r>
          </a:p>
        </p:txBody>
      </p:sp>
    </p:spTree>
    <p:extLst>
      <p:ext uri="{BB962C8B-B14F-4D97-AF65-F5344CB8AC3E}">
        <p14:creationId xmlns:p14="http://schemas.microsoft.com/office/powerpoint/2010/main" val="2629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chart seriesIdx="7"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chart seriesIdx="8"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chart seriesIdx="3" categoryIdx="1" bldStep="ptIn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graphicEl>
                                              <a:chart seriesIdx="4" categoryIdx="1" bldStep="ptIn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graphicEl>
                                              <a:chart seriesIdx="5" categoryIdx="1"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chart seriesIdx="6" categoryIdx="1" bldStep="ptIn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chart seriesIdx="0" categoryIdx="2" bldStep="ptIn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graphicEl>
                                              <a:chart seriesIdx="1" categoryIdx="2" bldStep="ptIn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graphicEl>
                                              <a:chart seriesIdx="2" categoryIdx="2"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category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fontScale="90000"/>
          </a:bodyPr>
          <a:lstStyle/>
          <a:p>
            <a:r>
              <a:rPr lang="en-GB" dirty="0"/>
              <a:t>… with a substantial increase in reserves, on average</a:t>
            </a:r>
          </a:p>
        </p:txBody>
      </p:sp>
      <p:graphicFrame>
        <p:nvGraphicFramePr>
          <p:cNvPr id="6" name="Table 5">
            <a:extLst>
              <a:ext uri="{FF2B5EF4-FFF2-40B4-BE49-F238E27FC236}">
                <a16:creationId xmlns:a16="http://schemas.microsoft.com/office/drawing/2014/main" id="{0DE637CC-95F2-4E60-8E69-5C7ED5BAF82A}"/>
              </a:ext>
            </a:extLst>
          </p:cNvPr>
          <p:cNvGraphicFramePr>
            <a:graphicFrameLocks noGrp="1"/>
          </p:cNvGraphicFramePr>
          <p:nvPr>
            <p:extLst>
              <p:ext uri="{D42A27DB-BD31-4B8C-83A1-F6EECF244321}">
                <p14:modId xmlns:p14="http://schemas.microsoft.com/office/powerpoint/2010/main" val="997545626"/>
              </p:ext>
            </p:extLst>
          </p:nvPr>
        </p:nvGraphicFramePr>
        <p:xfrm>
          <a:off x="693236" y="1524000"/>
          <a:ext cx="8532044" cy="2178508"/>
        </p:xfrm>
        <a:graphic>
          <a:graphicData uri="http://schemas.openxmlformats.org/drawingml/2006/table">
            <a:tbl>
              <a:tblPr firstRow="1" firstCol="1" bandRow="1">
                <a:tableStyleId>{3B4B98B0-60AC-42C2-AFA5-B58CD77FA1E5}</a:tableStyleId>
              </a:tblPr>
              <a:tblGrid>
                <a:gridCol w="940032">
                  <a:extLst>
                    <a:ext uri="{9D8B030D-6E8A-4147-A177-3AD203B41FA5}">
                      <a16:colId xmlns:a16="http://schemas.microsoft.com/office/drawing/2014/main" val="1770424946"/>
                    </a:ext>
                  </a:extLst>
                </a:gridCol>
                <a:gridCol w="2339466">
                  <a:extLst>
                    <a:ext uri="{9D8B030D-6E8A-4147-A177-3AD203B41FA5}">
                      <a16:colId xmlns:a16="http://schemas.microsoft.com/office/drawing/2014/main" val="3631035541"/>
                    </a:ext>
                  </a:extLst>
                </a:gridCol>
                <a:gridCol w="1563393">
                  <a:extLst>
                    <a:ext uri="{9D8B030D-6E8A-4147-A177-3AD203B41FA5}">
                      <a16:colId xmlns:a16="http://schemas.microsoft.com/office/drawing/2014/main" val="1804811688"/>
                    </a:ext>
                  </a:extLst>
                </a:gridCol>
                <a:gridCol w="1282206">
                  <a:extLst>
                    <a:ext uri="{9D8B030D-6E8A-4147-A177-3AD203B41FA5}">
                      <a16:colId xmlns:a16="http://schemas.microsoft.com/office/drawing/2014/main" val="706760105"/>
                    </a:ext>
                  </a:extLst>
                </a:gridCol>
                <a:gridCol w="1012268">
                  <a:extLst>
                    <a:ext uri="{9D8B030D-6E8A-4147-A177-3AD203B41FA5}">
                      <a16:colId xmlns:a16="http://schemas.microsoft.com/office/drawing/2014/main" val="1545464873"/>
                    </a:ext>
                  </a:extLst>
                </a:gridCol>
                <a:gridCol w="1394679">
                  <a:extLst>
                    <a:ext uri="{9D8B030D-6E8A-4147-A177-3AD203B41FA5}">
                      <a16:colId xmlns:a16="http://schemas.microsoft.com/office/drawing/2014/main" val="1333590213"/>
                    </a:ext>
                  </a:extLst>
                </a:gridCol>
              </a:tblGrid>
              <a:tr h="904240">
                <a:tc>
                  <a:txBody>
                    <a:bodyPr/>
                    <a:lstStyle/>
                    <a:p>
                      <a:pPr marR="180340">
                        <a:lnSpc>
                          <a:spcPts val="1700"/>
                        </a:lnSpc>
                        <a:spcBef>
                          <a:spcPts val="400"/>
                        </a:spcBef>
                        <a:spcAft>
                          <a:spcPts val="1500"/>
                        </a:spcAft>
                      </a:pPr>
                      <a:r>
                        <a:rPr lang="en-GB" sz="1300" dirty="0">
                          <a:effectLst/>
                        </a:rPr>
                        <a:t> </a:t>
                      </a:r>
                      <a:endParaRPr lang="en-GB" sz="1300" dirty="0">
                        <a:solidFill>
                          <a:srgbClr val="000000"/>
                        </a:solidFill>
                        <a:effectLst/>
                        <a:latin typeface="Times New Roman" panose="02020603050405020304" pitchFamily="18" charset="0"/>
                        <a:ea typeface="MS PMincho" panose="02020600040205080304" pitchFamily="18" charset="-128"/>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dirty="0">
                          <a:effectLst/>
                        </a:rPr>
                        <a:t>Start </a:t>
                      </a:r>
                      <a:br>
                        <a:rPr lang="en-GB" sz="1300" dirty="0">
                          <a:effectLst/>
                        </a:rPr>
                      </a:br>
                      <a:r>
                        <a:rPr lang="en-GB" sz="1300" dirty="0">
                          <a:effectLst/>
                        </a:rPr>
                        <a:t>(1 April, </a:t>
                      </a:r>
                      <a:br>
                        <a:rPr lang="en-GB" sz="1300" dirty="0">
                          <a:effectLst/>
                        </a:rPr>
                      </a:br>
                      <a:r>
                        <a:rPr lang="en-GB" sz="1300" dirty="0">
                          <a:effectLst/>
                        </a:rPr>
                        <a:t>£ million)</a:t>
                      </a:r>
                      <a:endParaRPr lang="en-GB"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a:effectLst/>
                        </a:rPr>
                        <a:t>End </a:t>
                      </a:r>
                      <a:br>
                        <a:rPr lang="en-GB" sz="1300">
                          <a:effectLst/>
                        </a:rPr>
                      </a:br>
                      <a:r>
                        <a:rPr lang="en-GB" sz="1300">
                          <a:effectLst/>
                        </a:rPr>
                        <a:t>(31 March, £ million)</a:t>
                      </a:r>
                      <a:endPar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a:effectLst/>
                        </a:rPr>
                        <a:t>Change (cash, </a:t>
                      </a:r>
                      <a:br>
                        <a:rPr lang="en-GB" sz="1300">
                          <a:effectLst/>
                        </a:rPr>
                      </a:br>
                      <a:r>
                        <a:rPr lang="en-GB" sz="1300">
                          <a:effectLst/>
                        </a:rPr>
                        <a:t>£ million)</a:t>
                      </a:r>
                      <a:endPar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a:effectLst/>
                        </a:rPr>
                        <a:t>Change (%)</a:t>
                      </a:r>
                      <a:endPar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100"/>
                        </a:spcBef>
                        <a:spcAft>
                          <a:spcPts val="300"/>
                        </a:spcAft>
                      </a:pPr>
                      <a:r>
                        <a:rPr lang="en-GB" sz="1300">
                          <a:effectLst/>
                        </a:rPr>
                        <a:t>End, % of core spending power </a:t>
                      </a:r>
                      <a:endPar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97899262"/>
                  </a:ext>
                </a:extLst>
              </a:tr>
              <a:tr h="318567">
                <a:tc>
                  <a:txBody>
                    <a:bodyPr/>
                    <a:lstStyle/>
                    <a:p>
                      <a:pPr marL="90170" marR="90170">
                        <a:lnSpc>
                          <a:spcPts val="1400"/>
                        </a:lnSpc>
                        <a:spcBef>
                          <a:spcPts val="250"/>
                        </a:spcBef>
                        <a:spcAft>
                          <a:spcPts val="500"/>
                        </a:spcAft>
                      </a:pPr>
                      <a:r>
                        <a:rPr lang="en-GB" sz="1300">
                          <a:effectLst/>
                        </a:rPr>
                        <a:t>2018–19</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17,491</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18,764</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+1,272</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+7%</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45%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41603647"/>
                  </a:ext>
                </a:extLst>
              </a:tr>
              <a:tr h="318567">
                <a:tc>
                  <a:txBody>
                    <a:bodyPr/>
                    <a:lstStyle/>
                    <a:p>
                      <a:pPr marL="90170" marR="90170">
                        <a:lnSpc>
                          <a:spcPts val="1400"/>
                        </a:lnSpc>
                        <a:spcBef>
                          <a:spcPts val="250"/>
                        </a:spcBef>
                        <a:spcAft>
                          <a:spcPts val="500"/>
                        </a:spcAft>
                      </a:pPr>
                      <a:r>
                        <a:rPr lang="en-GB" sz="1300">
                          <a:effectLst/>
                        </a:rPr>
                        <a:t>2019–20</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dirty="0">
                          <a:effectLst/>
                        </a:rPr>
                        <a:t>18,807</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18,553</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–253</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43%</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70924840"/>
                  </a:ext>
                </a:extLst>
              </a:tr>
              <a:tr h="318567">
                <a:tc>
                  <a:txBody>
                    <a:bodyPr/>
                    <a:lstStyle/>
                    <a:p>
                      <a:pPr marL="90170" marR="90170">
                        <a:lnSpc>
                          <a:spcPts val="1400"/>
                        </a:lnSpc>
                        <a:spcBef>
                          <a:spcPts val="250"/>
                        </a:spcBef>
                        <a:spcAft>
                          <a:spcPts val="500"/>
                        </a:spcAft>
                      </a:pPr>
                      <a:r>
                        <a:rPr lang="en-GB" sz="1300">
                          <a:effectLst/>
                        </a:rPr>
                        <a:t>2020–21</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19,877</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24,815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+4,938</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55%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07494201"/>
                  </a:ext>
                </a:extLst>
              </a:tr>
              <a:tr h="318567">
                <a:tc>
                  <a:txBody>
                    <a:bodyPr/>
                    <a:lstStyle/>
                    <a:p>
                      <a:pPr marL="90170" marR="90170">
                        <a:lnSpc>
                          <a:spcPts val="1400"/>
                        </a:lnSpc>
                        <a:spcBef>
                          <a:spcPts val="250"/>
                        </a:spcBef>
                        <a:spcAft>
                          <a:spcPts val="500"/>
                        </a:spcAft>
                      </a:pPr>
                      <a:r>
                        <a:rPr lang="en-GB" sz="1300">
                          <a:effectLst/>
                        </a:rPr>
                        <a:t>2021–22</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dirty="0">
                          <a:effectLst/>
                        </a:rPr>
                        <a:t>25,755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28,025</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+2,270</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a:effectLst/>
                        </a:rPr>
                        <a:t>+9%</a:t>
                      </a:r>
                      <a:endPar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0170" marR="90170" algn="r">
                        <a:lnSpc>
                          <a:spcPts val="1400"/>
                        </a:lnSpc>
                        <a:spcBef>
                          <a:spcPts val="200"/>
                        </a:spcBef>
                        <a:spcAft>
                          <a:spcPts val="500"/>
                        </a:spcAft>
                      </a:pPr>
                      <a:r>
                        <a:rPr lang="en-GB" sz="1300" dirty="0">
                          <a:effectLst/>
                        </a:rPr>
                        <a:t>60%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42097413"/>
                  </a:ext>
                </a:extLst>
              </a:tr>
            </a:tbl>
          </a:graphicData>
        </a:graphic>
      </p:graphicFrame>
      <p:sp>
        <p:nvSpPr>
          <p:cNvPr id="7" name="Rectangle 6">
            <a:extLst>
              <a:ext uri="{FF2B5EF4-FFF2-40B4-BE49-F238E27FC236}">
                <a16:creationId xmlns:a16="http://schemas.microsoft.com/office/drawing/2014/main" id="{24E84145-ED69-4F1B-B2D0-7E8E219F8B30}"/>
              </a:ext>
            </a:extLst>
          </p:cNvPr>
          <p:cNvSpPr/>
          <p:nvPr/>
        </p:nvSpPr>
        <p:spPr>
          <a:xfrm>
            <a:off x="693236" y="3866180"/>
            <a:ext cx="8623483" cy="682238"/>
          </a:xfrm>
          <a:prstGeom prst="rect">
            <a:avLst/>
          </a:prstGeom>
        </p:spPr>
        <p:txBody>
          <a:bodyPr wrap="square">
            <a:spAutoFit/>
          </a:bodyPr>
          <a:lstStyle/>
          <a:p>
            <a:pPr marR="180340">
              <a:lnSpc>
                <a:spcPts val="1200"/>
              </a:lnSpc>
              <a:spcBef>
                <a:spcPts val="1200"/>
              </a:spcBef>
              <a:spcAft>
                <a:spcPts val="60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Note: Reserves for 31 March 2019 to 31 March 2023 have been adjusted to try to strip out the effect of temporary business rates reliefs. </a:t>
            </a:r>
          </a:p>
          <a:p>
            <a:pPr>
              <a:lnSpc>
                <a:spcPts val="1200"/>
              </a:lnSpc>
              <a:spcBef>
                <a:spcPts val="400"/>
              </a:spcBef>
              <a:spcAft>
                <a:spcPts val="1500"/>
              </a:spcAft>
            </a:pPr>
            <a:r>
              <a:rPr lang="en-GB" sz="1000" dirty="0">
                <a:latin typeface="Arial" panose="020B0604020202020204" pitchFamily="34" charset="0"/>
                <a:ea typeface="MS PMincho" panose="02020600040205080304" pitchFamily="18" charset="-128"/>
                <a:cs typeface="Times New Roman" panose="02020603050405020304" pitchFamily="18" charset="0"/>
              </a:rPr>
              <a:t>Source: Authors’ calculations using revenue out-turns and budgets, available at</a:t>
            </a:r>
            <a:r>
              <a:rPr lang="en-GB" sz="1000" dirty="0">
                <a:solidFill>
                  <a:schemeClr val="tx2"/>
                </a:solidFill>
                <a:latin typeface="Arial" panose="020B0604020202020204" pitchFamily="34" charset="0"/>
                <a:ea typeface="MS PMincho" panose="02020600040205080304" pitchFamily="18" charset="-128"/>
                <a:cs typeface="Times New Roman" panose="02020603050405020304" pitchFamily="18" charset="0"/>
              </a:rPr>
              <a:t>: </a:t>
            </a:r>
            <a:r>
              <a:rPr lang="en-GB" sz="1000" u="sng" dirty="0">
                <a:solidFill>
                  <a:schemeClr val="tx2"/>
                </a:solidFill>
                <a:latin typeface="Times New Roman" panose="02020603050405020304" pitchFamily="18" charset="0"/>
                <a:ea typeface="MS PMincho" panose="02020600040205080304"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https://www.gov.uk/government/collections/local-authority-revenue-expenditure-and-financing</a:t>
            </a:r>
            <a:r>
              <a:rPr lang="en-GB" sz="1000" dirty="0">
                <a:solidFill>
                  <a:schemeClr val="tx2"/>
                </a:solidFill>
                <a:latin typeface="Arial" panose="020B0604020202020204" pitchFamily="34" charset="0"/>
                <a:ea typeface="MS PMincho" panose="02020600040205080304" pitchFamily="18" charset="-128"/>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5DF9842A-685D-4629-9E45-57CCEB445BF1}"/>
              </a:ext>
            </a:extLst>
          </p:cNvPr>
          <p:cNvSpPr/>
          <p:nvPr/>
        </p:nvSpPr>
        <p:spPr>
          <a:xfrm>
            <a:off x="5892800" y="3037840"/>
            <a:ext cx="2092960" cy="664668"/>
          </a:xfrm>
          <a:prstGeom prst="round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1">
            <a:extLst>
              <a:ext uri="{FF2B5EF4-FFF2-40B4-BE49-F238E27FC236}">
                <a16:creationId xmlns:a16="http://schemas.microsoft.com/office/drawing/2014/main" id="{DFE6BF3E-A89A-470C-8F68-032491C7EBA7}"/>
              </a:ext>
            </a:extLst>
          </p:cNvPr>
          <p:cNvSpPr>
            <a:spLocks noGrp="1"/>
          </p:cNvSpPr>
          <p:nvPr>
            <p:ph idx="1"/>
          </p:nvPr>
        </p:nvSpPr>
        <p:spPr>
          <a:xfrm>
            <a:off x="693236" y="4876800"/>
            <a:ext cx="11088312" cy="1300164"/>
          </a:xfrm>
        </p:spPr>
        <p:txBody>
          <a:bodyPr>
            <a:normAutofit fontScale="85000" lnSpcReduction="20000"/>
          </a:bodyPr>
          <a:lstStyle/>
          <a:p>
            <a:pPr marL="0" indent="0">
              <a:spcBef>
                <a:spcPts val="1200"/>
              </a:spcBef>
              <a:spcAft>
                <a:spcPts val="900"/>
              </a:spcAft>
              <a:buNone/>
            </a:pPr>
            <a:r>
              <a:rPr lang="en-US" dirty="0"/>
              <a:t>Relative to core funding, reserves levels in March 2022 roughly 3 times higher than April 2010</a:t>
            </a:r>
          </a:p>
          <a:p>
            <a:pPr>
              <a:spcBef>
                <a:spcPts val="1200"/>
              </a:spcBef>
              <a:spcAft>
                <a:spcPts val="900"/>
              </a:spcAft>
            </a:pPr>
            <a:r>
              <a:rPr lang="en-GB" dirty="0"/>
              <a:t>Reflects lower funding as well as higher reserves</a:t>
            </a:r>
          </a:p>
          <a:p>
            <a:pPr>
              <a:spcBef>
                <a:spcPts val="1200"/>
              </a:spcBef>
              <a:spcAft>
                <a:spcPts val="900"/>
              </a:spcAft>
            </a:pPr>
            <a:r>
              <a:rPr lang="en-GB" dirty="0"/>
              <a:t>Risks are higher, but still genuinely significant increase in financial reserves </a:t>
            </a:r>
          </a:p>
        </p:txBody>
      </p:sp>
    </p:spTree>
    <p:extLst>
      <p:ext uri="{BB962C8B-B14F-4D97-AF65-F5344CB8AC3E}">
        <p14:creationId xmlns:p14="http://schemas.microsoft.com/office/powerpoint/2010/main" val="38672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fontScale="90000"/>
          </a:bodyPr>
          <a:lstStyle/>
          <a:p>
            <a:r>
              <a:rPr lang="en-GB" dirty="0"/>
              <a:t>Councils’ core funding per resident fell 26% in real-terms during the 2010s</a:t>
            </a:r>
          </a:p>
        </p:txBody>
      </p:sp>
      <p:sp>
        <p:nvSpPr>
          <p:cNvPr id="13" name="TextBox 12">
            <a:extLst>
              <a:ext uri="{FF2B5EF4-FFF2-40B4-BE49-F238E27FC236}">
                <a16:creationId xmlns:a16="http://schemas.microsoft.com/office/drawing/2014/main" id="{1A2FE922-49D8-4755-9B79-4B43DB894534}"/>
              </a:ext>
            </a:extLst>
          </p:cNvPr>
          <p:cNvSpPr txBox="1"/>
          <p:nvPr/>
        </p:nvSpPr>
        <p:spPr>
          <a:xfrm>
            <a:off x="1170331" y="5950088"/>
            <a:ext cx="10022388" cy="400110"/>
          </a:xfrm>
          <a:prstGeom prst="rect">
            <a:avLst/>
          </a:prstGeom>
          <a:noFill/>
        </p:spPr>
        <p:txBody>
          <a:bodyPr wrap="square" rtlCol="0">
            <a:spAutoFit/>
          </a:bodyPr>
          <a:lstStyle/>
          <a:p>
            <a:r>
              <a:rPr lang="en-GB" sz="1000" dirty="0"/>
              <a:t>Note: </a:t>
            </a:r>
            <a:r>
              <a:rPr lang="en-US" sz="1000" dirty="0"/>
              <a:t>Funding includes core spending power, above-baseline growth in business rates, and NHS transfers for social care services</a:t>
            </a:r>
            <a:r>
              <a:rPr lang="en-GB" sz="1000" dirty="0"/>
              <a:t>. Real-terms figure based on GDP deflator.</a:t>
            </a:r>
          </a:p>
          <a:p>
            <a:r>
              <a:rPr lang="en-GB" sz="1000" dirty="0"/>
              <a:t>Source: Ogden and Phillips (2024) </a:t>
            </a:r>
            <a:r>
              <a:rPr lang="en-US" sz="1000" dirty="0">
                <a:hlinkClick r:id="rId3"/>
              </a:rPr>
              <a:t>How have English councils’ funding and spending changed? 2010 to 2024</a:t>
            </a:r>
            <a:r>
              <a:rPr lang="en-US" sz="1000" dirty="0"/>
              <a:t>, Figure 8.</a:t>
            </a:r>
            <a:endParaRPr lang="en-GB" sz="1000" dirty="0"/>
          </a:p>
        </p:txBody>
      </p:sp>
      <p:sp>
        <p:nvSpPr>
          <p:cNvPr id="11" name="TextBox 10">
            <a:extLst>
              <a:ext uri="{FF2B5EF4-FFF2-40B4-BE49-F238E27FC236}">
                <a16:creationId xmlns:a16="http://schemas.microsoft.com/office/drawing/2014/main" id="{77C3E051-4C76-407F-BE88-50DEA220553C}"/>
              </a:ext>
            </a:extLst>
          </p:cNvPr>
          <p:cNvSpPr txBox="1"/>
          <p:nvPr/>
        </p:nvSpPr>
        <p:spPr>
          <a:xfrm>
            <a:off x="2488417" y="2165827"/>
            <a:ext cx="2165684" cy="1077218"/>
          </a:xfrm>
          <a:prstGeom prst="rect">
            <a:avLst/>
          </a:prstGeom>
          <a:noFill/>
        </p:spPr>
        <p:txBody>
          <a:bodyPr wrap="square" rtlCol="0">
            <a:spAutoFit/>
          </a:bodyPr>
          <a:lstStyle/>
          <a:p>
            <a:r>
              <a:rPr lang="en-GB" sz="1600" dirty="0">
                <a:solidFill>
                  <a:schemeClr val="accent2"/>
                </a:solidFill>
              </a:rPr>
              <a:t>Real-terms per capita spending fell &gt;20% between 2009-10 and 2015-16</a:t>
            </a:r>
          </a:p>
        </p:txBody>
      </p:sp>
      <p:graphicFrame>
        <p:nvGraphicFramePr>
          <p:cNvPr id="12" name="Chart Placeholder 8">
            <a:extLst>
              <a:ext uri="{FF2B5EF4-FFF2-40B4-BE49-F238E27FC236}">
                <a16:creationId xmlns:a16="http://schemas.microsoft.com/office/drawing/2014/main" id="{1BDD680F-DD46-456B-AD19-01A097DBE622}"/>
              </a:ext>
            </a:extLst>
          </p:cNvPr>
          <p:cNvGraphicFramePr>
            <a:graphicFrameLocks/>
          </p:cNvGraphicFramePr>
          <p:nvPr/>
        </p:nvGraphicFramePr>
        <p:xfrm>
          <a:off x="693236" y="1378857"/>
          <a:ext cx="10290449" cy="444940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85DFD2F7-556A-4957-8351-7126D2EBB709}"/>
              </a:ext>
            </a:extLst>
          </p:cNvPr>
          <p:cNvSpPr txBox="1"/>
          <p:nvPr/>
        </p:nvSpPr>
        <p:spPr>
          <a:xfrm>
            <a:off x="7500423" y="3429000"/>
            <a:ext cx="1584960" cy="338554"/>
          </a:xfrm>
          <a:prstGeom prst="rect">
            <a:avLst/>
          </a:prstGeom>
          <a:noFill/>
        </p:spPr>
        <p:txBody>
          <a:bodyPr wrap="square" rtlCol="0">
            <a:spAutoFit/>
          </a:bodyPr>
          <a:lstStyle/>
          <a:p>
            <a:r>
              <a:rPr lang="en-GB" sz="1600" b="1" dirty="0">
                <a:solidFill>
                  <a:schemeClr val="tx2"/>
                </a:solidFill>
              </a:rPr>
              <a:t>Cash-terms</a:t>
            </a:r>
          </a:p>
        </p:txBody>
      </p:sp>
      <p:cxnSp>
        <p:nvCxnSpPr>
          <p:cNvPr id="6" name="Straight Connector 5">
            <a:extLst>
              <a:ext uri="{FF2B5EF4-FFF2-40B4-BE49-F238E27FC236}">
                <a16:creationId xmlns:a16="http://schemas.microsoft.com/office/drawing/2014/main" id="{70BFCF8E-B656-4896-B1D9-4E0FBF98EBDB}"/>
              </a:ext>
            </a:extLst>
          </p:cNvPr>
          <p:cNvCxnSpPr>
            <a:cxnSpLocks/>
          </p:cNvCxnSpPr>
          <p:nvPr/>
        </p:nvCxnSpPr>
        <p:spPr>
          <a:xfrm>
            <a:off x="1567543" y="3339823"/>
            <a:ext cx="92746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9F597FE-385D-41E4-8B33-C2FC1B72C1C8}"/>
              </a:ext>
            </a:extLst>
          </p:cNvPr>
          <p:cNvSpPr txBox="1"/>
          <p:nvPr/>
        </p:nvSpPr>
        <p:spPr>
          <a:xfrm>
            <a:off x="7500423" y="3957091"/>
            <a:ext cx="1584960" cy="338554"/>
          </a:xfrm>
          <a:prstGeom prst="rect">
            <a:avLst/>
          </a:prstGeom>
          <a:noFill/>
        </p:spPr>
        <p:txBody>
          <a:bodyPr wrap="square" rtlCol="0">
            <a:spAutoFit/>
          </a:bodyPr>
          <a:lstStyle/>
          <a:p>
            <a:r>
              <a:rPr lang="en-GB" sz="1600" b="1" dirty="0">
                <a:solidFill>
                  <a:schemeClr val="accent4"/>
                </a:solidFill>
              </a:rPr>
              <a:t>Real-terms</a:t>
            </a:r>
          </a:p>
        </p:txBody>
      </p:sp>
      <p:sp>
        <p:nvSpPr>
          <p:cNvPr id="17" name="TextBox 16">
            <a:extLst>
              <a:ext uri="{FF2B5EF4-FFF2-40B4-BE49-F238E27FC236}">
                <a16:creationId xmlns:a16="http://schemas.microsoft.com/office/drawing/2014/main" id="{AB1BC2A8-C5FF-4E68-9FE8-374C16711146}"/>
              </a:ext>
            </a:extLst>
          </p:cNvPr>
          <p:cNvSpPr txBox="1"/>
          <p:nvPr/>
        </p:nvSpPr>
        <p:spPr>
          <a:xfrm>
            <a:off x="7500423" y="4238961"/>
            <a:ext cx="1249528" cy="584775"/>
          </a:xfrm>
          <a:prstGeom prst="rect">
            <a:avLst/>
          </a:prstGeom>
          <a:noFill/>
        </p:spPr>
        <p:txBody>
          <a:bodyPr wrap="square" rtlCol="0">
            <a:spAutoFit/>
          </a:bodyPr>
          <a:lstStyle/>
          <a:p>
            <a:r>
              <a:rPr lang="en-GB" sz="1600" b="1" dirty="0">
                <a:solidFill>
                  <a:schemeClr val="accent3"/>
                </a:solidFill>
              </a:rPr>
              <a:t>Real-terms per capita</a:t>
            </a:r>
          </a:p>
        </p:txBody>
      </p:sp>
      <p:cxnSp>
        <p:nvCxnSpPr>
          <p:cNvPr id="8" name="Straight Arrow Connector 7">
            <a:extLst>
              <a:ext uri="{FF2B5EF4-FFF2-40B4-BE49-F238E27FC236}">
                <a16:creationId xmlns:a16="http://schemas.microsoft.com/office/drawing/2014/main" id="{DDAD1089-7A01-4343-898A-8BDD8B351BA2}"/>
              </a:ext>
            </a:extLst>
          </p:cNvPr>
          <p:cNvCxnSpPr>
            <a:cxnSpLocks/>
          </p:cNvCxnSpPr>
          <p:nvPr/>
        </p:nvCxnSpPr>
        <p:spPr>
          <a:xfrm>
            <a:off x="1567543" y="4561114"/>
            <a:ext cx="5932880" cy="0"/>
          </a:xfrm>
          <a:prstGeom prst="straightConnector1">
            <a:avLst/>
          </a:prstGeom>
          <a:ln w="190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0FF14CA-10C9-4BC0-8D18-5AC6AE3193E5}"/>
              </a:ext>
            </a:extLst>
          </p:cNvPr>
          <p:cNvSpPr txBox="1"/>
          <p:nvPr/>
        </p:nvSpPr>
        <p:spPr>
          <a:xfrm>
            <a:off x="4074751" y="4675543"/>
            <a:ext cx="1584960" cy="338554"/>
          </a:xfrm>
          <a:prstGeom prst="rect">
            <a:avLst/>
          </a:prstGeom>
          <a:noFill/>
        </p:spPr>
        <p:txBody>
          <a:bodyPr wrap="square" rtlCol="0">
            <a:spAutoFit/>
          </a:bodyPr>
          <a:lstStyle/>
          <a:p>
            <a:r>
              <a:rPr lang="en-GB" sz="1600" b="1" dirty="0">
                <a:solidFill>
                  <a:schemeClr val="accent5"/>
                </a:solidFill>
              </a:rPr>
              <a:t>26% cut</a:t>
            </a:r>
          </a:p>
        </p:txBody>
      </p:sp>
    </p:spTree>
    <p:extLst>
      <p:ext uri="{BB962C8B-B14F-4D97-AF65-F5344CB8AC3E}">
        <p14:creationId xmlns:p14="http://schemas.microsoft.com/office/powerpoint/2010/main" val="403966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fontScale="90000"/>
          </a:bodyPr>
          <a:lstStyle/>
          <a:p>
            <a:r>
              <a:rPr lang="en-GB" dirty="0"/>
              <a:t>Funding per resident is up 10% in real-terms since 2019-20, but this undoes just 1/3 of cuts</a:t>
            </a:r>
          </a:p>
        </p:txBody>
      </p:sp>
      <p:sp>
        <p:nvSpPr>
          <p:cNvPr id="13" name="TextBox 12">
            <a:extLst>
              <a:ext uri="{FF2B5EF4-FFF2-40B4-BE49-F238E27FC236}">
                <a16:creationId xmlns:a16="http://schemas.microsoft.com/office/drawing/2014/main" id="{1A2FE922-49D8-4755-9B79-4B43DB894534}"/>
              </a:ext>
            </a:extLst>
          </p:cNvPr>
          <p:cNvSpPr txBox="1"/>
          <p:nvPr/>
        </p:nvSpPr>
        <p:spPr>
          <a:xfrm>
            <a:off x="1170331" y="5950088"/>
            <a:ext cx="10022388" cy="400110"/>
          </a:xfrm>
          <a:prstGeom prst="rect">
            <a:avLst/>
          </a:prstGeom>
          <a:noFill/>
        </p:spPr>
        <p:txBody>
          <a:bodyPr wrap="square" rtlCol="0">
            <a:spAutoFit/>
          </a:bodyPr>
          <a:lstStyle/>
          <a:p>
            <a:r>
              <a:rPr lang="en-GB" sz="1000" dirty="0"/>
              <a:t>Note: </a:t>
            </a:r>
            <a:r>
              <a:rPr lang="en-US" sz="1000" dirty="0"/>
              <a:t>Funding includes core spending power, above-baseline growth in business rates, and NHS transfers for social care services</a:t>
            </a:r>
            <a:r>
              <a:rPr lang="en-GB" sz="1000" dirty="0"/>
              <a:t>. Real-terms figure based on GDP deflator.</a:t>
            </a:r>
          </a:p>
          <a:p>
            <a:r>
              <a:rPr lang="en-GB" sz="1000" dirty="0"/>
              <a:t>Source: Ogden and Phillips (2024) </a:t>
            </a:r>
            <a:r>
              <a:rPr lang="en-US" sz="1000" dirty="0">
                <a:hlinkClick r:id="rId3"/>
              </a:rPr>
              <a:t>How have English councils’ funding and spending changed? 2010 to 2024</a:t>
            </a:r>
            <a:r>
              <a:rPr lang="en-US" sz="1000" dirty="0"/>
              <a:t>, Figure 8.</a:t>
            </a:r>
            <a:endParaRPr lang="en-GB" sz="1000" dirty="0"/>
          </a:p>
        </p:txBody>
      </p:sp>
      <p:sp>
        <p:nvSpPr>
          <p:cNvPr id="16" name="TextBox 15">
            <a:extLst>
              <a:ext uri="{FF2B5EF4-FFF2-40B4-BE49-F238E27FC236}">
                <a16:creationId xmlns:a16="http://schemas.microsoft.com/office/drawing/2014/main" id="{29F597FE-385D-41E4-8B33-C2FC1B72C1C8}"/>
              </a:ext>
            </a:extLst>
          </p:cNvPr>
          <p:cNvSpPr txBox="1"/>
          <p:nvPr/>
        </p:nvSpPr>
        <p:spPr>
          <a:xfrm>
            <a:off x="11012357" y="3253033"/>
            <a:ext cx="1111171" cy="584775"/>
          </a:xfrm>
          <a:prstGeom prst="rect">
            <a:avLst/>
          </a:prstGeom>
          <a:noFill/>
        </p:spPr>
        <p:txBody>
          <a:bodyPr wrap="square" rtlCol="0">
            <a:spAutoFit/>
          </a:bodyPr>
          <a:lstStyle/>
          <a:p>
            <a:r>
              <a:rPr lang="en-GB" sz="1600" b="1" dirty="0">
                <a:solidFill>
                  <a:schemeClr val="accent4"/>
                </a:solidFill>
              </a:rPr>
              <a:t>Real-terms</a:t>
            </a:r>
          </a:p>
        </p:txBody>
      </p:sp>
      <p:sp>
        <p:nvSpPr>
          <p:cNvPr id="17" name="TextBox 16">
            <a:extLst>
              <a:ext uri="{FF2B5EF4-FFF2-40B4-BE49-F238E27FC236}">
                <a16:creationId xmlns:a16="http://schemas.microsoft.com/office/drawing/2014/main" id="{AB1BC2A8-C5FF-4E68-9FE8-374C16711146}"/>
              </a:ext>
            </a:extLst>
          </p:cNvPr>
          <p:cNvSpPr txBox="1"/>
          <p:nvPr/>
        </p:nvSpPr>
        <p:spPr>
          <a:xfrm>
            <a:off x="10874000" y="3896670"/>
            <a:ext cx="1249528" cy="584775"/>
          </a:xfrm>
          <a:prstGeom prst="rect">
            <a:avLst/>
          </a:prstGeom>
          <a:noFill/>
        </p:spPr>
        <p:txBody>
          <a:bodyPr wrap="square" rtlCol="0">
            <a:spAutoFit/>
          </a:bodyPr>
          <a:lstStyle/>
          <a:p>
            <a:r>
              <a:rPr lang="en-GB" sz="1600" b="1" dirty="0">
                <a:solidFill>
                  <a:schemeClr val="accent3"/>
                </a:solidFill>
              </a:rPr>
              <a:t>Real-terms per capita</a:t>
            </a:r>
          </a:p>
        </p:txBody>
      </p:sp>
      <p:sp>
        <p:nvSpPr>
          <p:cNvPr id="11" name="TextBox 10">
            <a:extLst>
              <a:ext uri="{FF2B5EF4-FFF2-40B4-BE49-F238E27FC236}">
                <a16:creationId xmlns:a16="http://schemas.microsoft.com/office/drawing/2014/main" id="{77C3E051-4C76-407F-BE88-50DEA220553C}"/>
              </a:ext>
            </a:extLst>
          </p:cNvPr>
          <p:cNvSpPr txBox="1"/>
          <p:nvPr/>
        </p:nvSpPr>
        <p:spPr>
          <a:xfrm>
            <a:off x="2488417" y="2165827"/>
            <a:ext cx="2165684" cy="1077218"/>
          </a:xfrm>
          <a:prstGeom prst="rect">
            <a:avLst/>
          </a:prstGeom>
          <a:noFill/>
        </p:spPr>
        <p:txBody>
          <a:bodyPr wrap="square" rtlCol="0">
            <a:spAutoFit/>
          </a:bodyPr>
          <a:lstStyle/>
          <a:p>
            <a:r>
              <a:rPr lang="en-GB" sz="1600" dirty="0">
                <a:solidFill>
                  <a:schemeClr val="accent2"/>
                </a:solidFill>
              </a:rPr>
              <a:t>Real-terms per capita spending fell &gt;20% between 2009-10 and 2015-16</a:t>
            </a:r>
          </a:p>
        </p:txBody>
      </p:sp>
      <p:graphicFrame>
        <p:nvGraphicFramePr>
          <p:cNvPr id="12" name="Chart Placeholder 8">
            <a:extLst>
              <a:ext uri="{FF2B5EF4-FFF2-40B4-BE49-F238E27FC236}">
                <a16:creationId xmlns:a16="http://schemas.microsoft.com/office/drawing/2014/main" id="{1BDD680F-DD46-456B-AD19-01A097DBE622}"/>
              </a:ext>
            </a:extLst>
          </p:cNvPr>
          <p:cNvGraphicFramePr>
            <a:graphicFrameLocks/>
          </p:cNvGraphicFramePr>
          <p:nvPr>
            <p:extLst>
              <p:ext uri="{D42A27DB-BD31-4B8C-83A1-F6EECF244321}">
                <p14:modId xmlns:p14="http://schemas.microsoft.com/office/powerpoint/2010/main" val="152086842"/>
              </p:ext>
            </p:extLst>
          </p:nvPr>
        </p:nvGraphicFramePr>
        <p:xfrm>
          <a:off x="693236" y="1378857"/>
          <a:ext cx="10290449" cy="444940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85DFD2F7-556A-4957-8351-7126D2EBB709}"/>
              </a:ext>
            </a:extLst>
          </p:cNvPr>
          <p:cNvSpPr txBox="1"/>
          <p:nvPr/>
        </p:nvSpPr>
        <p:spPr>
          <a:xfrm>
            <a:off x="11012357" y="1843252"/>
            <a:ext cx="1111171" cy="584775"/>
          </a:xfrm>
          <a:prstGeom prst="rect">
            <a:avLst/>
          </a:prstGeom>
          <a:noFill/>
        </p:spPr>
        <p:txBody>
          <a:bodyPr wrap="square" rtlCol="0">
            <a:spAutoFit/>
          </a:bodyPr>
          <a:lstStyle/>
          <a:p>
            <a:r>
              <a:rPr lang="en-GB" sz="1600" b="1" dirty="0">
                <a:solidFill>
                  <a:schemeClr val="tx2"/>
                </a:solidFill>
              </a:rPr>
              <a:t>Cash-terms</a:t>
            </a:r>
          </a:p>
        </p:txBody>
      </p:sp>
      <p:cxnSp>
        <p:nvCxnSpPr>
          <p:cNvPr id="6" name="Straight Connector 5">
            <a:extLst>
              <a:ext uri="{FF2B5EF4-FFF2-40B4-BE49-F238E27FC236}">
                <a16:creationId xmlns:a16="http://schemas.microsoft.com/office/drawing/2014/main" id="{70BFCF8E-B656-4896-B1D9-4E0FBF98EBDB}"/>
              </a:ext>
            </a:extLst>
          </p:cNvPr>
          <p:cNvCxnSpPr>
            <a:cxnSpLocks/>
          </p:cNvCxnSpPr>
          <p:nvPr/>
        </p:nvCxnSpPr>
        <p:spPr>
          <a:xfrm>
            <a:off x="1491343" y="3339823"/>
            <a:ext cx="928551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713E8B-AAF7-455E-AC39-73B12B95A747}"/>
              </a:ext>
            </a:extLst>
          </p:cNvPr>
          <p:cNvCxnSpPr>
            <a:cxnSpLocks/>
          </p:cNvCxnSpPr>
          <p:nvPr/>
        </p:nvCxnSpPr>
        <p:spPr>
          <a:xfrm>
            <a:off x="7576457" y="4754725"/>
            <a:ext cx="3297543" cy="3121"/>
          </a:xfrm>
          <a:prstGeom prst="straightConnector1">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972CE57-2692-4013-B53D-52F928A39A2B}"/>
              </a:ext>
            </a:extLst>
          </p:cNvPr>
          <p:cNvSpPr txBox="1"/>
          <p:nvPr/>
        </p:nvSpPr>
        <p:spPr>
          <a:xfrm>
            <a:off x="8141231" y="4754725"/>
            <a:ext cx="1584960" cy="338554"/>
          </a:xfrm>
          <a:prstGeom prst="rect">
            <a:avLst/>
          </a:prstGeom>
          <a:noFill/>
        </p:spPr>
        <p:txBody>
          <a:bodyPr wrap="square" rtlCol="0">
            <a:spAutoFit/>
          </a:bodyPr>
          <a:lstStyle/>
          <a:p>
            <a:r>
              <a:rPr lang="en-GB" sz="1600" b="1" dirty="0">
                <a:solidFill>
                  <a:schemeClr val="accent6"/>
                </a:solidFill>
              </a:rPr>
              <a:t>10% increase</a:t>
            </a:r>
          </a:p>
        </p:txBody>
      </p:sp>
      <p:sp>
        <p:nvSpPr>
          <p:cNvPr id="19" name="TextBox 18">
            <a:extLst>
              <a:ext uri="{FF2B5EF4-FFF2-40B4-BE49-F238E27FC236}">
                <a16:creationId xmlns:a16="http://schemas.microsoft.com/office/drawing/2014/main" id="{4301B049-DA61-4FDE-92A8-EA6500C3BDB5}"/>
              </a:ext>
            </a:extLst>
          </p:cNvPr>
          <p:cNvSpPr txBox="1"/>
          <p:nvPr/>
        </p:nvSpPr>
        <p:spPr>
          <a:xfrm>
            <a:off x="10912925" y="4541736"/>
            <a:ext cx="1179643" cy="584775"/>
          </a:xfrm>
          <a:prstGeom prst="rect">
            <a:avLst/>
          </a:prstGeom>
          <a:noFill/>
        </p:spPr>
        <p:txBody>
          <a:bodyPr wrap="square" rtlCol="0">
            <a:spAutoFit/>
          </a:bodyPr>
          <a:lstStyle/>
          <a:p>
            <a:r>
              <a:rPr lang="en-GB" sz="1600" b="1" dirty="0">
                <a:solidFill>
                  <a:schemeClr val="accent5"/>
                </a:solidFill>
              </a:rPr>
              <a:t>18% lower than 2010</a:t>
            </a:r>
          </a:p>
        </p:txBody>
      </p:sp>
      <p:cxnSp>
        <p:nvCxnSpPr>
          <p:cNvPr id="22" name="Straight Arrow Connector 21">
            <a:extLst>
              <a:ext uri="{FF2B5EF4-FFF2-40B4-BE49-F238E27FC236}">
                <a16:creationId xmlns:a16="http://schemas.microsoft.com/office/drawing/2014/main" id="{F264A45F-35D4-41EB-8DB3-2238175AA723}"/>
              </a:ext>
            </a:extLst>
          </p:cNvPr>
          <p:cNvCxnSpPr>
            <a:cxnSpLocks/>
          </p:cNvCxnSpPr>
          <p:nvPr/>
        </p:nvCxnSpPr>
        <p:spPr>
          <a:xfrm flipH="1" flipV="1">
            <a:off x="10874001" y="4278087"/>
            <a:ext cx="91945" cy="429055"/>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65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fontScale="90000"/>
          </a:bodyPr>
          <a:lstStyle/>
          <a:p>
            <a:r>
              <a:rPr lang="en-GB" dirty="0"/>
              <a:t>Demands and costs outpacing general inflation</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7" y="1233489"/>
            <a:ext cx="11088312" cy="4943475"/>
          </a:xfrm>
        </p:spPr>
        <p:txBody>
          <a:bodyPr>
            <a:normAutofit/>
          </a:bodyPr>
          <a:lstStyle/>
          <a:p>
            <a:pPr>
              <a:spcBef>
                <a:spcPts val="1200"/>
              </a:spcBef>
              <a:spcAft>
                <a:spcPts val="900"/>
              </a:spcAft>
            </a:pPr>
            <a:r>
              <a:rPr lang="en-US" dirty="0"/>
              <a:t>Number of homeless in B&amp;B hotels </a:t>
            </a:r>
            <a:r>
              <a:rPr lang="en-US" b="1" dirty="0">
                <a:solidFill>
                  <a:schemeClr val="accent1"/>
                </a:solidFill>
              </a:rPr>
              <a:t>DOUBLED</a:t>
            </a:r>
            <a:r>
              <a:rPr lang="en-US" dirty="0">
                <a:solidFill>
                  <a:schemeClr val="accent1"/>
                </a:solidFill>
              </a:rPr>
              <a:t> </a:t>
            </a:r>
            <a:r>
              <a:rPr lang="en-US" dirty="0"/>
              <a:t>from 2019 to 2023</a:t>
            </a:r>
          </a:p>
          <a:p>
            <a:pPr>
              <a:spcBef>
                <a:spcPts val="1200"/>
              </a:spcBef>
              <a:spcAft>
                <a:spcPts val="900"/>
              </a:spcAft>
            </a:pPr>
            <a:r>
              <a:rPr lang="en-US" dirty="0"/>
              <a:t>Number of children with special education needs statements </a:t>
            </a:r>
            <a:r>
              <a:rPr lang="en-US" b="1" dirty="0">
                <a:solidFill>
                  <a:schemeClr val="accent1"/>
                </a:solidFill>
              </a:rPr>
              <a:t>up 30%</a:t>
            </a:r>
          </a:p>
          <a:p>
            <a:pPr>
              <a:spcBef>
                <a:spcPts val="1200"/>
              </a:spcBef>
              <a:spcAft>
                <a:spcPts val="900"/>
              </a:spcAft>
            </a:pPr>
            <a:r>
              <a:rPr lang="en-US" dirty="0"/>
              <a:t>Number of children in children’s homes </a:t>
            </a:r>
            <a:r>
              <a:rPr lang="en-US" b="1" dirty="0">
                <a:solidFill>
                  <a:schemeClr val="accent1"/>
                </a:solidFill>
              </a:rPr>
              <a:t>up 30%, </a:t>
            </a:r>
            <a:r>
              <a:rPr lang="en-US" dirty="0"/>
              <a:t>with the number of placements costing </a:t>
            </a:r>
            <a:r>
              <a:rPr lang="en-US" b="1" dirty="0">
                <a:solidFill>
                  <a:schemeClr val="accent1"/>
                </a:solidFill>
              </a:rPr>
              <a:t>£1 million a year </a:t>
            </a:r>
            <a:r>
              <a:rPr lang="en-US" dirty="0"/>
              <a:t>or more up 10-fold since 2018</a:t>
            </a:r>
          </a:p>
          <a:p>
            <a:pPr>
              <a:spcBef>
                <a:spcPts val="1200"/>
              </a:spcBef>
              <a:spcAft>
                <a:spcPts val="900"/>
              </a:spcAft>
            </a:pPr>
            <a:r>
              <a:rPr lang="en-US" dirty="0"/>
              <a:t>Cost per hour of home care</a:t>
            </a:r>
            <a:r>
              <a:rPr lang="en-US" dirty="0">
                <a:solidFill>
                  <a:schemeClr val="accent1"/>
                </a:solidFill>
              </a:rPr>
              <a:t> </a:t>
            </a:r>
            <a:r>
              <a:rPr lang="en-US" b="1" dirty="0">
                <a:solidFill>
                  <a:schemeClr val="accent1"/>
                </a:solidFill>
              </a:rPr>
              <a:t>up 29% </a:t>
            </a:r>
            <a:r>
              <a:rPr lang="en-US" dirty="0"/>
              <a:t>between 2019 and 2023</a:t>
            </a:r>
          </a:p>
          <a:p>
            <a:pPr>
              <a:spcBef>
                <a:spcPts val="1200"/>
              </a:spcBef>
              <a:spcAft>
                <a:spcPts val="900"/>
              </a:spcAft>
            </a:pPr>
            <a:r>
              <a:rPr lang="en-US" dirty="0"/>
              <a:t>Cost of care home placement </a:t>
            </a:r>
            <a:r>
              <a:rPr lang="en-US" b="1" dirty="0">
                <a:solidFill>
                  <a:schemeClr val="accent1"/>
                </a:solidFill>
              </a:rPr>
              <a:t>up 35% </a:t>
            </a:r>
            <a:r>
              <a:rPr lang="en-US" dirty="0"/>
              <a:t>over same period – almost </a:t>
            </a:r>
            <a:r>
              <a:rPr lang="en-US" b="1" dirty="0">
                <a:solidFill>
                  <a:schemeClr val="accent1"/>
                </a:solidFill>
              </a:rPr>
              <a:t>twice the rate of inflation</a:t>
            </a:r>
            <a:r>
              <a:rPr lang="en-US" dirty="0">
                <a:solidFill>
                  <a:schemeClr val="accent1"/>
                </a:solidFill>
              </a:rPr>
              <a:t>.</a:t>
            </a:r>
          </a:p>
          <a:p>
            <a:pPr>
              <a:spcBef>
                <a:spcPts val="1200"/>
              </a:spcBef>
              <a:spcAft>
                <a:spcPts val="900"/>
              </a:spcAft>
            </a:pPr>
            <a:endParaRPr lang="en-GB" dirty="0"/>
          </a:p>
          <a:p>
            <a:pPr marL="0" indent="0">
              <a:buNone/>
            </a:pPr>
            <a:endParaRPr lang="en-GB" dirty="0"/>
          </a:p>
        </p:txBody>
      </p:sp>
    </p:spTree>
    <p:extLst>
      <p:ext uri="{BB962C8B-B14F-4D97-AF65-F5344CB8AC3E}">
        <p14:creationId xmlns:p14="http://schemas.microsoft.com/office/powerpoint/2010/main" val="5633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fontScale="90000"/>
          </a:bodyPr>
          <a:lstStyle/>
          <a:p>
            <a:r>
              <a:rPr lang="en-GB" dirty="0"/>
              <a:t>Councils’ spending focused increasingly on residents with most acute needs</a:t>
            </a:r>
          </a:p>
        </p:txBody>
      </p:sp>
      <p:graphicFrame>
        <p:nvGraphicFramePr>
          <p:cNvPr id="6" name="Chart 5">
            <a:extLst>
              <a:ext uri="{FF2B5EF4-FFF2-40B4-BE49-F238E27FC236}">
                <a16:creationId xmlns:a16="http://schemas.microsoft.com/office/drawing/2014/main" id="{268F1E3F-6155-4D38-A7CF-594F508CB4F7}"/>
              </a:ext>
            </a:extLst>
          </p:cNvPr>
          <p:cNvGraphicFramePr/>
          <p:nvPr>
            <p:extLst>
              <p:ext uri="{D42A27DB-BD31-4B8C-83A1-F6EECF244321}">
                <p14:modId xmlns:p14="http://schemas.microsoft.com/office/powerpoint/2010/main" val="631189703"/>
              </p:ext>
            </p:extLst>
          </p:nvPr>
        </p:nvGraphicFramePr>
        <p:xfrm>
          <a:off x="576943" y="1591606"/>
          <a:ext cx="11255829" cy="46241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435AE533-75D0-4D6A-84A4-37B16B49BD79}"/>
              </a:ext>
            </a:extLst>
          </p:cNvPr>
          <p:cNvSpPr txBox="1">
            <a:spLocks/>
          </p:cNvSpPr>
          <p:nvPr/>
        </p:nvSpPr>
        <p:spPr>
          <a:xfrm>
            <a:off x="562167" y="5760611"/>
            <a:ext cx="5711371" cy="595741"/>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Source: Tables 1 and 3, ‘</a:t>
            </a:r>
            <a:r>
              <a:rPr lang="en-US" dirty="0"/>
              <a:t>How have English councils’ funding and spending changed? 2010 to 2024’, Kate Ogden and David Phillips, IFS Report R318</a:t>
            </a:r>
            <a:endParaRPr lang="en-GB" dirty="0">
              <a:highlight>
                <a:srgbClr val="FFFF00"/>
              </a:highlight>
            </a:endParaRPr>
          </a:p>
        </p:txBody>
      </p:sp>
    </p:spTree>
    <p:extLst>
      <p:ext uri="{BB962C8B-B14F-4D97-AF65-F5344CB8AC3E}">
        <p14:creationId xmlns:p14="http://schemas.microsoft.com/office/powerpoint/2010/main" val="26568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chart seriesIdx="-4" categoryIdx="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fontScale="90000"/>
          </a:bodyPr>
          <a:lstStyle/>
          <a:p>
            <a:r>
              <a:rPr lang="en-GB" dirty="0"/>
              <a:t>Bigger cuts followed by bigger increases in poorer parts of England</a:t>
            </a:r>
          </a:p>
        </p:txBody>
      </p:sp>
      <p:graphicFrame>
        <p:nvGraphicFramePr>
          <p:cNvPr id="11" name="Chart 10">
            <a:extLst>
              <a:ext uri="{FF2B5EF4-FFF2-40B4-BE49-F238E27FC236}">
                <a16:creationId xmlns:a16="http://schemas.microsoft.com/office/drawing/2014/main" id="{56637D5E-07C2-460E-96C1-BF4324EFE6F0}"/>
              </a:ext>
            </a:extLst>
          </p:cNvPr>
          <p:cNvGraphicFramePr/>
          <p:nvPr>
            <p:extLst>
              <p:ext uri="{D42A27DB-BD31-4B8C-83A1-F6EECF244321}">
                <p14:modId xmlns:p14="http://schemas.microsoft.com/office/powerpoint/2010/main" val="2672036677"/>
              </p:ext>
            </p:extLst>
          </p:nvPr>
        </p:nvGraphicFramePr>
        <p:xfrm>
          <a:off x="326571" y="1400862"/>
          <a:ext cx="11430000" cy="453596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21DBD797-65ED-410C-845A-8D8A6072759D}"/>
              </a:ext>
            </a:extLst>
          </p:cNvPr>
          <p:cNvSpPr txBox="1">
            <a:spLocks/>
          </p:cNvSpPr>
          <p:nvPr/>
        </p:nvSpPr>
        <p:spPr>
          <a:xfrm>
            <a:off x="562167" y="5760611"/>
            <a:ext cx="5711371" cy="595741"/>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Source: Tables 2 and 7, ‘</a:t>
            </a:r>
            <a:r>
              <a:rPr lang="en-US" dirty="0"/>
              <a:t>How have English councils’ funding and spending changed? 2010 to 2024’, Kate Ogden and David Phillips, IFS Report R318</a:t>
            </a:r>
            <a:endParaRPr lang="en-GB" dirty="0">
              <a:highlight>
                <a:srgbClr val="FFFF00"/>
              </a:highlight>
            </a:endParaRPr>
          </a:p>
        </p:txBody>
      </p:sp>
    </p:spTree>
    <p:extLst>
      <p:ext uri="{BB962C8B-B14F-4D97-AF65-F5344CB8AC3E}">
        <p14:creationId xmlns:p14="http://schemas.microsoft.com/office/powerpoint/2010/main" val="105736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P spid="12" grpId="0"/>
    </p:bldLst>
  </p:timing>
</p:sld>
</file>

<file path=ppt/theme/theme1.xml><?xml version="1.0" encoding="utf-8"?>
<a:theme xmlns:a="http://schemas.openxmlformats.org/drawingml/2006/main" name="IFS-Theme">
  <a:themeElements>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9DC43A-FB84-40AA-99A3-B6205BD60A17}" vid="{D7ED9605-9F65-446D-9C6A-50C349A15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IFS 2021 Colour Scheme">
    <a:dk1>
      <a:srgbClr val="243E40"/>
    </a:dk1>
    <a:lt1>
      <a:srgbClr val="FFFFFF"/>
    </a:lt1>
    <a:dk2>
      <a:srgbClr val="40646D"/>
    </a:dk2>
    <a:lt2>
      <a:srgbClr val="80AAB3"/>
    </a:lt2>
    <a:accent1>
      <a:srgbClr val="309E75"/>
    </a:accent1>
    <a:accent2>
      <a:srgbClr val="F2B517"/>
    </a:accent2>
    <a:accent3>
      <a:srgbClr val="8F3363"/>
    </a:accent3>
    <a:accent4>
      <a:srgbClr val="EB5C40"/>
    </a:accent4>
    <a:accent5>
      <a:srgbClr val="2478C7"/>
    </a:accent5>
    <a:accent6>
      <a:srgbClr val="BFBFBF"/>
    </a:accent6>
    <a:hlink>
      <a:srgbClr val="309E75"/>
    </a:hlink>
    <a:folHlink>
      <a:srgbClr val="80AA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IFS Event Powerpoint Template Jan 2023 V1.1 (1)</Template>
  <TotalTime>13915</TotalTime>
  <Words>4842</Words>
  <Application>Microsoft Office PowerPoint</Application>
  <PresentationFormat>Widescreen</PresentationFormat>
  <Paragraphs>412</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IFS-Theme</vt:lpstr>
      <vt:lpstr>Council funding: what’s happened and what’s next?</vt:lpstr>
      <vt:lpstr>Councils’ core funding per resident fell 26% in real-terms during the 2010s</vt:lpstr>
      <vt:lpstr>Councils finances’ held up much better during the COVID-19 pandemic than expected…</vt:lpstr>
      <vt:lpstr>… with a substantial increase in reserves, on average</vt:lpstr>
      <vt:lpstr>Councils’ core funding per resident fell 26% in real-terms during the 2010s</vt:lpstr>
      <vt:lpstr>Funding per resident is up 10% in real-terms since 2019-20, but this undoes just 1/3 of cuts</vt:lpstr>
      <vt:lpstr>Demands and costs outpacing general inflation</vt:lpstr>
      <vt:lpstr>Councils’ spending focused increasingly on residents with most acute needs</vt:lpstr>
      <vt:lpstr>Bigger cuts followed by bigger increases in poorer parts of England</vt:lpstr>
      <vt:lpstr>Reserves now being drawn down</vt:lpstr>
      <vt:lpstr>Future funding outlook</vt:lpstr>
      <vt:lpstr>Tight overall government spending plans</vt:lpstr>
      <vt:lpstr>Difficult fiscal situation</vt:lpstr>
      <vt:lpstr>Two key decisions for the government</vt:lpstr>
      <vt:lpstr>Council funding probably set to grow, but by less than costs unless pressures slow</vt:lpstr>
      <vt:lpstr>Deprived areas may see much smaller increases in funding than richer areas</vt:lpstr>
      <vt:lpstr>Big redistribution of grant funding required to offset these distributional patterns</vt:lpstr>
      <vt:lpstr>Call to action, not despair</vt:lpstr>
      <vt:lpstr>Trade-offs and principles for financial reform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fiscal and funding outlook</dc:title>
  <dc:creator>David Phillips</dc:creator>
  <cp:lastModifiedBy>David Phillips</cp:lastModifiedBy>
  <cp:revision>103</cp:revision>
  <dcterms:created xsi:type="dcterms:W3CDTF">2024-01-04T11:07:14Z</dcterms:created>
  <dcterms:modified xsi:type="dcterms:W3CDTF">2024-09-09T15:57:30Z</dcterms:modified>
</cp:coreProperties>
</file>