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3"/>
  </p:notesMasterIdLst>
  <p:handoutMasterIdLst>
    <p:handoutMasterId r:id="rId24"/>
  </p:handoutMasterIdLst>
  <p:sldIdLst>
    <p:sldId id="276" r:id="rId2"/>
    <p:sldId id="321" r:id="rId3"/>
    <p:sldId id="437" r:id="rId4"/>
    <p:sldId id="324" r:id="rId5"/>
    <p:sldId id="438" r:id="rId6"/>
    <p:sldId id="415" r:id="rId7"/>
    <p:sldId id="279" r:id="rId8"/>
    <p:sldId id="431" r:id="rId9"/>
    <p:sldId id="355" r:id="rId10"/>
    <p:sldId id="439" r:id="rId11"/>
    <p:sldId id="454" r:id="rId12"/>
    <p:sldId id="428" r:id="rId13"/>
    <p:sldId id="426" r:id="rId14"/>
    <p:sldId id="448" r:id="rId15"/>
    <p:sldId id="440" r:id="rId16"/>
    <p:sldId id="446" r:id="rId17"/>
    <p:sldId id="433" r:id="rId18"/>
    <p:sldId id="434" r:id="rId19"/>
    <p:sldId id="429" r:id="rId20"/>
    <p:sldId id="460"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29" userDrawn="1">
          <p15:clr>
            <a:srgbClr val="A4A3A4"/>
          </p15:clr>
        </p15:guide>
        <p15:guide id="2"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615" autoAdjust="0"/>
  </p:normalViewPr>
  <p:slideViewPr>
    <p:cSldViewPr snapToGrid="0" snapToObjects="1">
      <p:cViewPr varScale="1">
        <p:scale>
          <a:sx n="53" d="100"/>
          <a:sy n="53" d="100"/>
        </p:scale>
        <p:origin x="1795" y="58"/>
      </p:cViewPr>
      <p:guideLst>
        <p:guide pos="6229"/>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26963871157051"/>
          <c:y val="3.1904544355163794E-2"/>
          <c:w val="0.88511901508460944"/>
          <c:h val="0.81034339308269066"/>
        </c:manualLayout>
      </c:layout>
      <c:lineChart>
        <c:grouping val="standard"/>
        <c:varyColors val="0"/>
        <c:ser>
          <c:idx val="0"/>
          <c:order val="0"/>
          <c:tx>
            <c:strRef>
              <c:f>Sheet1!$B$1</c:f>
              <c:strCache>
                <c:ptCount val="1"/>
                <c:pt idx="0">
                  <c:v>ONS</c:v>
                </c:pt>
              </c:strCache>
            </c:strRef>
          </c:tx>
          <c:spPr>
            <a:ln w="28575" cap="rnd">
              <a:solidFill>
                <a:srgbClr val="309E75"/>
              </a:solidFill>
              <a:round/>
            </a:ln>
            <a:effectLst/>
          </c:spPr>
          <c:marker>
            <c:symbol val="none"/>
          </c:marker>
          <c:cat>
            <c:strRef>
              <c:f>Sheet1!$A$2:$A$138</c:f>
              <c:strCache>
                <c:ptCount val="137"/>
                <c:pt idx="0">
                  <c:v>1995 Q1</c:v>
                </c:pt>
                <c:pt idx="1">
                  <c:v>1995 Q2</c:v>
                </c:pt>
                <c:pt idx="2">
                  <c:v>1995 Q3</c:v>
                </c:pt>
                <c:pt idx="3">
                  <c:v>1995 Q4</c:v>
                </c:pt>
                <c:pt idx="4">
                  <c:v>1996 Q1</c:v>
                </c:pt>
                <c:pt idx="5">
                  <c:v>1996 Q2</c:v>
                </c:pt>
                <c:pt idx="6">
                  <c:v>1996 Q3</c:v>
                </c:pt>
                <c:pt idx="7">
                  <c:v>1996 Q4</c:v>
                </c:pt>
                <c:pt idx="8">
                  <c:v>1997 Q1</c:v>
                </c:pt>
                <c:pt idx="9">
                  <c:v>1997 Q2</c:v>
                </c:pt>
                <c:pt idx="10">
                  <c:v>1997 Q3</c:v>
                </c:pt>
                <c:pt idx="11">
                  <c:v>1997 Q4</c:v>
                </c:pt>
                <c:pt idx="12">
                  <c:v>1998 Q1</c:v>
                </c:pt>
                <c:pt idx="13">
                  <c:v>1998 Q2</c:v>
                </c:pt>
                <c:pt idx="14">
                  <c:v>1998 Q3</c:v>
                </c:pt>
                <c:pt idx="15">
                  <c:v>1998 Q4</c:v>
                </c:pt>
                <c:pt idx="16">
                  <c:v>1999 Q1</c:v>
                </c:pt>
                <c:pt idx="17">
                  <c:v>1999 Q2</c:v>
                </c:pt>
                <c:pt idx="18">
                  <c:v>1999 Q3</c:v>
                </c:pt>
                <c:pt idx="19">
                  <c:v>1999 Q4</c:v>
                </c:pt>
                <c:pt idx="20">
                  <c:v>2000 Q1</c:v>
                </c:pt>
                <c:pt idx="21">
                  <c:v>2000 Q2</c:v>
                </c:pt>
                <c:pt idx="22">
                  <c:v>2000 Q3</c:v>
                </c:pt>
                <c:pt idx="23">
                  <c:v>2000 Q4</c:v>
                </c:pt>
                <c:pt idx="24">
                  <c:v>2001 Q1</c:v>
                </c:pt>
                <c:pt idx="25">
                  <c:v>2001 Q2</c:v>
                </c:pt>
                <c:pt idx="26">
                  <c:v>2001 Q3</c:v>
                </c:pt>
                <c:pt idx="27">
                  <c:v>2001 Q4</c:v>
                </c:pt>
                <c:pt idx="28">
                  <c:v>2002 Q1</c:v>
                </c:pt>
                <c:pt idx="29">
                  <c:v>2002 Q2</c:v>
                </c:pt>
                <c:pt idx="30">
                  <c:v>2002 Q3</c:v>
                </c:pt>
                <c:pt idx="31">
                  <c:v>2002 Q4</c:v>
                </c:pt>
                <c:pt idx="32">
                  <c:v>2003 Q1</c:v>
                </c:pt>
                <c:pt idx="33">
                  <c:v>2003 Q2</c:v>
                </c:pt>
                <c:pt idx="34">
                  <c:v>2003 Q3</c:v>
                </c:pt>
                <c:pt idx="35">
                  <c:v>2003 Q4</c:v>
                </c:pt>
                <c:pt idx="36">
                  <c:v>2004 Q1</c:v>
                </c:pt>
                <c:pt idx="37">
                  <c:v>2004 Q2</c:v>
                </c:pt>
                <c:pt idx="38">
                  <c:v>2004 Q3</c:v>
                </c:pt>
                <c:pt idx="39">
                  <c:v>2004 Q4</c:v>
                </c:pt>
                <c:pt idx="40">
                  <c:v>2005 Q1</c:v>
                </c:pt>
                <c:pt idx="41">
                  <c:v>2005 Q2</c:v>
                </c:pt>
                <c:pt idx="42">
                  <c:v>2005 Q3</c:v>
                </c:pt>
                <c:pt idx="43">
                  <c:v>2005 Q4</c:v>
                </c:pt>
                <c:pt idx="44">
                  <c:v>2006 Q1</c:v>
                </c:pt>
                <c:pt idx="45">
                  <c:v>2006 Q2</c:v>
                </c:pt>
                <c:pt idx="46">
                  <c:v>2006 Q3</c:v>
                </c:pt>
                <c:pt idx="47">
                  <c:v>2006 Q4</c:v>
                </c:pt>
                <c:pt idx="48">
                  <c:v>2007 Q1</c:v>
                </c:pt>
                <c:pt idx="49">
                  <c:v>2007 Q2</c:v>
                </c:pt>
                <c:pt idx="50">
                  <c:v>2007 Q3</c:v>
                </c:pt>
                <c:pt idx="51">
                  <c:v>2007 Q4</c:v>
                </c:pt>
                <c:pt idx="52">
                  <c:v>2008 Q1</c:v>
                </c:pt>
                <c:pt idx="53">
                  <c:v>2008 Q2</c:v>
                </c:pt>
                <c:pt idx="54">
                  <c:v>2008 Q3</c:v>
                </c:pt>
                <c:pt idx="55">
                  <c:v>2008 Q4</c:v>
                </c:pt>
                <c:pt idx="56">
                  <c:v>2009 Q1</c:v>
                </c:pt>
                <c:pt idx="57">
                  <c:v>2009 Q2</c:v>
                </c:pt>
                <c:pt idx="58">
                  <c:v>2009 Q3</c:v>
                </c:pt>
                <c:pt idx="59">
                  <c:v>2009 Q4</c:v>
                </c:pt>
                <c:pt idx="60">
                  <c:v>2010 Q1</c:v>
                </c:pt>
                <c:pt idx="61">
                  <c:v>2010 Q2</c:v>
                </c:pt>
                <c:pt idx="62">
                  <c:v>2010 Q3</c:v>
                </c:pt>
                <c:pt idx="63">
                  <c:v>2010 Q4</c:v>
                </c:pt>
                <c:pt idx="64">
                  <c:v>2011 Q1</c:v>
                </c:pt>
                <c:pt idx="65">
                  <c:v>2011 Q2</c:v>
                </c:pt>
                <c:pt idx="66">
                  <c:v>2011 Q3</c:v>
                </c:pt>
                <c:pt idx="67">
                  <c:v>2011 Q4</c:v>
                </c:pt>
                <c:pt idx="68">
                  <c:v>2012 Q1</c:v>
                </c:pt>
                <c:pt idx="69">
                  <c:v>2012 Q2</c:v>
                </c:pt>
                <c:pt idx="70">
                  <c:v>2012 Q3</c:v>
                </c:pt>
                <c:pt idx="71">
                  <c:v>2012 Q4</c:v>
                </c:pt>
                <c:pt idx="72">
                  <c:v>2013 Q1</c:v>
                </c:pt>
                <c:pt idx="73">
                  <c:v>2013 Q2</c:v>
                </c:pt>
                <c:pt idx="74">
                  <c:v>2013 Q3</c:v>
                </c:pt>
                <c:pt idx="75">
                  <c:v>2013 Q4</c:v>
                </c:pt>
                <c:pt idx="76">
                  <c:v>2014 Q1</c:v>
                </c:pt>
                <c:pt idx="77">
                  <c:v>2014 Q2</c:v>
                </c:pt>
                <c:pt idx="78">
                  <c:v>2014 Q3</c:v>
                </c:pt>
                <c:pt idx="79">
                  <c:v>2014 Q4</c:v>
                </c:pt>
                <c:pt idx="80">
                  <c:v>2015 Q1</c:v>
                </c:pt>
                <c:pt idx="81">
                  <c:v>2015 Q2</c:v>
                </c:pt>
                <c:pt idx="82">
                  <c:v>2015 Q3</c:v>
                </c:pt>
                <c:pt idx="83">
                  <c:v>2015 Q4</c:v>
                </c:pt>
                <c:pt idx="84">
                  <c:v>2016 Q1</c:v>
                </c:pt>
                <c:pt idx="85">
                  <c:v>2016 Q2</c:v>
                </c:pt>
                <c:pt idx="86">
                  <c:v>2016 Q3</c:v>
                </c:pt>
                <c:pt idx="87">
                  <c:v>2016 Q4</c:v>
                </c:pt>
                <c:pt idx="88">
                  <c:v>2017 Q1</c:v>
                </c:pt>
                <c:pt idx="89">
                  <c:v>2017 Q2</c:v>
                </c:pt>
                <c:pt idx="90">
                  <c:v>2017 Q3</c:v>
                </c:pt>
                <c:pt idx="91">
                  <c:v>2017 Q4</c:v>
                </c:pt>
                <c:pt idx="92">
                  <c:v>2018 Q1</c:v>
                </c:pt>
                <c:pt idx="93">
                  <c:v>2018 Q2</c:v>
                </c:pt>
                <c:pt idx="94">
                  <c:v>2018 Q3</c:v>
                </c:pt>
                <c:pt idx="95">
                  <c:v>2018 Q4</c:v>
                </c:pt>
                <c:pt idx="96">
                  <c:v>2019 Q1</c:v>
                </c:pt>
                <c:pt idx="97">
                  <c:v>2019 Q2</c:v>
                </c:pt>
                <c:pt idx="98">
                  <c:v>2019 Q3</c:v>
                </c:pt>
                <c:pt idx="99">
                  <c:v>2019 Q4</c:v>
                </c:pt>
                <c:pt idx="100">
                  <c:v>2020 Q1</c:v>
                </c:pt>
                <c:pt idx="101">
                  <c:v>2020 Q2</c:v>
                </c:pt>
                <c:pt idx="102">
                  <c:v>2020 Q3</c:v>
                </c:pt>
                <c:pt idx="103">
                  <c:v>2020 Q4</c:v>
                </c:pt>
                <c:pt idx="104">
                  <c:v>2021 Q1</c:v>
                </c:pt>
                <c:pt idx="105">
                  <c:v>2021 Q2</c:v>
                </c:pt>
                <c:pt idx="106">
                  <c:v>2021 Q3</c:v>
                </c:pt>
                <c:pt idx="107">
                  <c:v>2021 Q4</c:v>
                </c:pt>
                <c:pt idx="108">
                  <c:v>2022 Q1</c:v>
                </c:pt>
                <c:pt idx="109">
                  <c:v>2022 Q2</c:v>
                </c:pt>
                <c:pt idx="110">
                  <c:v>2022 Q3</c:v>
                </c:pt>
                <c:pt idx="111">
                  <c:v>2022 Q4</c:v>
                </c:pt>
                <c:pt idx="112">
                  <c:v>2023 Q1</c:v>
                </c:pt>
                <c:pt idx="113">
                  <c:v>2023 Q2</c:v>
                </c:pt>
                <c:pt idx="114">
                  <c:v>2023 Q3</c:v>
                </c:pt>
                <c:pt idx="115">
                  <c:v>2023 Q4</c:v>
                </c:pt>
                <c:pt idx="116">
                  <c:v>2024 Q1</c:v>
                </c:pt>
                <c:pt idx="117">
                  <c:v>2024 Q2</c:v>
                </c:pt>
                <c:pt idx="118">
                  <c:v>2024 Q3</c:v>
                </c:pt>
                <c:pt idx="119">
                  <c:v>2024 Q4</c:v>
                </c:pt>
                <c:pt idx="120">
                  <c:v>2025 Q1</c:v>
                </c:pt>
                <c:pt idx="121">
                  <c:v>2025 Q2</c:v>
                </c:pt>
                <c:pt idx="122">
                  <c:v>2025 Q3</c:v>
                </c:pt>
                <c:pt idx="123">
                  <c:v>2025 Q4</c:v>
                </c:pt>
                <c:pt idx="124">
                  <c:v>2026 Q1</c:v>
                </c:pt>
                <c:pt idx="125">
                  <c:v>2026 Q2</c:v>
                </c:pt>
                <c:pt idx="126">
                  <c:v>2026 Q3</c:v>
                </c:pt>
                <c:pt idx="127">
                  <c:v>2026 Q4</c:v>
                </c:pt>
                <c:pt idx="128">
                  <c:v>2027 Q1</c:v>
                </c:pt>
                <c:pt idx="129">
                  <c:v>2027 Q2</c:v>
                </c:pt>
                <c:pt idx="130">
                  <c:v>2027 Q3</c:v>
                </c:pt>
                <c:pt idx="131">
                  <c:v>2027 Q4</c:v>
                </c:pt>
                <c:pt idx="132">
                  <c:v>2028 Q1</c:v>
                </c:pt>
                <c:pt idx="133">
                  <c:v>2028 Q2</c:v>
                </c:pt>
                <c:pt idx="134">
                  <c:v>2028 Q3</c:v>
                </c:pt>
                <c:pt idx="135">
                  <c:v>2028 Q4</c:v>
                </c:pt>
                <c:pt idx="136">
                  <c:v>2029 Q1</c:v>
                </c:pt>
              </c:strCache>
            </c:strRef>
          </c:cat>
          <c:val>
            <c:numRef>
              <c:f>Sheet1!$B$2:$B$138</c:f>
              <c:numCache>
                <c:formatCode>General</c:formatCode>
                <c:ptCount val="137"/>
                <c:pt idx="0">
                  <c:v>69.172932330827066</c:v>
                </c:pt>
                <c:pt idx="1">
                  <c:v>69.268409118033176</c:v>
                </c:pt>
                <c:pt idx="2">
                  <c:v>69.99641962047977</c:v>
                </c:pt>
                <c:pt idx="3">
                  <c:v>70.175438596491219</c:v>
                </c:pt>
                <c:pt idx="4">
                  <c:v>70.59314954051797</c:v>
                </c:pt>
                <c:pt idx="5">
                  <c:v>70.78410311493019</c:v>
                </c:pt>
                <c:pt idx="6">
                  <c:v>71.404702231769903</c:v>
                </c:pt>
                <c:pt idx="7">
                  <c:v>72.335600907029473</c:v>
                </c:pt>
                <c:pt idx="8">
                  <c:v>73.44551855830052</c:v>
                </c:pt>
                <c:pt idx="9">
                  <c:v>74.209332855949398</c:v>
                </c:pt>
                <c:pt idx="10">
                  <c:v>74.841866571189868</c:v>
                </c:pt>
                <c:pt idx="11">
                  <c:v>75.89211123045709</c:v>
                </c:pt>
                <c:pt idx="12">
                  <c:v>76.39336436328918</c:v>
                </c:pt>
                <c:pt idx="13">
                  <c:v>76.823009905716674</c:v>
                </c:pt>
                <c:pt idx="14">
                  <c:v>77.013963480128893</c:v>
                </c:pt>
                <c:pt idx="15">
                  <c:v>77.455543620957158</c:v>
                </c:pt>
                <c:pt idx="16">
                  <c:v>77.920992958586936</c:v>
                </c:pt>
                <c:pt idx="17">
                  <c:v>78.219357918606036</c:v>
                </c:pt>
                <c:pt idx="18">
                  <c:v>79.400883160281651</c:v>
                </c:pt>
                <c:pt idx="19">
                  <c:v>80.463062417949644</c:v>
                </c:pt>
                <c:pt idx="20">
                  <c:v>81.393961093209214</c:v>
                </c:pt>
                <c:pt idx="21">
                  <c:v>81.919083422842817</c:v>
                </c:pt>
                <c:pt idx="22">
                  <c:v>82.360663563671082</c:v>
                </c:pt>
                <c:pt idx="23">
                  <c:v>82.814178302900103</c:v>
                </c:pt>
                <c:pt idx="24">
                  <c:v>83.470581214942115</c:v>
                </c:pt>
                <c:pt idx="25">
                  <c:v>83.757011576560444</c:v>
                </c:pt>
                <c:pt idx="26">
                  <c:v>84.11504952858337</c:v>
                </c:pt>
                <c:pt idx="27">
                  <c:v>84.306003102995589</c:v>
                </c:pt>
                <c:pt idx="28">
                  <c:v>84.425349087003227</c:v>
                </c:pt>
                <c:pt idx="29">
                  <c:v>84.74758324382384</c:v>
                </c:pt>
                <c:pt idx="30">
                  <c:v>85.224967179854389</c:v>
                </c:pt>
                <c:pt idx="31">
                  <c:v>85.797827903091061</c:v>
                </c:pt>
                <c:pt idx="32">
                  <c:v>86.311015634323908</c:v>
                </c:pt>
                <c:pt idx="33">
                  <c:v>87.015156939968975</c:v>
                </c:pt>
                <c:pt idx="34">
                  <c:v>87.683494450411743</c:v>
                </c:pt>
                <c:pt idx="35">
                  <c:v>88.256355173648402</c:v>
                </c:pt>
                <c:pt idx="36">
                  <c:v>88.471177944862163</c:v>
                </c:pt>
                <c:pt idx="37">
                  <c:v>88.876954290488129</c:v>
                </c:pt>
                <c:pt idx="38">
                  <c:v>89.044038668098821</c:v>
                </c:pt>
                <c:pt idx="39">
                  <c:v>89.33046902971715</c:v>
                </c:pt>
                <c:pt idx="40">
                  <c:v>89.81978756414847</c:v>
                </c:pt>
                <c:pt idx="41">
                  <c:v>90.392648287385128</c:v>
                </c:pt>
                <c:pt idx="42">
                  <c:v>90.94163981382026</c:v>
                </c:pt>
                <c:pt idx="43">
                  <c:v>91.633846521064569</c:v>
                </c:pt>
                <c:pt idx="44">
                  <c:v>91.944146079484426</c:v>
                </c:pt>
                <c:pt idx="45">
                  <c:v>92.147034252297416</c:v>
                </c:pt>
                <c:pt idx="46">
                  <c:v>92.206707244301228</c:v>
                </c:pt>
                <c:pt idx="47">
                  <c:v>92.505072204320328</c:v>
                </c:pt>
                <c:pt idx="48">
                  <c:v>93.185344313163867</c:v>
                </c:pt>
                <c:pt idx="49">
                  <c:v>93.674662847595187</c:v>
                </c:pt>
                <c:pt idx="50">
                  <c:v>94.116242988423437</c:v>
                </c:pt>
                <c:pt idx="51">
                  <c:v>94.474280940446349</c:v>
                </c:pt>
                <c:pt idx="52">
                  <c:v>94.73684210526315</c:v>
                </c:pt>
                <c:pt idx="53">
                  <c:v>94.080439193221139</c:v>
                </c:pt>
                <c:pt idx="54">
                  <c:v>92.46926840911803</c:v>
                </c:pt>
                <c:pt idx="55">
                  <c:v>90.356844492182844</c:v>
                </c:pt>
                <c:pt idx="56">
                  <c:v>88.351831960854526</c:v>
                </c:pt>
                <c:pt idx="57">
                  <c:v>87.910251820026247</c:v>
                </c:pt>
                <c:pt idx="58">
                  <c:v>87.790905836018624</c:v>
                </c:pt>
                <c:pt idx="59">
                  <c:v>87.874448024823977</c:v>
                </c:pt>
                <c:pt idx="60">
                  <c:v>88.518916338465218</c:v>
                </c:pt>
                <c:pt idx="61">
                  <c:v>89.306599832915623</c:v>
                </c:pt>
                <c:pt idx="62">
                  <c:v>89.604964792934709</c:v>
                </c:pt>
                <c:pt idx="63">
                  <c:v>89.497553407327842</c:v>
                </c:pt>
                <c:pt idx="64">
                  <c:v>89.545291800930897</c:v>
                </c:pt>
                <c:pt idx="65">
                  <c:v>89.461749612125558</c:v>
                </c:pt>
                <c:pt idx="66">
                  <c:v>89.581095596133181</c:v>
                </c:pt>
                <c:pt idx="67">
                  <c:v>89.557226399331654</c:v>
                </c:pt>
                <c:pt idx="68">
                  <c:v>90.189760114572152</c:v>
                </c:pt>
                <c:pt idx="69">
                  <c:v>89.91526435135458</c:v>
                </c:pt>
                <c:pt idx="70">
                  <c:v>90.643274853801174</c:v>
                </c:pt>
                <c:pt idx="71">
                  <c:v>90.392648287385128</c:v>
                </c:pt>
                <c:pt idx="72">
                  <c:v>90.511994271392766</c:v>
                </c:pt>
                <c:pt idx="73">
                  <c:v>91.025182002625613</c:v>
                </c:pt>
                <c:pt idx="74">
                  <c:v>91.609977324263042</c:v>
                </c:pt>
                <c:pt idx="75">
                  <c:v>92.07542666189282</c:v>
                </c:pt>
                <c:pt idx="76">
                  <c:v>92.660221983530249</c:v>
                </c:pt>
                <c:pt idx="77">
                  <c:v>93.292755698770733</c:v>
                </c:pt>
                <c:pt idx="78">
                  <c:v>93.80594343000358</c:v>
                </c:pt>
                <c:pt idx="79">
                  <c:v>94.283327366034129</c:v>
                </c:pt>
                <c:pt idx="80">
                  <c:v>94.378804153240253</c:v>
                </c:pt>
                <c:pt idx="81">
                  <c:v>94.748776703663921</c:v>
                </c:pt>
                <c:pt idx="82">
                  <c:v>94.915861081274613</c:v>
                </c:pt>
                <c:pt idx="83">
                  <c:v>95.273899033297525</c:v>
                </c:pt>
                <c:pt idx="84">
                  <c:v>95.417114214106689</c:v>
                </c:pt>
                <c:pt idx="85">
                  <c:v>95.763217567728844</c:v>
                </c:pt>
                <c:pt idx="86">
                  <c:v>95.978040338942591</c:v>
                </c:pt>
                <c:pt idx="87">
                  <c:v>96.443489676572383</c:v>
                </c:pt>
                <c:pt idx="88">
                  <c:v>97.111827187015152</c:v>
                </c:pt>
                <c:pt idx="89">
                  <c:v>97.5892111230457</c:v>
                </c:pt>
                <c:pt idx="90">
                  <c:v>98.066595059076263</c:v>
                </c:pt>
                <c:pt idx="91">
                  <c:v>98.627521183912165</c:v>
                </c:pt>
                <c:pt idx="92">
                  <c:v>98.532044396706056</c:v>
                </c:pt>
                <c:pt idx="93">
                  <c:v>98.555913593507583</c:v>
                </c:pt>
                <c:pt idx="94">
                  <c:v>98.746867167919788</c:v>
                </c:pt>
                <c:pt idx="95">
                  <c:v>98.734932569519046</c:v>
                </c:pt>
                <c:pt idx="96">
                  <c:v>99.319727891156461</c:v>
                </c:pt>
                <c:pt idx="97">
                  <c:v>99.51068146556868</c:v>
                </c:pt>
                <c:pt idx="98">
                  <c:v>100.11934598400765</c:v>
                </c:pt>
                <c:pt idx="99">
                  <c:v>100</c:v>
                </c:pt>
                <c:pt idx="100">
                  <c:v>97.171500179018977</c:v>
                </c:pt>
                <c:pt idx="101">
                  <c:v>77.336197636949521</c:v>
                </c:pt>
                <c:pt idx="102">
                  <c:v>90.332975295381317</c:v>
                </c:pt>
                <c:pt idx="103">
                  <c:v>91.574173529060744</c:v>
                </c:pt>
                <c:pt idx="104">
                  <c:v>90.65520945220193</c:v>
                </c:pt>
                <c:pt idx="105">
                  <c:v>97.326649958228899</c:v>
                </c:pt>
                <c:pt idx="106">
                  <c:v>98.711063372717518</c:v>
                </c:pt>
                <c:pt idx="107">
                  <c:v>99.928392409595418</c:v>
                </c:pt>
                <c:pt idx="108">
                  <c:v>100.16708437761071</c:v>
                </c:pt>
                <c:pt idx="109">
                  <c:v>99.976130803198473</c:v>
                </c:pt>
                <c:pt idx="110">
                  <c:v>99.773242630385482</c:v>
                </c:pt>
                <c:pt idx="111">
                  <c:v>99.761308031984726</c:v>
                </c:pt>
                <c:pt idx="112">
                  <c:v>99.618092851175561</c:v>
                </c:pt>
                <c:pt idx="113">
                  <c:v>99.415204678362571</c:v>
                </c:pt>
                <c:pt idx="114">
                  <c:v>99.045232127938903</c:v>
                </c:pt>
                <c:pt idx="115">
                  <c:v>98.460436806301459</c:v>
                </c:pt>
              </c:numCache>
            </c:numRef>
          </c:val>
          <c:smooth val="0"/>
          <c:extLst>
            <c:ext xmlns:c16="http://schemas.microsoft.com/office/drawing/2014/chart" uri="{C3380CC4-5D6E-409C-BE32-E72D297353CC}">
              <c16:uniqueId val="{00000000-4D30-49A3-9CB0-04AE0BC6C362}"/>
            </c:ext>
          </c:extLst>
        </c:ser>
        <c:ser>
          <c:idx val="1"/>
          <c:order val="1"/>
          <c:tx>
            <c:strRef>
              <c:f>Sheet1!$C$1</c:f>
              <c:strCache>
                <c:ptCount val="1"/>
                <c:pt idx="0">
                  <c:v>OBR</c:v>
                </c:pt>
              </c:strCache>
            </c:strRef>
          </c:tx>
          <c:spPr>
            <a:ln w="28575" cap="rnd">
              <a:solidFill>
                <a:srgbClr val="F2B517"/>
              </a:solidFill>
              <a:prstDash val="sysDash"/>
              <a:round/>
            </a:ln>
            <a:effectLst/>
          </c:spPr>
          <c:marker>
            <c:symbol val="none"/>
          </c:marker>
          <c:cat>
            <c:strRef>
              <c:f>Sheet1!$A$2:$A$138</c:f>
              <c:strCache>
                <c:ptCount val="137"/>
                <c:pt idx="0">
                  <c:v>1995 Q1</c:v>
                </c:pt>
                <c:pt idx="1">
                  <c:v>1995 Q2</c:v>
                </c:pt>
                <c:pt idx="2">
                  <c:v>1995 Q3</c:v>
                </c:pt>
                <c:pt idx="3">
                  <c:v>1995 Q4</c:v>
                </c:pt>
                <c:pt idx="4">
                  <c:v>1996 Q1</c:v>
                </c:pt>
                <c:pt idx="5">
                  <c:v>1996 Q2</c:v>
                </c:pt>
                <c:pt idx="6">
                  <c:v>1996 Q3</c:v>
                </c:pt>
                <c:pt idx="7">
                  <c:v>1996 Q4</c:v>
                </c:pt>
                <c:pt idx="8">
                  <c:v>1997 Q1</c:v>
                </c:pt>
                <c:pt idx="9">
                  <c:v>1997 Q2</c:v>
                </c:pt>
                <c:pt idx="10">
                  <c:v>1997 Q3</c:v>
                </c:pt>
                <c:pt idx="11">
                  <c:v>1997 Q4</c:v>
                </c:pt>
                <c:pt idx="12">
                  <c:v>1998 Q1</c:v>
                </c:pt>
                <c:pt idx="13">
                  <c:v>1998 Q2</c:v>
                </c:pt>
                <c:pt idx="14">
                  <c:v>1998 Q3</c:v>
                </c:pt>
                <c:pt idx="15">
                  <c:v>1998 Q4</c:v>
                </c:pt>
                <c:pt idx="16">
                  <c:v>1999 Q1</c:v>
                </c:pt>
                <c:pt idx="17">
                  <c:v>1999 Q2</c:v>
                </c:pt>
                <c:pt idx="18">
                  <c:v>1999 Q3</c:v>
                </c:pt>
                <c:pt idx="19">
                  <c:v>1999 Q4</c:v>
                </c:pt>
                <c:pt idx="20">
                  <c:v>2000 Q1</c:v>
                </c:pt>
                <c:pt idx="21">
                  <c:v>2000 Q2</c:v>
                </c:pt>
                <c:pt idx="22">
                  <c:v>2000 Q3</c:v>
                </c:pt>
                <c:pt idx="23">
                  <c:v>2000 Q4</c:v>
                </c:pt>
                <c:pt idx="24">
                  <c:v>2001 Q1</c:v>
                </c:pt>
                <c:pt idx="25">
                  <c:v>2001 Q2</c:v>
                </c:pt>
                <c:pt idx="26">
                  <c:v>2001 Q3</c:v>
                </c:pt>
                <c:pt idx="27">
                  <c:v>2001 Q4</c:v>
                </c:pt>
                <c:pt idx="28">
                  <c:v>2002 Q1</c:v>
                </c:pt>
                <c:pt idx="29">
                  <c:v>2002 Q2</c:v>
                </c:pt>
                <c:pt idx="30">
                  <c:v>2002 Q3</c:v>
                </c:pt>
                <c:pt idx="31">
                  <c:v>2002 Q4</c:v>
                </c:pt>
                <c:pt idx="32">
                  <c:v>2003 Q1</c:v>
                </c:pt>
                <c:pt idx="33">
                  <c:v>2003 Q2</c:v>
                </c:pt>
                <c:pt idx="34">
                  <c:v>2003 Q3</c:v>
                </c:pt>
                <c:pt idx="35">
                  <c:v>2003 Q4</c:v>
                </c:pt>
                <c:pt idx="36">
                  <c:v>2004 Q1</c:v>
                </c:pt>
                <c:pt idx="37">
                  <c:v>2004 Q2</c:v>
                </c:pt>
                <c:pt idx="38">
                  <c:v>2004 Q3</c:v>
                </c:pt>
                <c:pt idx="39">
                  <c:v>2004 Q4</c:v>
                </c:pt>
                <c:pt idx="40">
                  <c:v>2005 Q1</c:v>
                </c:pt>
                <c:pt idx="41">
                  <c:v>2005 Q2</c:v>
                </c:pt>
                <c:pt idx="42">
                  <c:v>2005 Q3</c:v>
                </c:pt>
                <c:pt idx="43">
                  <c:v>2005 Q4</c:v>
                </c:pt>
                <c:pt idx="44">
                  <c:v>2006 Q1</c:v>
                </c:pt>
                <c:pt idx="45">
                  <c:v>2006 Q2</c:v>
                </c:pt>
                <c:pt idx="46">
                  <c:v>2006 Q3</c:v>
                </c:pt>
                <c:pt idx="47">
                  <c:v>2006 Q4</c:v>
                </c:pt>
                <c:pt idx="48">
                  <c:v>2007 Q1</c:v>
                </c:pt>
                <c:pt idx="49">
                  <c:v>2007 Q2</c:v>
                </c:pt>
                <c:pt idx="50">
                  <c:v>2007 Q3</c:v>
                </c:pt>
                <c:pt idx="51">
                  <c:v>2007 Q4</c:v>
                </c:pt>
                <c:pt idx="52">
                  <c:v>2008 Q1</c:v>
                </c:pt>
                <c:pt idx="53">
                  <c:v>2008 Q2</c:v>
                </c:pt>
                <c:pt idx="54">
                  <c:v>2008 Q3</c:v>
                </c:pt>
                <c:pt idx="55">
                  <c:v>2008 Q4</c:v>
                </c:pt>
                <c:pt idx="56">
                  <c:v>2009 Q1</c:v>
                </c:pt>
                <c:pt idx="57">
                  <c:v>2009 Q2</c:v>
                </c:pt>
                <c:pt idx="58">
                  <c:v>2009 Q3</c:v>
                </c:pt>
                <c:pt idx="59">
                  <c:v>2009 Q4</c:v>
                </c:pt>
                <c:pt idx="60">
                  <c:v>2010 Q1</c:v>
                </c:pt>
                <c:pt idx="61">
                  <c:v>2010 Q2</c:v>
                </c:pt>
                <c:pt idx="62">
                  <c:v>2010 Q3</c:v>
                </c:pt>
                <c:pt idx="63">
                  <c:v>2010 Q4</c:v>
                </c:pt>
                <c:pt idx="64">
                  <c:v>2011 Q1</c:v>
                </c:pt>
                <c:pt idx="65">
                  <c:v>2011 Q2</c:v>
                </c:pt>
                <c:pt idx="66">
                  <c:v>2011 Q3</c:v>
                </c:pt>
                <c:pt idx="67">
                  <c:v>2011 Q4</c:v>
                </c:pt>
                <c:pt idx="68">
                  <c:v>2012 Q1</c:v>
                </c:pt>
                <c:pt idx="69">
                  <c:v>2012 Q2</c:v>
                </c:pt>
                <c:pt idx="70">
                  <c:v>2012 Q3</c:v>
                </c:pt>
                <c:pt idx="71">
                  <c:v>2012 Q4</c:v>
                </c:pt>
                <c:pt idx="72">
                  <c:v>2013 Q1</c:v>
                </c:pt>
                <c:pt idx="73">
                  <c:v>2013 Q2</c:v>
                </c:pt>
                <c:pt idx="74">
                  <c:v>2013 Q3</c:v>
                </c:pt>
                <c:pt idx="75">
                  <c:v>2013 Q4</c:v>
                </c:pt>
                <c:pt idx="76">
                  <c:v>2014 Q1</c:v>
                </c:pt>
                <c:pt idx="77">
                  <c:v>2014 Q2</c:v>
                </c:pt>
                <c:pt idx="78">
                  <c:v>2014 Q3</c:v>
                </c:pt>
                <c:pt idx="79">
                  <c:v>2014 Q4</c:v>
                </c:pt>
                <c:pt idx="80">
                  <c:v>2015 Q1</c:v>
                </c:pt>
                <c:pt idx="81">
                  <c:v>2015 Q2</c:v>
                </c:pt>
                <c:pt idx="82">
                  <c:v>2015 Q3</c:v>
                </c:pt>
                <c:pt idx="83">
                  <c:v>2015 Q4</c:v>
                </c:pt>
                <c:pt idx="84">
                  <c:v>2016 Q1</c:v>
                </c:pt>
                <c:pt idx="85">
                  <c:v>2016 Q2</c:v>
                </c:pt>
                <c:pt idx="86">
                  <c:v>2016 Q3</c:v>
                </c:pt>
                <c:pt idx="87">
                  <c:v>2016 Q4</c:v>
                </c:pt>
                <c:pt idx="88">
                  <c:v>2017 Q1</c:v>
                </c:pt>
                <c:pt idx="89">
                  <c:v>2017 Q2</c:v>
                </c:pt>
                <c:pt idx="90">
                  <c:v>2017 Q3</c:v>
                </c:pt>
                <c:pt idx="91">
                  <c:v>2017 Q4</c:v>
                </c:pt>
                <c:pt idx="92">
                  <c:v>2018 Q1</c:v>
                </c:pt>
                <c:pt idx="93">
                  <c:v>2018 Q2</c:v>
                </c:pt>
                <c:pt idx="94">
                  <c:v>2018 Q3</c:v>
                </c:pt>
                <c:pt idx="95">
                  <c:v>2018 Q4</c:v>
                </c:pt>
                <c:pt idx="96">
                  <c:v>2019 Q1</c:v>
                </c:pt>
                <c:pt idx="97">
                  <c:v>2019 Q2</c:v>
                </c:pt>
                <c:pt idx="98">
                  <c:v>2019 Q3</c:v>
                </c:pt>
                <c:pt idx="99">
                  <c:v>2019 Q4</c:v>
                </c:pt>
                <c:pt idx="100">
                  <c:v>2020 Q1</c:v>
                </c:pt>
                <c:pt idx="101">
                  <c:v>2020 Q2</c:v>
                </c:pt>
                <c:pt idx="102">
                  <c:v>2020 Q3</c:v>
                </c:pt>
                <c:pt idx="103">
                  <c:v>2020 Q4</c:v>
                </c:pt>
                <c:pt idx="104">
                  <c:v>2021 Q1</c:v>
                </c:pt>
                <c:pt idx="105">
                  <c:v>2021 Q2</c:v>
                </c:pt>
                <c:pt idx="106">
                  <c:v>2021 Q3</c:v>
                </c:pt>
                <c:pt idx="107">
                  <c:v>2021 Q4</c:v>
                </c:pt>
                <c:pt idx="108">
                  <c:v>2022 Q1</c:v>
                </c:pt>
                <c:pt idx="109">
                  <c:v>2022 Q2</c:v>
                </c:pt>
                <c:pt idx="110">
                  <c:v>2022 Q3</c:v>
                </c:pt>
                <c:pt idx="111">
                  <c:v>2022 Q4</c:v>
                </c:pt>
                <c:pt idx="112">
                  <c:v>2023 Q1</c:v>
                </c:pt>
                <c:pt idx="113">
                  <c:v>2023 Q2</c:v>
                </c:pt>
                <c:pt idx="114">
                  <c:v>2023 Q3</c:v>
                </c:pt>
                <c:pt idx="115">
                  <c:v>2023 Q4</c:v>
                </c:pt>
                <c:pt idx="116">
                  <c:v>2024 Q1</c:v>
                </c:pt>
                <c:pt idx="117">
                  <c:v>2024 Q2</c:v>
                </c:pt>
                <c:pt idx="118">
                  <c:v>2024 Q3</c:v>
                </c:pt>
                <c:pt idx="119">
                  <c:v>2024 Q4</c:v>
                </c:pt>
                <c:pt idx="120">
                  <c:v>2025 Q1</c:v>
                </c:pt>
                <c:pt idx="121">
                  <c:v>2025 Q2</c:v>
                </c:pt>
                <c:pt idx="122">
                  <c:v>2025 Q3</c:v>
                </c:pt>
                <c:pt idx="123">
                  <c:v>2025 Q4</c:v>
                </c:pt>
                <c:pt idx="124">
                  <c:v>2026 Q1</c:v>
                </c:pt>
                <c:pt idx="125">
                  <c:v>2026 Q2</c:v>
                </c:pt>
                <c:pt idx="126">
                  <c:v>2026 Q3</c:v>
                </c:pt>
                <c:pt idx="127">
                  <c:v>2026 Q4</c:v>
                </c:pt>
                <c:pt idx="128">
                  <c:v>2027 Q1</c:v>
                </c:pt>
                <c:pt idx="129">
                  <c:v>2027 Q2</c:v>
                </c:pt>
                <c:pt idx="130">
                  <c:v>2027 Q3</c:v>
                </c:pt>
                <c:pt idx="131">
                  <c:v>2027 Q4</c:v>
                </c:pt>
                <c:pt idx="132">
                  <c:v>2028 Q1</c:v>
                </c:pt>
                <c:pt idx="133">
                  <c:v>2028 Q2</c:v>
                </c:pt>
                <c:pt idx="134">
                  <c:v>2028 Q3</c:v>
                </c:pt>
                <c:pt idx="135">
                  <c:v>2028 Q4</c:v>
                </c:pt>
                <c:pt idx="136">
                  <c:v>2029 Q1</c:v>
                </c:pt>
              </c:strCache>
            </c:strRef>
          </c:cat>
          <c:val>
            <c:numRef>
              <c:f>Sheet1!$C$2:$C$138</c:f>
              <c:numCache>
                <c:formatCode>General</c:formatCode>
                <c:ptCount val="137"/>
                <c:pt idx="112">
                  <c:v>99.641885516103898</c:v>
                </c:pt>
                <c:pt idx="113">
                  <c:v>99.476791325906163</c:v>
                </c:pt>
                <c:pt idx="114">
                  <c:v>99.10358244811863</c:v>
                </c:pt>
                <c:pt idx="115">
                  <c:v>98.846226386021925</c:v>
                </c:pt>
                <c:pt idx="116">
                  <c:v>98.845788060189577</c:v>
                </c:pt>
                <c:pt idx="117">
                  <c:v>98.996596283326184</c:v>
                </c:pt>
                <c:pt idx="118">
                  <c:v>99.260583049669933</c:v>
                </c:pt>
                <c:pt idx="119">
                  <c:v>99.559660055849676</c:v>
                </c:pt>
                <c:pt idx="120">
                  <c:v>99.87378110945744</c:v>
                </c:pt>
                <c:pt idx="121">
                  <c:v>100.19881237991054</c:v>
                </c:pt>
                <c:pt idx="122">
                  <c:v>100.57384826187469</c:v>
                </c:pt>
                <c:pt idx="123">
                  <c:v>100.96444289836968</c:v>
                </c:pt>
                <c:pt idx="124">
                  <c:v>101.3586442303011</c:v>
                </c:pt>
                <c:pt idx="125">
                  <c:v>101.73880282600145</c:v>
                </c:pt>
                <c:pt idx="126">
                  <c:v>102.09261950875006</c:v>
                </c:pt>
                <c:pt idx="127">
                  <c:v>102.43320434166345</c:v>
                </c:pt>
                <c:pt idx="128">
                  <c:v>102.75836712607014</c:v>
                </c:pt>
                <c:pt idx="129">
                  <c:v>103.07798834902215</c:v>
                </c:pt>
                <c:pt idx="130">
                  <c:v>103.39012394252458</c:v>
                </c:pt>
                <c:pt idx="131">
                  <c:v>103.69370514484724</c:v>
                </c:pt>
                <c:pt idx="132">
                  <c:v>103.99264195279933</c:v>
                </c:pt>
                <c:pt idx="133">
                  <c:v>104.29199234433307</c:v>
                </c:pt>
                <c:pt idx="134">
                  <c:v>104.58980510267973</c:v>
                </c:pt>
                <c:pt idx="135">
                  <c:v>104.88909244356178</c:v>
                </c:pt>
                <c:pt idx="136">
                  <c:v>105.19042594568994</c:v>
                </c:pt>
              </c:numCache>
            </c:numRef>
          </c:val>
          <c:smooth val="0"/>
          <c:extLst>
            <c:ext xmlns:c16="http://schemas.microsoft.com/office/drawing/2014/chart" uri="{C3380CC4-5D6E-409C-BE32-E72D297353CC}">
              <c16:uniqueId val="{00000001-4D30-49A3-9CB0-04AE0BC6C362}"/>
            </c:ext>
          </c:extLst>
        </c:ser>
        <c:dLbls>
          <c:showLegendKey val="0"/>
          <c:showVal val="0"/>
          <c:showCatName val="0"/>
          <c:showSerName val="0"/>
          <c:showPercent val="0"/>
          <c:showBubbleSize val="0"/>
        </c:dLbls>
        <c:smooth val="0"/>
        <c:axId val="2106791839"/>
        <c:axId val="2106793471"/>
      </c:lineChart>
      <c:catAx>
        <c:axId val="2106791839"/>
        <c:scaling>
          <c:orientation val="minMax"/>
        </c:scaling>
        <c:delete val="0"/>
        <c:axPos val="b"/>
        <c:numFmt formatCode="yyyy" sourceLinked="0"/>
        <c:majorTickMark val="out"/>
        <c:minorTickMark val="out"/>
        <c:tickLblPos val="nextTo"/>
        <c:spPr>
          <a:noFill/>
          <a:ln w="9525" cap="flat" cmpd="sng" algn="ctr">
            <a:solidFill>
              <a:srgbClr val="FFFFFF">
                <a:lumMod val="75000"/>
              </a:srgb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793471"/>
        <c:crosses val="autoZero"/>
        <c:auto val="1"/>
        <c:lblAlgn val="ctr"/>
        <c:lblOffset val="100"/>
        <c:tickLblSkip val="4"/>
        <c:noMultiLvlLbl val="1"/>
      </c:catAx>
      <c:valAx>
        <c:axId val="2106793471"/>
        <c:scaling>
          <c:orientation val="minMax"/>
          <c:min val="65"/>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Real GDP per capita (2019 Q4 = 100)</a:t>
                </a:r>
              </a:p>
            </c:rich>
          </c:tx>
          <c:layout>
            <c:manualLayout>
              <c:xMode val="edge"/>
              <c:yMode val="edge"/>
              <c:x val="2.1311769370696294E-2"/>
              <c:y val="0.2051922281045927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FFFFFF">
                <a:lumMod val="75000"/>
              </a:srgb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79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Year-on-year</a:t>
            </a:r>
            <a:r>
              <a:rPr lang="en-GB" sz="1200" b="1" baseline="0" dirty="0"/>
              <a:t> changes in core spending power for main councils</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prstDash val="solid"/>
            </a:ln>
          </c:spPr>
          <c:invertIfNegative val="0"/>
          <c:dLbls>
            <c:dLbl>
              <c:idx val="0"/>
              <c:tx>
                <c:rich>
                  <a:bodyPr/>
                  <a:lstStyle/>
                  <a:p>
                    <a:fld id="{7BD94772-6A58-463F-9190-0CF0CF7D9197}"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F29-4945-965C-A061061B0EC0}"/>
                </c:ext>
              </c:extLst>
            </c:dLbl>
            <c:dLbl>
              <c:idx val="1"/>
              <c:tx>
                <c:rich>
                  <a:bodyPr/>
                  <a:lstStyle/>
                  <a:p>
                    <a:fld id="{9FB37B80-1408-4091-95EC-8C6A674B62E7}"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F29-4945-965C-A061061B0EC0}"/>
                </c:ext>
              </c:extLst>
            </c:dLbl>
            <c:dLbl>
              <c:idx val="2"/>
              <c:tx>
                <c:rich>
                  <a:bodyPr/>
                  <a:lstStyle/>
                  <a:p>
                    <a:fld id="{B0398B20-4366-454B-A212-8F547F2E4CA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29-4945-965C-A061061B0EC0}"/>
                </c:ext>
              </c:extLst>
            </c:dLbl>
            <c:dLbl>
              <c:idx val="3"/>
              <c:tx>
                <c:rich>
                  <a:bodyPr/>
                  <a:lstStyle/>
                  <a:p>
                    <a:fld id="{8132FF14-C551-4543-B72B-918ADCA33E7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29-4945-965C-A061061B0EC0}"/>
                </c:ext>
              </c:extLst>
            </c:dLbl>
            <c:dLbl>
              <c:idx val="4"/>
              <c:tx>
                <c:rich>
                  <a:bodyPr/>
                  <a:lstStyle/>
                  <a:p>
                    <a:fld id="{5D674D33-8814-4290-BE1F-10030B013910}"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29-4945-965C-A061061B0EC0}"/>
                </c:ext>
              </c:extLst>
            </c:dLbl>
            <c:dLbl>
              <c:idx val="5"/>
              <c:tx>
                <c:rich>
                  <a:bodyPr/>
                  <a:lstStyle/>
                  <a:p>
                    <a:fld id="{88DAA56C-A908-45D1-A327-8BE0F7A3E73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29-4945-965C-A061061B0EC0}"/>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Sheet1!$B$2:$I$2</c:f>
              <c:numCache>
                <c:formatCode>General</c:formatCode>
                <c:ptCount val="8"/>
                <c:pt idx="0">
                  <c:v>980.48228229029337</c:v>
                </c:pt>
                <c:pt idx="1">
                  <c:v>1444.9820288860137</c:v>
                </c:pt>
                <c:pt idx="2">
                  <c:v>1831.0577782645923</c:v>
                </c:pt>
                <c:pt idx="3">
                  <c:v>1912.3145449212971</c:v>
                </c:pt>
                <c:pt idx="4">
                  <c:v>2028.136003787411</c:v>
                </c:pt>
                <c:pt idx="5">
                  <c:v>2150.9723182218731</c:v>
                </c:pt>
                <c:pt idx="6">
                  <c:v>2281.2483507598881</c:v>
                </c:pt>
                <c:pt idx="7">
                  <c:v>2419.4146962089799</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5-1F29-4945-965C-A061061B0EC0}"/>
            </c:ext>
          </c:extLst>
        </c:ser>
        <c:ser>
          <c:idx val="0"/>
          <c:order val="1"/>
          <c:tx>
            <c:strRef>
              <c:f>Sheet1!$A$3</c:f>
              <c:strCache>
                <c:ptCount val="1"/>
                <c:pt idx="0">
                  <c:v>Business rates</c:v>
                </c:pt>
              </c:strCache>
            </c:strRef>
          </c:tx>
          <c:spPr>
            <a:solidFill>
              <a:srgbClr val="F2B517"/>
            </a:solidFill>
            <a:ln>
              <a:noFill/>
            </a:ln>
          </c:spPr>
          <c:invertIfNegative val="0"/>
          <c:dLbls>
            <c:dLbl>
              <c:idx val="0"/>
              <c:layout>
                <c:manualLayout>
                  <c:x val="0"/>
                  <c:y val="1.0148731408573929E-3"/>
                </c:manualLayout>
              </c:layout>
              <c:tx>
                <c:rich>
                  <a:bodyPr/>
                  <a:lstStyle/>
                  <a:p>
                    <a:fld id="{249C368F-2362-4719-B44A-0AF3C3F0741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F29-4945-965C-A061061B0EC0}"/>
                </c:ext>
              </c:extLst>
            </c:dLbl>
            <c:dLbl>
              <c:idx val="1"/>
              <c:tx>
                <c:rich>
                  <a:bodyPr/>
                  <a:lstStyle/>
                  <a:p>
                    <a:fld id="{8320897B-8E97-4851-A1CE-D8D88F3ABCA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F29-4945-965C-A061061B0EC0}"/>
                </c:ext>
              </c:extLst>
            </c:dLbl>
            <c:dLbl>
              <c:idx val="2"/>
              <c:tx>
                <c:rich>
                  <a:bodyPr/>
                  <a:lstStyle/>
                  <a:p>
                    <a:fld id="{60C32B6C-ABEE-4639-ACF9-288559DB2B9D}"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29-4945-965C-A061061B0EC0}"/>
                </c:ext>
              </c:extLst>
            </c:dLbl>
            <c:dLbl>
              <c:idx val="3"/>
              <c:tx>
                <c:rich>
                  <a:bodyPr/>
                  <a:lstStyle/>
                  <a:p>
                    <a:fld id="{2B907760-B885-46B8-9B6D-355CCC6B7FD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29-4945-965C-A061061B0EC0}"/>
                </c:ext>
              </c:extLst>
            </c:dLbl>
            <c:dLbl>
              <c:idx val="4"/>
              <c:tx>
                <c:rich>
                  <a:bodyPr/>
                  <a:lstStyle/>
                  <a:p>
                    <a:fld id="{52BC36F7-3901-4319-A552-1B09D079D3C0}"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29-4945-965C-A061061B0EC0}"/>
                </c:ext>
              </c:extLst>
            </c:dLbl>
            <c:dLbl>
              <c:idx val="5"/>
              <c:tx>
                <c:rich>
                  <a:bodyPr/>
                  <a:lstStyle/>
                  <a:p>
                    <a:fld id="{BDB44E65-BD55-429D-AA68-4373B28EB75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F29-4945-965C-A061061B0EC0}"/>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Sheet1!$B$3:$I$3</c:f>
              <c:numCache>
                <c:formatCode>General</c:formatCode>
                <c:ptCount val="8"/>
                <c:pt idx="0">
                  <c:v>146.60158463640255</c:v>
                </c:pt>
                <c:pt idx="1">
                  <c:v>615.02287325871475</c:v>
                </c:pt>
                <c:pt idx="2">
                  <c:v>1272.5382754257589</c:v>
                </c:pt>
                <c:pt idx="3">
                  <c:v>1015.852463637184</c:v>
                </c:pt>
                <c:pt idx="4">
                  <c:v>275.89755734931532</c:v>
                </c:pt>
                <c:pt idx="5">
                  <c:v>277.21400212170556</c:v>
                </c:pt>
                <c:pt idx="6">
                  <c:v>283.40867804397567</c:v>
                </c:pt>
                <c:pt idx="7">
                  <c:v>348.3452890354165</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0B-1F29-4945-965C-A061061B0EC0}"/>
            </c:ext>
          </c:extLst>
        </c:ser>
        <c:ser>
          <c:idx val="2"/>
          <c:order val="2"/>
          <c:tx>
            <c:strRef>
              <c:f>Sheet1!$A$4</c:f>
              <c:strCache>
                <c:ptCount val="1"/>
                <c:pt idx="0">
                  <c:v>Grant funding</c:v>
                </c:pt>
              </c:strCache>
            </c:strRef>
          </c:tx>
          <c:spPr>
            <a:solidFill>
              <a:srgbClr val="309E75"/>
            </a:solidFill>
          </c:spPr>
          <c:invertIfNegative val="0"/>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Sheet1!$B$4:$I$4</c:f>
              <c:numCache>
                <c:formatCode>General</c:formatCode>
                <c:ptCount val="8"/>
                <c:pt idx="0">
                  <c:v>130.00814846382127</c:v>
                </c:pt>
                <c:pt idx="1">
                  <c:v>1554.7850269764003</c:v>
                </c:pt>
                <c:pt idx="2">
                  <c:v>2023.8977297079036</c:v>
                </c:pt>
                <c:pt idx="3">
                  <c:v>1247.6044785394588</c:v>
                </c:pt>
                <c:pt idx="4">
                  <c:v>-178.69713998569205</c:v>
                </c:pt>
                <c:pt idx="5">
                  <c:v>-139.90582175910822</c:v>
                </c:pt>
                <c:pt idx="6">
                  <c:v>-126.37839568157506</c:v>
                </c:pt>
                <c:pt idx="7">
                  <c:v>-119.42123736748181</c:v>
                </c:pt>
              </c:numCache>
            </c:numRef>
          </c:val>
          <c:extLst>
            <c:ext xmlns:c16="http://schemas.microsoft.com/office/drawing/2014/chart" uri="{C3380CC4-5D6E-409C-BE32-E72D297353CC}">
              <c16:uniqueId val="{00000011-1F29-4945-965C-A061061B0EC0}"/>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Total (nominal)</c:v>
                </c:pt>
              </c:strCache>
            </c:strRef>
          </c:tx>
          <c:marker>
            <c:symbol val="diamond"/>
            <c:size val="9"/>
            <c:spPr>
              <a:solidFill>
                <a:srgbClr val="FFFFFF"/>
              </a:solidFill>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Sheet1!$B$5:$I$5</c:f>
              <c:numCache>
                <c:formatCode>General</c:formatCode>
                <c:ptCount val="8"/>
                <c:pt idx="0">
                  <c:v>1257.0920153905172</c:v>
                </c:pt>
                <c:pt idx="1">
                  <c:v>3614.7899291211288</c:v>
                </c:pt>
                <c:pt idx="2">
                  <c:v>5127.4937833982549</c:v>
                </c:pt>
                <c:pt idx="3">
                  <c:v>4175.7714870979398</c:v>
                </c:pt>
                <c:pt idx="4">
                  <c:v>2125.3364211510343</c:v>
                </c:pt>
                <c:pt idx="5">
                  <c:v>2288.2804985844705</c:v>
                </c:pt>
                <c:pt idx="6">
                  <c:v>2438.2786331222887</c:v>
                </c:pt>
                <c:pt idx="7">
                  <c:v>2648.3387478769146</c:v>
                </c:pt>
              </c:numCache>
            </c:numRef>
          </c:val>
          <c:smooth val="0"/>
          <c:extLst>
            <c:ext xmlns:c16="http://schemas.microsoft.com/office/drawing/2014/chart" uri="{C3380CC4-5D6E-409C-BE32-E72D297353CC}">
              <c16:uniqueId val="{00000012-1F29-4945-965C-A061061B0EC0}"/>
            </c:ext>
          </c:extLst>
        </c:ser>
        <c:ser>
          <c:idx val="4"/>
          <c:order val="4"/>
          <c:tx>
            <c:strRef>
              <c:f>Sheet1!$A$6</c:f>
              <c:strCache>
                <c:ptCount val="1"/>
                <c:pt idx="0">
                  <c:v>Total (real-terms)</c:v>
                </c:pt>
              </c:strCache>
            </c:strRef>
          </c:tx>
          <c:spPr>
            <a:ln>
              <a:solidFill>
                <a:srgbClr val="EB5C40"/>
              </a:solidFill>
            </a:ln>
          </c:spPr>
          <c:marker>
            <c:symbol val="diamond"/>
            <c:size val="9"/>
            <c:spPr>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Sheet1!$B$6:$I$6</c:f>
              <c:numCache>
                <c:formatCode>General</c:formatCode>
                <c:ptCount val="8"/>
                <c:pt idx="0">
                  <c:v>1845.1216762933618</c:v>
                </c:pt>
                <c:pt idx="1">
                  <c:v>457.60749208756897</c:v>
                </c:pt>
                <c:pt idx="2">
                  <c:v>1830.1561921199827</c:v>
                </c:pt>
                <c:pt idx="3">
                  <c:v>3699.8030120446492</c:v>
                </c:pt>
                <c:pt idx="4">
                  <c:v>1292.6887146858062</c:v>
                </c:pt>
                <c:pt idx="5">
                  <c:v>1164.6268507515197</c:v>
                </c:pt>
                <c:pt idx="6">
                  <c:v>1168.8683144602473</c:v>
                </c:pt>
                <c:pt idx="7">
                  <c:v>1262.1232631123348</c:v>
                </c:pt>
              </c:numCache>
            </c:numRef>
          </c:val>
          <c:smooth val="0"/>
          <c:extLst>
            <c:ext xmlns:c16="http://schemas.microsoft.com/office/drawing/2014/chart" uri="{C3380CC4-5D6E-409C-BE32-E72D297353CC}">
              <c16:uniqueId val="{00000013-1F29-4945-965C-A061061B0EC0}"/>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scaling>
        <c:delete val="0"/>
        <c:axPos val="l"/>
        <c:majorGridlines>
          <c:spPr>
            <a:ln w="9525">
              <a:solidFill>
                <a:schemeClr val="bg1">
                  <a:lumMod val="75000"/>
                </a:schemeClr>
              </a:solidFill>
              <a:prstDash val="dash"/>
            </a:ln>
          </c:spPr>
        </c:majorGridlines>
        <c:numFmt formatCode="&quot;£&quot;#,##0&quot;m&quot;"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78517246633560311"/>
          <c:y val="0.27791969347022472"/>
          <c:w val="0.14821574559923004"/>
          <c:h val="0.2555635847051034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Year-on-year</a:t>
            </a:r>
            <a:r>
              <a:rPr lang="en-GB" sz="1200" b="1" baseline="0" dirty="0"/>
              <a:t> changes in core spending power for main councils</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prstDash val="solid"/>
            </a:ln>
          </c:spPr>
          <c:invertIfNegative val="0"/>
          <c:dLbls>
            <c:dLbl>
              <c:idx val="0"/>
              <c:tx>
                <c:rich>
                  <a:bodyPr/>
                  <a:lstStyle/>
                  <a:p>
                    <a:fld id="{0A704DF7-3DB5-4767-B6E3-3F43FB211A2C}"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F29-4945-965C-A061061B0EC0}"/>
                </c:ext>
              </c:extLst>
            </c:dLbl>
            <c:dLbl>
              <c:idx val="1"/>
              <c:tx>
                <c:rich>
                  <a:bodyPr/>
                  <a:lstStyle/>
                  <a:p>
                    <a:fld id="{D97734C2-5298-4D88-BB26-8DDE9A0243FF}"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F29-4945-965C-A061061B0EC0}"/>
                </c:ext>
              </c:extLst>
            </c:dLbl>
            <c:dLbl>
              <c:idx val="2"/>
              <c:tx>
                <c:rich>
                  <a:bodyPr/>
                  <a:lstStyle/>
                  <a:p>
                    <a:fld id="{780891DC-93D1-46EE-8EAB-79D8DB83BFB9}"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29-4945-965C-A061061B0EC0}"/>
                </c:ext>
              </c:extLst>
            </c:dLbl>
            <c:dLbl>
              <c:idx val="3"/>
              <c:tx>
                <c:rich>
                  <a:bodyPr/>
                  <a:lstStyle/>
                  <a:p>
                    <a:fld id="{1F0BD6CE-E0AD-4A20-84D3-17227915B7E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29-4945-965C-A061061B0EC0}"/>
                </c:ext>
              </c:extLst>
            </c:dLbl>
            <c:dLbl>
              <c:idx val="4"/>
              <c:tx>
                <c:rich>
                  <a:bodyPr/>
                  <a:lstStyle/>
                  <a:p>
                    <a:fld id="{5B801B81-7DE5-42A4-A65D-28152015314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29-4945-965C-A061061B0EC0}"/>
                </c:ext>
              </c:extLst>
            </c:dLbl>
            <c:dLbl>
              <c:idx val="5"/>
              <c:tx>
                <c:rich>
                  <a:bodyPr/>
                  <a:lstStyle/>
                  <a:p>
                    <a:fld id="{DA263675-6A90-4993-BF7D-00C759F60BDD}"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29-4945-965C-A061061B0EC0}"/>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Sheet1!$B$2:$I$2</c:f>
              <c:numCache>
                <c:formatCode>General</c:formatCode>
                <c:ptCount val="8"/>
                <c:pt idx="0">
                  <c:v>980.48228229029337</c:v>
                </c:pt>
                <c:pt idx="1">
                  <c:v>1444.9820288860137</c:v>
                </c:pt>
                <c:pt idx="2">
                  <c:v>1831.0577782645923</c:v>
                </c:pt>
                <c:pt idx="3">
                  <c:v>1912.3145449212971</c:v>
                </c:pt>
                <c:pt idx="4">
                  <c:v>2028.136003787411</c:v>
                </c:pt>
                <c:pt idx="5">
                  <c:v>2150.9723182218731</c:v>
                </c:pt>
                <c:pt idx="6">
                  <c:v>2281.2483507598881</c:v>
                </c:pt>
                <c:pt idx="7">
                  <c:v>2419.4146962089799</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5-1F29-4945-965C-A061061B0EC0}"/>
            </c:ext>
          </c:extLst>
        </c:ser>
        <c:ser>
          <c:idx val="0"/>
          <c:order val="1"/>
          <c:tx>
            <c:strRef>
              <c:f>Sheet1!$A$3</c:f>
              <c:strCache>
                <c:ptCount val="1"/>
                <c:pt idx="0">
                  <c:v>Business rates</c:v>
                </c:pt>
              </c:strCache>
            </c:strRef>
          </c:tx>
          <c:spPr>
            <a:solidFill>
              <a:srgbClr val="F2B517"/>
            </a:solidFill>
            <a:ln>
              <a:noFill/>
            </a:ln>
          </c:spPr>
          <c:invertIfNegative val="0"/>
          <c:dLbls>
            <c:dLbl>
              <c:idx val="0"/>
              <c:layout>
                <c:manualLayout>
                  <c:x val="0"/>
                  <c:y val="1.0148731408573929E-3"/>
                </c:manualLayout>
              </c:layout>
              <c:tx>
                <c:rich>
                  <a:bodyPr/>
                  <a:lstStyle/>
                  <a:p>
                    <a:fld id="{5B839799-5E92-4866-9F9A-B8A7B4B6859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F29-4945-965C-A061061B0EC0}"/>
                </c:ext>
              </c:extLst>
            </c:dLbl>
            <c:dLbl>
              <c:idx val="1"/>
              <c:tx>
                <c:rich>
                  <a:bodyPr/>
                  <a:lstStyle/>
                  <a:p>
                    <a:fld id="{E7EA7C0D-EC5F-47E8-914E-E60141FD696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F29-4945-965C-A061061B0EC0}"/>
                </c:ext>
              </c:extLst>
            </c:dLbl>
            <c:dLbl>
              <c:idx val="2"/>
              <c:tx>
                <c:rich>
                  <a:bodyPr/>
                  <a:lstStyle/>
                  <a:p>
                    <a:fld id="{C07A8B5B-AB06-44B8-AC19-F66607550C69}"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29-4945-965C-A061061B0EC0}"/>
                </c:ext>
              </c:extLst>
            </c:dLbl>
            <c:dLbl>
              <c:idx val="3"/>
              <c:tx>
                <c:rich>
                  <a:bodyPr/>
                  <a:lstStyle/>
                  <a:p>
                    <a:fld id="{10B1B8BA-D353-4E69-928E-45B6BBD549A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29-4945-965C-A061061B0EC0}"/>
                </c:ext>
              </c:extLst>
            </c:dLbl>
            <c:dLbl>
              <c:idx val="4"/>
              <c:tx>
                <c:rich>
                  <a:bodyPr/>
                  <a:lstStyle/>
                  <a:p>
                    <a:fld id="{516BDD02-AEA1-4835-A725-FAE525ED0E1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29-4945-965C-A061061B0EC0}"/>
                </c:ext>
              </c:extLst>
            </c:dLbl>
            <c:dLbl>
              <c:idx val="5"/>
              <c:tx>
                <c:rich>
                  <a:bodyPr/>
                  <a:lstStyle/>
                  <a:p>
                    <a:fld id="{60820097-D8FA-4395-93AC-7DA6E228EE7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F29-4945-965C-A061061B0EC0}"/>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Sheet1!$B$3:$I$3</c:f>
              <c:numCache>
                <c:formatCode>General</c:formatCode>
                <c:ptCount val="8"/>
                <c:pt idx="0">
                  <c:v>146.60158463640255</c:v>
                </c:pt>
                <c:pt idx="1">
                  <c:v>615.02287325871475</c:v>
                </c:pt>
                <c:pt idx="2">
                  <c:v>1272.5382754257589</c:v>
                </c:pt>
                <c:pt idx="3">
                  <c:v>1015.852463637184</c:v>
                </c:pt>
                <c:pt idx="4">
                  <c:v>275.89755734931532</c:v>
                </c:pt>
                <c:pt idx="5">
                  <c:v>277.21400212170556</c:v>
                </c:pt>
                <c:pt idx="6">
                  <c:v>283.40867804397567</c:v>
                </c:pt>
                <c:pt idx="7">
                  <c:v>348.3452890354165</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0B-1F29-4945-965C-A061061B0EC0}"/>
            </c:ext>
          </c:extLst>
        </c:ser>
        <c:ser>
          <c:idx val="2"/>
          <c:order val="2"/>
          <c:tx>
            <c:strRef>
              <c:f>Sheet1!$A$4</c:f>
              <c:strCache>
                <c:ptCount val="1"/>
                <c:pt idx="0">
                  <c:v>Grant funding</c:v>
                </c:pt>
              </c:strCache>
            </c:strRef>
          </c:tx>
          <c:spPr>
            <a:solidFill>
              <a:srgbClr val="309E75"/>
            </a:solidFill>
          </c:spPr>
          <c:invertIfNegative val="0"/>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Sheet1!$B$4:$I$4</c:f>
              <c:numCache>
                <c:formatCode>General</c:formatCode>
                <c:ptCount val="8"/>
                <c:pt idx="0">
                  <c:v>130.00814846382127</c:v>
                </c:pt>
                <c:pt idx="1">
                  <c:v>1554.7850269764003</c:v>
                </c:pt>
                <c:pt idx="2">
                  <c:v>2023.8977297079036</c:v>
                </c:pt>
                <c:pt idx="3">
                  <c:v>1247.6044785394588</c:v>
                </c:pt>
                <c:pt idx="4">
                  <c:v>0</c:v>
                </c:pt>
                <c:pt idx="5">
                  <c:v>0</c:v>
                </c:pt>
                <c:pt idx="6">
                  <c:v>0</c:v>
                </c:pt>
                <c:pt idx="7">
                  <c:v>0</c:v>
                </c:pt>
              </c:numCache>
            </c:numRef>
          </c:val>
          <c:extLst>
            <c:ext xmlns:c16="http://schemas.microsoft.com/office/drawing/2014/chart" uri="{C3380CC4-5D6E-409C-BE32-E72D297353CC}">
              <c16:uniqueId val="{00000011-1F29-4945-965C-A061061B0EC0}"/>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Total (nominal)</c:v>
                </c:pt>
              </c:strCache>
            </c:strRef>
          </c:tx>
          <c:marker>
            <c:symbol val="diamond"/>
            <c:size val="9"/>
            <c:spPr>
              <a:solidFill>
                <a:srgbClr val="FFFFFF"/>
              </a:solidFill>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Sheet1!$B$5:$I$5</c:f>
              <c:numCache>
                <c:formatCode>General</c:formatCode>
                <c:ptCount val="8"/>
                <c:pt idx="0">
                  <c:v>1257.0920153905172</c:v>
                </c:pt>
                <c:pt idx="1">
                  <c:v>3614.7899291211288</c:v>
                </c:pt>
                <c:pt idx="2">
                  <c:v>5127.4937833982549</c:v>
                </c:pt>
                <c:pt idx="3">
                  <c:v>4175.7714870979398</c:v>
                </c:pt>
                <c:pt idx="4">
                  <c:v>2304.0335611367263</c:v>
                </c:pt>
                <c:pt idx="5">
                  <c:v>2428.1863203435787</c:v>
                </c:pt>
                <c:pt idx="6">
                  <c:v>2564.6570288038638</c:v>
                </c:pt>
                <c:pt idx="7">
                  <c:v>2767.7599852443964</c:v>
                </c:pt>
              </c:numCache>
            </c:numRef>
          </c:val>
          <c:smooth val="0"/>
          <c:extLst>
            <c:ext xmlns:c16="http://schemas.microsoft.com/office/drawing/2014/chart" uri="{C3380CC4-5D6E-409C-BE32-E72D297353CC}">
              <c16:uniqueId val="{00000012-1F29-4945-965C-A061061B0EC0}"/>
            </c:ext>
          </c:extLst>
        </c:ser>
        <c:ser>
          <c:idx val="4"/>
          <c:order val="4"/>
          <c:tx>
            <c:strRef>
              <c:f>Sheet1!$A$6</c:f>
              <c:strCache>
                <c:ptCount val="1"/>
                <c:pt idx="0">
                  <c:v>Total (real-terms)</c:v>
                </c:pt>
              </c:strCache>
            </c:strRef>
          </c:tx>
          <c:spPr>
            <a:ln>
              <a:solidFill>
                <a:srgbClr val="EB5C40"/>
              </a:solidFill>
            </a:ln>
          </c:spPr>
          <c:marker>
            <c:symbol val="diamond"/>
            <c:size val="9"/>
            <c:spPr>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Sheet1!$B$6:$I$6</c:f>
              <c:numCache>
                <c:formatCode>General</c:formatCode>
                <c:ptCount val="8"/>
                <c:pt idx="0">
                  <c:v>1845.1216762933618</c:v>
                </c:pt>
                <c:pt idx="1">
                  <c:v>457.60749208756897</c:v>
                </c:pt>
                <c:pt idx="2">
                  <c:v>1830.1561921199827</c:v>
                </c:pt>
                <c:pt idx="3">
                  <c:v>3699.8030120446492</c:v>
                </c:pt>
                <c:pt idx="4">
                  <c:v>1467.6027216391958</c:v>
                </c:pt>
                <c:pt idx="5">
                  <c:v>1296.2266393401515</c:v>
                </c:pt>
                <c:pt idx="6">
                  <c:v>1282.5809165848041</c:v>
                </c:pt>
                <c:pt idx="7">
                  <c:v>1364.7946490561299</c:v>
                </c:pt>
              </c:numCache>
            </c:numRef>
          </c:val>
          <c:smooth val="0"/>
          <c:extLst>
            <c:ext xmlns:c16="http://schemas.microsoft.com/office/drawing/2014/chart" uri="{C3380CC4-5D6E-409C-BE32-E72D297353CC}">
              <c16:uniqueId val="{00000013-1F29-4945-965C-A061061B0EC0}"/>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min val="-1000"/>
        </c:scaling>
        <c:delete val="0"/>
        <c:axPos val="l"/>
        <c:majorGridlines>
          <c:spPr>
            <a:ln w="9525">
              <a:solidFill>
                <a:schemeClr val="bg1">
                  <a:lumMod val="75000"/>
                </a:schemeClr>
              </a:solidFill>
              <a:prstDash val="dash"/>
            </a:ln>
          </c:spPr>
        </c:majorGridlines>
        <c:numFmt formatCode="&quot;£&quot;#,##0&quot;m&quot;"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78517246633560311"/>
          <c:y val="0.27791969347022472"/>
          <c:w val="0.14821574559923004"/>
          <c:h val="0.2555635847051034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Year-on-year</a:t>
            </a:r>
            <a:r>
              <a:rPr lang="en-GB" sz="1200" b="1" baseline="0" dirty="0"/>
              <a:t> changes in core spending power for main councils</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prstDash val="solid"/>
            </a:ln>
          </c:spPr>
          <c:invertIfNegative val="0"/>
          <c:dLbls>
            <c:dLbl>
              <c:idx val="0"/>
              <c:tx>
                <c:rich>
                  <a:bodyPr/>
                  <a:lstStyle/>
                  <a:p>
                    <a:fld id="{0EF3F8EF-A6C1-439D-84D8-B76823CEF626}"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F29-4945-965C-A061061B0EC0}"/>
                </c:ext>
              </c:extLst>
            </c:dLbl>
            <c:dLbl>
              <c:idx val="1"/>
              <c:tx>
                <c:rich>
                  <a:bodyPr/>
                  <a:lstStyle/>
                  <a:p>
                    <a:fld id="{52850B64-BD64-48A6-BC19-DB6E2BADBB00}"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F29-4945-965C-A061061B0EC0}"/>
                </c:ext>
              </c:extLst>
            </c:dLbl>
            <c:dLbl>
              <c:idx val="2"/>
              <c:tx>
                <c:rich>
                  <a:bodyPr/>
                  <a:lstStyle/>
                  <a:p>
                    <a:fld id="{4F34D433-99FF-4737-A111-AC913C8D5C4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29-4945-965C-A061061B0EC0}"/>
                </c:ext>
              </c:extLst>
            </c:dLbl>
            <c:dLbl>
              <c:idx val="3"/>
              <c:tx>
                <c:rich>
                  <a:bodyPr/>
                  <a:lstStyle/>
                  <a:p>
                    <a:fld id="{3C140929-5A5B-4E6A-9342-D768A95135C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29-4945-965C-A061061B0EC0}"/>
                </c:ext>
              </c:extLst>
            </c:dLbl>
            <c:dLbl>
              <c:idx val="4"/>
              <c:tx>
                <c:rich>
                  <a:bodyPr/>
                  <a:lstStyle/>
                  <a:p>
                    <a:fld id="{6DBFFE87-CC45-423B-AAB3-3DFFEF829B9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29-4945-965C-A061061B0EC0}"/>
                </c:ext>
              </c:extLst>
            </c:dLbl>
            <c:dLbl>
              <c:idx val="5"/>
              <c:tx>
                <c:rich>
                  <a:bodyPr/>
                  <a:lstStyle/>
                  <a:p>
                    <a:fld id="{3E2946BD-22EB-4A94-B242-BBFEB75411A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29-4945-965C-A061061B0EC0}"/>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Sheet1!$B$2:$I$2</c:f>
              <c:numCache>
                <c:formatCode>General</c:formatCode>
                <c:ptCount val="8"/>
                <c:pt idx="0">
                  <c:v>980.48228229029337</c:v>
                </c:pt>
                <c:pt idx="1">
                  <c:v>1444.9820288860137</c:v>
                </c:pt>
                <c:pt idx="2">
                  <c:v>1831.0577782645923</c:v>
                </c:pt>
                <c:pt idx="3">
                  <c:v>1912.3145449212971</c:v>
                </c:pt>
                <c:pt idx="4">
                  <c:v>1358.4096824146836</c:v>
                </c:pt>
                <c:pt idx="5">
                  <c:v>1413.5150831251085</c:v>
                </c:pt>
                <c:pt idx="6">
                  <c:v>1470.8558957490022</c:v>
                </c:pt>
                <c:pt idx="7">
                  <c:v>1530.5228022587253</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5-1F29-4945-965C-A061061B0EC0}"/>
            </c:ext>
          </c:extLst>
        </c:ser>
        <c:ser>
          <c:idx val="0"/>
          <c:order val="1"/>
          <c:tx>
            <c:strRef>
              <c:f>Sheet1!$A$3</c:f>
              <c:strCache>
                <c:ptCount val="1"/>
                <c:pt idx="0">
                  <c:v>Business rates</c:v>
                </c:pt>
              </c:strCache>
            </c:strRef>
          </c:tx>
          <c:spPr>
            <a:solidFill>
              <a:srgbClr val="F2B517"/>
            </a:solidFill>
            <a:ln>
              <a:noFill/>
            </a:ln>
          </c:spPr>
          <c:invertIfNegative val="0"/>
          <c:dLbls>
            <c:dLbl>
              <c:idx val="0"/>
              <c:layout>
                <c:manualLayout>
                  <c:x val="0"/>
                  <c:y val="1.0148731408573929E-3"/>
                </c:manualLayout>
              </c:layout>
              <c:tx>
                <c:rich>
                  <a:bodyPr/>
                  <a:lstStyle/>
                  <a:p>
                    <a:fld id="{5953DB6A-A64C-4F8F-B04B-D8BEB7FFAF6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F29-4945-965C-A061061B0EC0}"/>
                </c:ext>
              </c:extLst>
            </c:dLbl>
            <c:dLbl>
              <c:idx val="1"/>
              <c:tx>
                <c:rich>
                  <a:bodyPr/>
                  <a:lstStyle/>
                  <a:p>
                    <a:fld id="{3A9A17CA-2E42-48B7-BECD-646D69E69FA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F29-4945-965C-A061061B0EC0}"/>
                </c:ext>
              </c:extLst>
            </c:dLbl>
            <c:dLbl>
              <c:idx val="2"/>
              <c:tx>
                <c:rich>
                  <a:bodyPr/>
                  <a:lstStyle/>
                  <a:p>
                    <a:fld id="{ACA4577F-D0CA-4794-B896-821301373BCE}"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29-4945-965C-A061061B0EC0}"/>
                </c:ext>
              </c:extLst>
            </c:dLbl>
            <c:dLbl>
              <c:idx val="3"/>
              <c:tx>
                <c:rich>
                  <a:bodyPr/>
                  <a:lstStyle/>
                  <a:p>
                    <a:fld id="{48B4A507-D00C-4697-8859-9D0792979699}"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29-4945-965C-A061061B0EC0}"/>
                </c:ext>
              </c:extLst>
            </c:dLbl>
            <c:dLbl>
              <c:idx val="4"/>
              <c:tx>
                <c:rich>
                  <a:bodyPr/>
                  <a:lstStyle/>
                  <a:p>
                    <a:fld id="{65C1F9A7-B51B-49F5-A47B-D64FC1DADDF7}"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29-4945-965C-A061061B0EC0}"/>
                </c:ext>
              </c:extLst>
            </c:dLbl>
            <c:dLbl>
              <c:idx val="5"/>
              <c:tx>
                <c:rich>
                  <a:bodyPr/>
                  <a:lstStyle/>
                  <a:p>
                    <a:fld id="{FB73D7E7-0D87-4A26-BD6E-D7D8FB1C5C5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F29-4945-965C-A061061B0EC0}"/>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Sheet1!$B$3:$I$3</c:f>
              <c:numCache>
                <c:formatCode>General</c:formatCode>
                <c:ptCount val="8"/>
                <c:pt idx="0">
                  <c:v>146.60158463640255</c:v>
                </c:pt>
                <c:pt idx="1">
                  <c:v>615.02287325871475</c:v>
                </c:pt>
                <c:pt idx="2">
                  <c:v>1272.5382754257589</c:v>
                </c:pt>
                <c:pt idx="3">
                  <c:v>1015.852463637184</c:v>
                </c:pt>
                <c:pt idx="4">
                  <c:v>275.89755734931532</c:v>
                </c:pt>
                <c:pt idx="5">
                  <c:v>277.21400212170556</c:v>
                </c:pt>
                <c:pt idx="6">
                  <c:v>283.40867804397567</c:v>
                </c:pt>
                <c:pt idx="7">
                  <c:v>348.3452890354165</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0B-1F29-4945-965C-A061061B0EC0}"/>
            </c:ext>
          </c:extLst>
        </c:ser>
        <c:ser>
          <c:idx val="2"/>
          <c:order val="2"/>
          <c:tx>
            <c:strRef>
              <c:f>Sheet1!$A$4</c:f>
              <c:strCache>
                <c:ptCount val="1"/>
                <c:pt idx="0">
                  <c:v>Grant funding</c:v>
                </c:pt>
              </c:strCache>
            </c:strRef>
          </c:tx>
          <c:spPr>
            <a:solidFill>
              <a:srgbClr val="309E75"/>
            </a:solidFill>
          </c:spPr>
          <c:invertIfNegative val="0"/>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Sheet1!$B$4:$I$4</c:f>
              <c:numCache>
                <c:formatCode>General</c:formatCode>
                <c:ptCount val="8"/>
                <c:pt idx="0">
                  <c:v>130.00814846382127</c:v>
                </c:pt>
                <c:pt idx="1">
                  <c:v>1554.7850269764003</c:v>
                </c:pt>
                <c:pt idx="2">
                  <c:v>2023.8977297079036</c:v>
                </c:pt>
                <c:pt idx="3">
                  <c:v>1247.6044785394588</c:v>
                </c:pt>
                <c:pt idx="4">
                  <c:v>-637.44313667912502</c:v>
                </c:pt>
                <c:pt idx="5">
                  <c:v>-562.37313276099303</c:v>
                </c:pt>
                <c:pt idx="6">
                  <c:v>-516.60712114026683</c:v>
                </c:pt>
                <c:pt idx="7">
                  <c:v>-479.93380056366004</c:v>
                </c:pt>
              </c:numCache>
            </c:numRef>
          </c:val>
          <c:extLst>
            <c:ext xmlns:c16="http://schemas.microsoft.com/office/drawing/2014/chart" uri="{C3380CC4-5D6E-409C-BE32-E72D297353CC}">
              <c16:uniqueId val="{00000011-1F29-4945-965C-A061061B0EC0}"/>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Total (nominal)</c:v>
                </c:pt>
              </c:strCache>
            </c:strRef>
          </c:tx>
          <c:marker>
            <c:symbol val="diamond"/>
            <c:size val="9"/>
            <c:spPr>
              <a:solidFill>
                <a:srgbClr val="FFFFFF"/>
              </a:solidFill>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Sheet1!$B$5:$I$5</c:f>
              <c:numCache>
                <c:formatCode>General</c:formatCode>
                <c:ptCount val="8"/>
                <c:pt idx="0">
                  <c:v>1257.0920153905172</c:v>
                </c:pt>
                <c:pt idx="1">
                  <c:v>3614.7899291211288</c:v>
                </c:pt>
                <c:pt idx="2">
                  <c:v>5127.4937833982549</c:v>
                </c:pt>
                <c:pt idx="3">
                  <c:v>4175.7714870979398</c:v>
                </c:pt>
                <c:pt idx="4">
                  <c:v>996.86410308487393</c:v>
                </c:pt>
                <c:pt idx="5">
                  <c:v>1128.355952485821</c:v>
                </c:pt>
                <c:pt idx="6">
                  <c:v>1237.6574526527111</c:v>
                </c:pt>
                <c:pt idx="7">
                  <c:v>1398.9342907304817</c:v>
                </c:pt>
              </c:numCache>
            </c:numRef>
          </c:val>
          <c:smooth val="0"/>
          <c:extLst>
            <c:ext xmlns:c16="http://schemas.microsoft.com/office/drawing/2014/chart" uri="{C3380CC4-5D6E-409C-BE32-E72D297353CC}">
              <c16:uniqueId val="{00000012-1F29-4945-965C-A061061B0EC0}"/>
            </c:ext>
          </c:extLst>
        </c:ser>
        <c:ser>
          <c:idx val="4"/>
          <c:order val="4"/>
          <c:tx>
            <c:strRef>
              <c:f>Sheet1!$A$6</c:f>
              <c:strCache>
                <c:ptCount val="1"/>
                <c:pt idx="0">
                  <c:v>Total (real-terms)</c:v>
                </c:pt>
              </c:strCache>
            </c:strRef>
          </c:tx>
          <c:spPr>
            <a:ln>
              <a:solidFill>
                <a:srgbClr val="EB5C40"/>
              </a:solidFill>
            </a:ln>
          </c:spPr>
          <c:marker>
            <c:symbol val="diamond"/>
            <c:size val="9"/>
            <c:spPr>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Sheet1!$B$6:$I$6</c:f>
              <c:numCache>
                <c:formatCode>General</c:formatCode>
                <c:ptCount val="8"/>
                <c:pt idx="0">
                  <c:v>1845.1216762933618</c:v>
                </c:pt>
                <c:pt idx="1">
                  <c:v>457.60749208756897</c:v>
                </c:pt>
                <c:pt idx="2">
                  <c:v>1830.1561921199827</c:v>
                </c:pt>
                <c:pt idx="3">
                  <c:v>3699.8030120446492</c:v>
                </c:pt>
                <c:pt idx="4">
                  <c:v>188.10687915817107</c:v>
                </c:pt>
                <c:pt idx="5">
                  <c:v>67.643438108461851</c:v>
                </c:pt>
                <c:pt idx="6">
                  <c:v>75.514663622889202</c:v>
                </c:pt>
                <c:pt idx="7">
                  <c:v>167.07186991126946</c:v>
                </c:pt>
              </c:numCache>
            </c:numRef>
          </c:val>
          <c:smooth val="0"/>
          <c:extLst>
            <c:ext xmlns:c16="http://schemas.microsoft.com/office/drawing/2014/chart" uri="{C3380CC4-5D6E-409C-BE32-E72D297353CC}">
              <c16:uniqueId val="{00000013-1F29-4945-965C-A061061B0EC0}"/>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min val="-1000"/>
        </c:scaling>
        <c:delete val="0"/>
        <c:axPos val="l"/>
        <c:majorGridlines>
          <c:spPr>
            <a:ln w="9525">
              <a:solidFill>
                <a:schemeClr val="bg1">
                  <a:lumMod val="75000"/>
                </a:schemeClr>
              </a:solidFill>
              <a:prstDash val="dash"/>
            </a:ln>
          </c:spPr>
        </c:majorGridlines>
        <c:numFmt formatCode="&quot;£&quot;#,##0&quot;m&quot;"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78517246633560311"/>
          <c:y val="0.27791969347022472"/>
          <c:w val="0.14821574559923004"/>
          <c:h val="0.2555635847051034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Average</a:t>
            </a:r>
            <a:r>
              <a:rPr lang="en-GB" sz="1200" b="1" baseline="0" dirty="0"/>
              <a:t> annual </a:t>
            </a:r>
            <a:r>
              <a:rPr lang="en-GB" sz="1200" b="1" dirty="0"/>
              <a:t>change in</a:t>
            </a:r>
            <a:r>
              <a:rPr lang="en-GB" sz="1200" b="1" baseline="0" dirty="0"/>
              <a:t> core spending power between 2024-25 and 2028-29</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ln>
          </c:spPr>
          <c:invertIfNegative val="0"/>
          <c:dLbls>
            <c:dLbl>
              <c:idx val="0"/>
              <c:tx>
                <c:rich>
                  <a:bodyPr/>
                  <a:lstStyle/>
                  <a:p>
                    <a:fld id="{C5E4D681-1065-4C62-8A73-B2D5ECB94C73}"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470-47E8-B87C-E1867553CE89}"/>
                </c:ext>
              </c:extLst>
            </c:dLbl>
            <c:dLbl>
              <c:idx val="1"/>
              <c:tx>
                <c:rich>
                  <a:bodyPr/>
                  <a:lstStyle/>
                  <a:p>
                    <a:fld id="{80584E3E-CEBE-456C-84A0-218945805AF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470-47E8-B87C-E1867553CE89}"/>
                </c:ext>
              </c:extLst>
            </c:dLbl>
            <c:dLbl>
              <c:idx val="2"/>
              <c:tx>
                <c:rich>
                  <a:bodyPr/>
                  <a:lstStyle/>
                  <a:p>
                    <a:fld id="{5AD5288D-BF94-40D4-B28C-D8446C5E6E3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470-47E8-B87C-E1867553CE89}"/>
                </c:ext>
              </c:extLst>
            </c:dLbl>
            <c:dLbl>
              <c:idx val="3"/>
              <c:tx>
                <c:rich>
                  <a:bodyPr/>
                  <a:lstStyle/>
                  <a:p>
                    <a:fld id="{D16ABB00-760D-494C-8465-952A703F50E0}"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470-47E8-B87C-E1867553CE89}"/>
                </c:ext>
              </c:extLst>
            </c:dLbl>
            <c:dLbl>
              <c:idx val="4"/>
              <c:tx>
                <c:rich>
                  <a:bodyPr/>
                  <a:lstStyle/>
                  <a:p>
                    <a:fld id="{056B6F9A-9E8B-4C42-BC54-982DB00EA004}"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470-47E8-B87C-E1867553CE89}"/>
                </c:ext>
              </c:extLst>
            </c:dLbl>
            <c:dLbl>
              <c:idx val="5"/>
              <c:tx>
                <c:rich>
                  <a:bodyPr/>
                  <a:lstStyle/>
                  <a:p>
                    <a:fld id="{0AAA5A49-6AF5-4E87-9889-81FC8AA4A12B}"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470-47E8-B87C-E1867553CE89}"/>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70-47E8-B87C-E1867553CE89}"/>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70-47E8-B87C-E1867553CE89}"/>
                </c:ext>
              </c:extLst>
            </c:dLbl>
            <c:dLbl>
              <c:idx val="8"/>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70-47E8-B87C-E1867553CE89}"/>
                </c:ext>
              </c:extLst>
            </c:dLbl>
            <c:dLbl>
              <c:idx val="9"/>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70-47E8-B87C-E1867553CE89}"/>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Sheet1!$B$2:$K$2</c:f>
              <c:numCache>
                <c:formatCode>General</c:formatCode>
                <c:ptCount val="10"/>
                <c:pt idx="0">
                  <c:v>4.6426864397446366E-2</c:v>
                </c:pt>
                <c:pt idx="1">
                  <c:v>4.2838554205285817E-2</c:v>
                </c:pt>
                <c:pt idx="2">
                  <c:v>3.8182129197181114E-2</c:v>
                </c:pt>
                <c:pt idx="3">
                  <c:v>3.8877337108437215E-2</c:v>
                </c:pt>
                <c:pt idx="4">
                  <c:v>3.3095744363119683E-2</c:v>
                </c:pt>
                <c:pt idx="5">
                  <c:v>3.444703924379211E-2</c:v>
                </c:pt>
                <c:pt idx="6">
                  <c:v>2.9157075204888194E-2</c:v>
                </c:pt>
                <c:pt idx="7">
                  <c:v>2.9108450565889621E-2</c:v>
                </c:pt>
                <c:pt idx="8">
                  <c:v>2.6721746138510749E-2</c:v>
                </c:pt>
                <c:pt idx="9">
                  <c:v>2.558536248343346E-2</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A-7470-47E8-B87C-E1867553CE89}"/>
            </c:ext>
          </c:extLst>
        </c:ser>
        <c:ser>
          <c:idx val="0"/>
          <c:order val="1"/>
          <c:tx>
            <c:strRef>
              <c:f>Sheet1!$A$3</c:f>
              <c:strCache>
                <c:ptCount val="1"/>
                <c:pt idx="0">
                  <c:v>Retained business rates</c:v>
                </c:pt>
              </c:strCache>
            </c:strRef>
          </c:tx>
          <c:spPr>
            <a:solidFill>
              <a:srgbClr val="F2B517"/>
            </a:solidFill>
            <a:ln>
              <a:noFill/>
              <a:prstDash val="solid"/>
            </a:ln>
          </c:spPr>
          <c:invertIfNegative val="0"/>
          <c:dLbls>
            <c:dLbl>
              <c:idx val="0"/>
              <c:layout>
                <c:manualLayout>
                  <c:x val="0"/>
                  <c:y val="1.0148731408573929E-3"/>
                </c:manualLayout>
              </c:layout>
              <c:tx>
                <c:rich>
                  <a:bodyPr/>
                  <a:lstStyle/>
                  <a:p>
                    <a:fld id="{A86071DE-06AC-4C67-8B40-9937093E0082}"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70-47E8-B87C-E1867553CE89}"/>
                </c:ext>
              </c:extLst>
            </c:dLbl>
            <c:dLbl>
              <c:idx val="1"/>
              <c:tx>
                <c:rich>
                  <a:bodyPr/>
                  <a:lstStyle/>
                  <a:p>
                    <a:fld id="{C0CB7230-47B7-47A7-A21D-3B6FABA3CF1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470-47E8-B87C-E1867553CE89}"/>
                </c:ext>
              </c:extLst>
            </c:dLbl>
            <c:dLbl>
              <c:idx val="2"/>
              <c:tx>
                <c:rich>
                  <a:bodyPr/>
                  <a:lstStyle/>
                  <a:p>
                    <a:fld id="{7BD2CDB4-DCCE-4745-838E-2EB20B2BD20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470-47E8-B87C-E1867553CE89}"/>
                </c:ext>
              </c:extLst>
            </c:dLbl>
            <c:dLbl>
              <c:idx val="3"/>
              <c:tx>
                <c:rich>
                  <a:bodyPr/>
                  <a:lstStyle/>
                  <a:p>
                    <a:fld id="{3ED70DD7-1C6B-46A2-8458-2763F42C63C0}"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470-47E8-B87C-E1867553CE89}"/>
                </c:ext>
              </c:extLst>
            </c:dLbl>
            <c:dLbl>
              <c:idx val="4"/>
              <c:tx>
                <c:rich>
                  <a:bodyPr/>
                  <a:lstStyle/>
                  <a:p>
                    <a:fld id="{DCBEF23B-BAE0-49D0-B676-A5F75DDC8D2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470-47E8-B87C-E1867553CE89}"/>
                </c:ext>
              </c:extLst>
            </c:dLbl>
            <c:dLbl>
              <c:idx val="5"/>
              <c:tx>
                <c:rich>
                  <a:bodyPr/>
                  <a:lstStyle/>
                  <a:p>
                    <a:fld id="{0874FAC6-6B04-4D39-BB99-052962C9D737}"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470-47E8-B87C-E1867553CE89}"/>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470-47E8-B87C-E1867553CE89}"/>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470-47E8-B87C-E1867553CE89}"/>
                </c:ext>
              </c:extLst>
            </c:dLbl>
            <c:dLbl>
              <c:idx val="8"/>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470-47E8-B87C-E1867553CE89}"/>
                </c:ext>
              </c:extLst>
            </c:dLbl>
            <c:dLbl>
              <c:idx val="9"/>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470-47E8-B87C-E1867553CE89}"/>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Sheet1!$B$3:$K$3</c:f>
              <c:numCache>
                <c:formatCode>General</c:formatCode>
                <c:ptCount val="10"/>
                <c:pt idx="0">
                  <c:v>2.6614018401569517E-3</c:v>
                </c:pt>
                <c:pt idx="1">
                  <c:v>3.0372365762907361E-3</c:v>
                </c:pt>
                <c:pt idx="2">
                  <c:v>3.8250278901006407E-3</c:v>
                </c:pt>
                <c:pt idx="3">
                  <c:v>3.7013430270256276E-3</c:v>
                </c:pt>
                <c:pt idx="4">
                  <c:v>5.3890990534366523E-3</c:v>
                </c:pt>
                <c:pt idx="5">
                  <c:v>5.4867179641864272E-3</c:v>
                </c:pt>
                <c:pt idx="6">
                  <c:v>6.1668066471354255E-3</c:v>
                </c:pt>
                <c:pt idx="7">
                  <c:v>6.5269318433440748E-3</c:v>
                </c:pt>
                <c:pt idx="8">
                  <c:v>6.9495362381826187E-3</c:v>
                </c:pt>
                <c:pt idx="9">
                  <c:v>7.5574098281216973E-3</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15-7470-47E8-B87C-E1867553CE89}"/>
            </c:ext>
          </c:extLst>
        </c:ser>
        <c:ser>
          <c:idx val="2"/>
          <c:order val="2"/>
          <c:tx>
            <c:strRef>
              <c:f>Sheet1!$A$4</c:f>
              <c:strCache>
                <c:ptCount val="1"/>
                <c:pt idx="0">
                  <c:v>Grants</c:v>
                </c:pt>
              </c:strCache>
            </c:strRef>
          </c:tx>
          <c:spPr>
            <a:solidFill>
              <a:srgbClr val="309E75"/>
            </a:solidFill>
          </c:spPr>
          <c:invertIfNegative val="0"/>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Sheet1!$B$4:$K$4</c:f>
              <c:numCache>
                <c:formatCode>General</c:formatCode>
                <c:ptCount val="10"/>
                <c:pt idx="0">
                  <c:v>-1.6028766734828004E-3</c:v>
                </c:pt>
                <c:pt idx="1">
                  <c:v>-1.9362673211601455E-3</c:v>
                </c:pt>
                <c:pt idx="2">
                  <c:v>-2.3564893322686187E-3</c:v>
                </c:pt>
                <c:pt idx="3">
                  <c:v>-2.3255042034774354E-3</c:v>
                </c:pt>
                <c:pt idx="4">
                  <c:v>-2.5321480194382406E-3</c:v>
                </c:pt>
                <c:pt idx="5">
                  <c:v>-2.4098326129551317E-3</c:v>
                </c:pt>
                <c:pt idx="6">
                  <c:v>-2.5669463068593856E-3</c:v>
                </c:pt>
                <c:pt idx="7">
                  <c:v>-2.6417388639402573E-3</c:v>
                </c:pt>
                <c:pt idx="8">
                  <c:v>-2.7740711583712496E-3</c:v>
                </c:pt>
                <c:pt idx="9">
                  <c:v>-2.8665052129756008E-3</c:v>
                </c:pt>
              </c:numCache>
            </c:numRef>
          </c:val>
          <c:extLst>
            <c:ext xmlns:c16="http://schemas.microsoft.com/office/drawing/2014/chart" uri="{C3380CC4-5D6E-409C-BE32-E72D297353CC}">
              <c16:uniqueId val="{00000016-7470-47E8-B87C-E1867553CE89}"/>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Cash-terms</c:v>
                </c:pt>
              </c:strCache>
            </c:strRef>
          </c:tx>
          <c:spPr>
            <a:ln>
              <a:noFill/>
            </a:ln>
          </c:spPr>
          <c:marker>
            <c:symbol val="diamond"/>
            <c:size val="9"/>
            <c:spPr>
              <a:solidFill>
                <a:srgbClr val="FFFFFF"/>
              </a:solidFill>
              <a:ln>
                <a:solidFill>
                  <a:srgbClr val="8F3363"/>
                </a:solidFill>
              </a:ln>
            </c:spPr>
          </c:marker>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Sheet1!$B$5:$K$5</c:f>
              <c:numCache>
                <c:formatCode>General</c:formatCode>
                <c:ptCount val="10"/>
                <c:pt idx="0">
                  <c:v>4.7485389564120517E-2</c:v>
                </c:pt>
                <c:pt idx="1">
                  <c:v>4.3939523460416408E-2</c:v>
                </c:pt>
                <c:pt idx="2">
                  <c:v>3.9650667755013136E-2</c:v>
                </c:pt>
                <c:pt idx="3">
                  <c:v>4.0253175931985408E-2</c:v>
                </c:pt>
                <c:pt idx="4">
                  <c:v>3.5952695397118095E-2</c:v>
                </c:pt>
                <c:pt idx="5">
                  <c:v>3.7523924595023406E-2</c:v>
                </c:pt>
                <c:pt idx="6">
                  <c:v>3.2756935545164234E-2</c:v>
                </c:pt>
                <c:pt idx="7">
                  <c:v>3.2993643545293438E-2</c:v>
                </c:pt>
                <c:pt idx="8">
                  <c:v>3.0897211218322118E-2</c:v>
                </c:pt>
                <c:pt idx="9">
                  <c:v>3.0276267098579557E-2</c:v>
                </c:pt>
              </c:numCache>
            </c:numRef>
          </c:val>
          <c:smooth val="0"/>
          <c:extLst>
            <c:ext xmlns:c16="http://schemas.microsoft.com/office/drawing/2014/chart" uri="{C3380CC4-5D6E-409C-BE32-E72D297353CC}">
              <c16:uniqueId val="{00000017-7470-47E8-B87C-E1867553CE89}"/>
            </c:ext>
          </c:extLst>
        </c:ser>
        <c:ser>
          <c:idx val="4"/>
          <c:order val="4"/>
          <c:tx>
            <c:strRef>
              <c:f>Sheet1!$A$6</c:f>
              <c:strCache>
                <c:ptCount val="1"/>
                <c:pt idx="0">
                  <c:v>Real-terms</c:v>
                </c:pt>
              </c:strCache>
            </c:strRef>
          </c:tx>
          <c:spPr>
            <a:ln>
              <a:noFill/>
            </a:ln>
          </c:spPr>
          <c:marker>
            <c:symbol val="diamond"/>
            <c:size val="9"/>
            <c:spPr>
              <a:solidFill>
                <a:srgbClr val="EB5C40"/>
              </a:solidFill>
              <a:ln>
                <a:solidFill>
                  <a:srgbClr val="FFFFFF"/>
                </a:solidFill>
              </a:ln>
            </c:spPr>
          </c:marker>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Sheet1!$B$6:$K$6</c:f>
              <c:numCache>
                <c:formatCode>General</c:formatCode>
                <c:ptCount val="10"/>
                <c:pt idx="0">
                  <c:v>2.9610726570847401E-2</c:v>
                </c:pt>
                <c:pt idx="1">
                  <c:v>2.6133739933019262E-2</c:v>
                </c:pt>
                <c:pt idx="2">
                  <c:v>2.1900638714258847E-2</c:v>
                </c:pt>
                <c:pt idx="3">
                  <c:v>2.2499046593844607E-2</c:v>
                </c:pt>
                <c:pt idx="4">
                  <c:v>1.8171035141551162E-2</c:v>
                </c:pt>
                <c:pt idx="5">
                  <c:v>1.9683763414349409E-2</c:v>
                </c:pt>
                <c:pt idx="6">
                  <c:v>1.5005273319285362E-2</c:v>
                </c:pt>
                <c:pt idx="7">
                  <c:v>1.5219385851138023E-2</c:v>
                </c:pt>
                <c:pt idx="8">
                  <c:v>1.3167241184946166E-2</c:v>
                </c:pt>
                <c:pt idx="9">
                  <c:v>1.2539557291024073E-2</c:v>
                </c:pt>
              </c:numCache>
            </c:numRef>
          </c:val>
          <c:smooth val="0"/>
          <c:extLst>
            <c:ext xmlns:c16="http://schemas.microsoft.com/office/drawing/2014/chart" uri="{C3380CC4-5D6E-409C-BE32-E72D297353CC}">
              <c16:uniqueId val="{0000001D-7470-47E8-B87C-E1867553CE89}"/>
            </c:ext>
          </c:extLst>
        </c:ser>
        <c:dLbls>
          <c:showLegendKey val="0"/>
          <c:showVal val="0"/>
          <c:showCatName val="0"/>
          <c:showSerName val="0"/>
          <c:showPercent val="0"/>
          <c:showBubbleSize val="0"/>
        </c:dLbls>
        <c:marker val="1"/>
        <c:smooth val="0"/>
        <c:axId val="215906560"/>
        <c:axId val="215920640"/>
        <c:extLst/>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scaling>
        <c:delete val="0"/>
        <c:axPos val="l"/>
        <c:majorGridlines>
          <c:spPr>
            <a:ln w="9525">
              <a:solidFill>
                <a:schemeClr val="bg1">
                  <a:lumMod val="75000"/>
                </a:schemeClr>
              </a:solidFill>
              <a:prstDash val="dash"/>
            </a:ln>
          </c:spPr>
        </c:majorGridlines>
        <c:numFmt formatCode="0%"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80946801266544044"/>
          <c:y val="0.11549090705342081"/>
          <c:w val="0.17835944036452503"/>
          <c:h val="0.2484890428070195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036773230308"/>
          <c:y val="3.1904544355163794E-2"/>
          <c:w val="0.86228497647314917"/>
          <c:h val="0.81034339308269066"/>
        </c:manualLayout>
      </c:layout>
      <c:lineChart>
        <c:grouping val="standard"/>
        <c:varyColors val="0"/>
        <c:ser>
          <c:idx val="0"/>
          <c:order val="0"/>
          <c:tx>
            <c:strRef>
              <c:f>Sheet1!$B$1</c:f>
              <c:strCache>
                <c:ptCount val="1"/>
                <c:pt idx="0">
                  <c:v>outturn</c:v>
                </c:pt>
              </c:strCache>
            </c:strRef>
          </c:tx>
          <c:spPr>
            <a:ln w="28575" cap="rnd">
              <a:solidFill>
                <a:srgbClr val="309E75"/>
              </a:solidFill>
              <a:round/>
            </a:ln>
            <a:effectLst/>
          </c:spPr>
          <c:marker>
            <c:symbol val="none"/>
          </c:marker>
          <c:cat>
            <c:strRef>
              <c:f>Sheet1!$A$2:$A$18</c:f>
              <c:strCache>
                <c:ptCount val="17"/>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pt idx="14">
                  <c:v>2026-27</c:v>
                </c:pt>
                <c:pt idx="15">
                  <c:v>2027-28</c:v>
                </c:pt>
                <c:pt idx="16">
                  <c:v>2028-29</c:v>
                </c:pt>
              </c:strCache>
            </c:strRef>
          </c:cat>
          <c:val>
            <c:numRef>
              <c:f>Sheet1!$B$2:$B$18</c:f>
              <c:numCache>
                <c:formatCode>General</c:formatCode>
                <c:ptCount val="17"/>
                <c:pt idx="0">
                  <c:v>19450.742108127364</c:v>
                </c:pt>
                <c:pt idx="1">
                  <c:v>19931.71539786669</c:v>
                </c:pt>
                <c:pt idx="2">
                  <c:v>20177.652928533669</c:v>
                </c:pt>
                <c:pt idx="3">
                  <c:v>21241.242038216562</c:v>
                </c:pt>
                <c:pt idx="4">
                  <c:v>20964.814955543734</c:v>
                </c:pt>
                <c:pt idx="5">
                  <c:v>21275.025117656391</c:v>
                </c:pt>
                <c:pt idx="6">
                  <c:v>21431.218431379912</c:v>
                </c:pt>
                <c:pt idx="7">
                  <c:v>21766.634032599191</c:v>
                </c:pt>
                <c:pt idx="8">
                  <c:v>21631.258341348483</c:v>
                </c:pt>
                <c:pt idx="9">
                  <c:v>21736.745737280551</c:v>
                </c:pt>
                <c:pt idx="10">
                  <c:v>21251.209382231005</c:v>
                </c:pt>
              </c:numCache>
            </c:numRef>
          </c:val>
          <c:smooth val="0"/>
          <c:extLst>
            <c:ext xmlns:c16="http://schemas.microsoft.com/office/drawing/2014/chart" uri="{C3380CC4-5D6E-409C-BE32-E72D297353CC}">
              <c16:uniqueId val="{00000000-1292-4044-B840-F29D866B5560}"/>
            </c:ext>
          </c:extLst>
        </c:ser>
        <c:ser>
          <c:idx val="2"/>
          <c:order val="1"/>
          <c:tx>
            <c:strRef>
              <c:f>Sheet1!$D$1</c:f>
              <c:strCache>
                <c:ptCount val="1"/>
                <c:pt idx="0">
                  <c:v>N23</c:v>
                </c:pt>
              </c:strCache>
            </c:strRef>
          </c:tx>
          <c:spPr>
            <a:ln w="28575" cap="rnd">
              <a:solidFill>
                <a:srgbClr val="F2B517"/>
              </a:solidFill>
              <a:prstDash val="sysDash"/>
              <a:round/>
            </a:ln>
            <a:effectLst/>
          </c:spPr>
          <c:marker>
            <c:symbol val="none"/>
          </c:marker>
          <c:cat>
            <c:strRef>
              <c:f>Sheet1!$A$2:$A$18</c:f>
              <c:strCache>
                <c:ptCount val="17"/>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pt idx="14">
                  <c:v>2026-27</c:v>
                </c:pt>
                <c:pt idx="15">
                  <c:v>2027-28</c:v>
                </c:pt>
                <c:pt idx="16">
                  <c:v>2028-29</c:v>
                </c:pt>
              </c:strCache>
            </c:strRef>
          </c:cat>
          <c:val>
            <c:numRef>
              <c:f>Sheet1!$D$2:$D$18</c:f>
              <c:numCache>
                <c:formatCode>General</c:formatCode>
                <c:ptCount val="17"/>
                <c:pt idx="9">
                  <c:v>21729.228643691993</c:v>
                </c:pt>
                <c:pt idx="10">
                  <c:v>21254.222896499548</c:v>
                </c:pt>
                <c:pt idx="11">
                  <c:v>21088.638989686384</c:v>
                </c:pt>
                <c:pt idx="12">
                  <c:v>20996.332361009296</c:v>
                </c:pt>
                <c:pt idx="13">
                  <c:v>21275.071177444777</c:v>
                </c:pt>
                <c:pt idx="14">
                  <c:v>21585.524697790821</c:v>
                </c:pt>
                <c:pt idx="15">
                  <c:v>21964.269473386739</c:v>
                </c:pt>
                <c:pt idx="16">
                  <c:v>22320.964264259557</c:v>
                </c:pt>
              </c:numCache>
            </c:numRef>
          </c:val>
          <c:smooth val="0"/>
          <c:extLst>
            <c:ext xmlns:c16="http://schemas.microsoft.com/office/drawing/2014/chart" uri="{C3380CC4-5D6E-409C-BE32-E72D297353CC}">
              <c16:uniqueId val="{00000001-1292-4044-B840-F29D866B5560}"/>
            </c:ext>
          </c:extLst>
        </c:ser>
        <c:ser>
          <c:idx val="1"/>
          <c:order val="2"/>
          <c:tx>
            <c:strRef>
              <c:f>Sheet1!$C$1</c:f>
              <c:strCache>
                <c:ptCount val="1"/>
                <c:pt idx="0">
                  <c:v>M24</c:v>
                </c:pt>
              </c:strCache>
            </c:strRef>
          </c:tx>
          <c:spPr>
            <a:ln w="28575" cap="rnd">
              <a:solidFill>
                <a:srgbClr val="309E75"/>
              </a:solidFill>
              <a:prstDash val="sysDash"/>
              <a:round/>
            </a:ln>
            <a:effectLst/>
          </c:spPr>
          <c:marker>
            <c:symbol val="none"/>
          </c:marker>
          <c:cat>
            <c:strRef>
              <c:f>Sheet1!$A$2:$A$18</c:f>
              <c:strCache>
                <c:ptCount val="17"/>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pt idx="14">
                  <c:v>2026-27</c:v>
                </c:pt>
                <c:pt idx="15">
                  <c:v>2027-28</c:v>
                </c:pt>
                <c:pt idx="16">
                  <c:v>2028-29</c:v>
                </c:pt>
              </c:strCache>
            </c:strRef>
          </c:cat>
          <c:val>
            <c:numRef>
              <c:f>Sheet1!$C$2:$C$18</c:f>
              <c:numCache>
                <c:formatCode>General</c:formatCode>
                <c:ptCount val="17"/>
                <c:pt idx="10">
                  <c:v>21251.209382231005</c:v>
                </c:pt>
                <c:pt idx="11">
                  <c:v>21425.86462966416</c:v>
                </c:pt>
                <c:pt idx="12">
                  <c:v>21600.925122528242</c:v>
                </c:pt>
                <c:pt idx="13">
                  <c:v>21882.550807763935</c:v>
                </c:pt>
                <c:pt idx="14">
                  <c:v>22042.182148124761</c:v>
                </c:pt>
                <c:pt idx="15">
                  <c:v>22252.947487897942</c:v>
                </c:pt>
                <c:pt idx="16">
                  <c:v>22557.991854159438</c:v>
                </c:pt>
              </c:numCache>
            </c:numRef>
          </c:val>
          <c:smooth val="0"/>
          <c:extLst>
            <c:ext xmlns:c16="http://schemas.microsoft.com/office/drawing/2014/chart" uri="{C3380CC4-5D6E-409C-BE32-E72D297353CC}">
              <c16:uniqueId val="{00000002-1292-4044-B840-F29D866B5560}"/>
            </c:ext>
          </c:extLst>
        </c:ser>
        <c:ser>
          <c:idx val="3"/>
          <c:order val="3"/>
          <c:tx>
            <c:strRef>
              <c:f>Sheet1!$E$1</c:f>
              <c:strCache>
                <c:ptCount val="1"/>
                <c:pt idx="0">
                  <c:v>max</c:v>
                </c:pt>
              </c:strCache>
            </c:strRef>
          </c:tx>
          <c:spPr>
            <a:ln w="28575" cap="rnd">
              <a:solidFill>
                <a:srgbClr val="EB5C40"/>
              </a:solidFill>
              <a:prstDash val="sysDot"/>
              <a:round/>
            </a:ln>
            <a:effectLst/>
          </c:spPr>
          <c:marker>
            <c:symbol val="none"/>
          </c:marker>
          <c:cat>
            <c:strRef>
              <c:f>Sheet1!$A$2:$A$18</c:f>
              <c:strCache>
                <c:ptCount val="17"/>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pt idx="14">
                  <c:v>2026-27</c:v>
                </c:pt>
                <c:pt idx="15">
                  <c:v>2027-28</c:v>
                </c:pt>
                <c:pt idx="16">
                  <c:v>2028-29</c:v>
                </c:pt>
              </c:strCache>
            </c:strRef>
          </c:cat>
          <c:val>
            <c:numRef>
              <c:f>Sheet1!$E$2:$E$18</c:f>
              <c:numCache>
                <c:formatCode>General</c:formatCode>
                <c:ptCount val="17"/>
                <c:pt idx="0">
                  <c:v>21766.634032599191</c:v>
                </c:pt>
                <c:pt idx="1">
                  <c:v>21766.634032599191</c:v>
                </c:pt>
                <c:pt idx="2">
                  <c:v>21766.634032599191</c:v>
                </c:pt>
                <c:pt idx="3">
                  <c:v>21766.634032599191</c:v>
                </c:pt>
                <c:pt idx="4">
                  <c:v>21766.634032599191</c:v>
                </c:pt>
                <c:pt idx="5">
                  <c:v>21766.634032599191</c:v>
                </c:pt>
                <c:pt idx="6">
                  <c:v>21766.634032599191</c:v>
                </c:pt>
                <c:pt idx="7">
                  <c:v>21766.634032599191</c:v>
                </c:pt>
                <c:pt idx="8">
                  <c:v>21766.634032599191</c:v>
                </c:pt>
                <c:pt idx="9">
                  <c:v>21766.634032599191</c:v>
                </c:pt>
                <c:pt idx="10">
                  <c:v>21766.634032599191</c:v>
                </c:pt>
                <c:pt idx="11">
                  <c:v>21766.634032599191</c:v>
                </c:pt>
                <c:pt idx="12">
                  <c:v>21766.634032599191</c:v>
                </c:pt>
                <c:pt idx="13">
                  <c:v>21766.634032599191</c:v>
                </c:pt>
                <c:pt idx="14">
                  <c:v>21766.634032599191</c:v>
                </c:pt>
                <c:pt idx="15">
                  <c:v>21766.634032599191</c:v>
                </c:pt>
                <c:pt idx="16">
                  <c:v>21766.634032599191</c:v>
                </c:pt>
              </c:numCache>
            </c:numRef>
          </c:val>
          <c:smooth val="0"/>
          <c:extLst>
            <c:ext xmlns:c16="http://schemas.microsoft.com/office/drawing/2014/chart" uri="{C3380CC4-5D6E-409C-BE32-E72D297353CC}">
              <c16:uniqueId val="{00000003-1292-4044-B840-F29D866B5560}"/>
            </c:ext>
          </c:extLst>
        </c:ser>
        <c:dLbls>
          <c:showLegendKey val="0"/>
          <c:showVal val="0"/>
          <c:showCatName val="0"/>
          <c:showSerName val="0"/>
          <c:showPercent val="0"/>
          <c:showBubbleSize val="0"/>
        </c:dLbls>
        <c:smooth val="0"/>
        <c:axId val="2106791839"/>
        <c:axId val="2106793471"/>
      </c:lineChart>
      <c:catAx>
        <c:axId val="2106791839"/>
        <c:scaling>
          <c:orientation val="minMax"/>
        </c:scaling>
        <c:delete val="0"/>
        <c:axPos val="b"/>
        <c:numFmt formatCode="yyyy" sourceLinked="0"/>
        <c:majorTickMark val="out"/>
        <c:minorTickMark val="none"/>
        <c:tickLblPos val="nextTo"/>
        <c:spPr>
          <a:noFill/>
          <a:ln w="9525" cap="flat" cmpd="sng" algn="ctr">
            <a:solidFill>
              <a:srgbClr val="FFFFFF">
                <a:lumMod val="75000"/>
              </a:srgb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793471"/>
        <c:crosses val="autoZero"/>
        <c:auto val="1"/>
        <c:lblAlgn val="ctr"/>
        <c:lblOffset val="100"/>
        <c:tickLblSkip val="1"/>
        <c:noMultiLvlLbl val="1"/>
      </c:catAx>
      <c:valAx>
        <c:axId val="2106793471"/>
        <c:scaling>
          <c:orientation val="minMax"/>
          <c:min val="1900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Real household</a:t>
                </a:r>
                <a:r>
                  <a:rPr lang="en-US" baseline="0" dirty="0"/>
                  <a:t> disposable income</a:t>
                </a:r>
                <a:r>
                  <a:rPr lang="en-US" dirty="0"/>
                  <a:t> per person (£)</a:t>
                </a:r>
              </a:p>
            </c:rich>
          </c:tx>
          <c:layout>
            <c:manualLayout>
              <c:xMode val="edge"/>
              <c:yMode val="edge"/>
              <c:x val="2.1311769370696294E-2"/>
              <c:y val="0.1314720915858214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FFFFFF">
                <a:lumMod val="75000"/>
              </a:srgb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79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Public sector net borrowing forecasts </a:t>
            </a:r>
            <a:endParaRPr lang="en-GB" sz="1400"/>
          </a:p>
        </c:rich>
      </c:tx>
      <c:layout>
        <c:manualLayout>
          <c:xMode val="edge"/>
          <c:yMode val="edge"/>
          <c:x val="0.3843979122030356"/>
          <c:y val="0"/>
        </c:manualLayout>
      </c:layout>
      <c:overlay val="0"/>
    </c:title>
    <c:autoTitleDeleted val="0"/>
    <c:plotArea>
      <c:layout>
        <c:manualLayout>
          <c:layoutTarget val="inner"/>
          <c:xMode val="edge"/>
          <c:yMode val="edge"/>
          <c:x val="8.39632233926354E-2"/>
          <c:y val="5.7447443347038267E-2"/>
          <c:w val="0.91568663983284404"/>
          <c:h val="0.86098989071452758"/>
        </c:manualLayout>
      </c:layout>
      <c:lineChart>
        <c:grouping val="standard"/>
        <c:varyColors val="0"/>
        <c:ser>
          <c:idx val="0"/>
          <c:order val="0"/>
          <c:tx>
            <c:strRef>
              <c:f>Sheet1!$D$1</c:f>
              <c:strCache>
                <c:ptCount val="1"/>
                <c:pt idx="0">
                  <c:v>November 2023</c:v>
                </c:pt>
              </c:strCache>
            </c:strRef>
          </c:tx>
          <c:spPr>
            <a:ln w="31750">
              <a:solidFill>
                <a:srgbClr val="F2B517"/>
              </a:solidFill>
            </a:ln>
          </c:spPr>
          <c:marker>
            <c:symbol val="none"/>
          </c:marker>
          <c:cat>
            <c:strRef>
              <c:f>Sheet1!$A$2:$A$10</c:f>
              <c:strCache>
                <c:ptCount val="9"/>
                <c:pt idx="0">
                  <c:v>2020–21</c:v>
                </c:pt>
                <c:pt idx="1">
                  <c:v>2021–22</c:v>
                </c:pt>
                <c:pt idx="2">
                  <c:v>2022–23</c:v>
                </c:pt>
                <c:pt idx="3">
                  <c:v>2023–24</c:v>
                </c:pt>
                <c:pt idx="4">
                  <c:v>2024–25</c:v>
                </c:pt>
                <c:pt idx="5">
                  <c:v>2025–26</c:v>
                </c:pt>
                <c:pt idx="6">
                  <c:v>2026–27</c:v>
                </c:pt>
                <c:pt idx="7">
                  <c:v>2027–28</c:v>
                </c:pt>
                <c:pt idx="8">
                  <c:v>2028–29</c:v>
                </c:pt>
              </c:strCache>
            </c:strRef>
          </c:cat>
          <c:val>
            <c:numRef>
              <c:f>Sheet1!$D$2:$D$10</c:f>
              <c:numCache>
                <c:formatCode>General</c:formatCode>
                <c:ptCount val="9"/>
                <c:pt idx="0">
                  <c:v>311.89699999999999</c:v>
                </c:pt>
                <c:pt idx="1">
                  <c:v>123.008</c:v>
                </c:pt>
                <c:pt idx="2">
                  <c:v>128.26599999999999</c:v>
                </c:pt>
                <c:pt idx="3">
                  <c:v>123.90988239024044</c:v>
                </c:pt>
                <c:pt idx="4">
                  <c:v>84.570325864312693</c:v>
                </c:pt>
                <c:pt idx="5">
                  <c:v>76.835639869641042</c:v>
                </c:pt>
                <c:pt idx="6">
                  <c:v>68.405586892385031</c:v>
                </c:pt>
                <c:pt idx="7">
                  <c:v>49.058610073136563</c:v>
                </c:pt>
                <c:pt idx="8">
                  <c:v>35.003997619559541</c:v>
                </c:pt>
              </c:numCache>
            </c:numRef>
          </c:val>
          <c:smooth val="0"/>
          <c:extLst>
            <c:ext xmlns:c16="http://schemas.microsoft.com/office/drawing/2014/chart" uri="{C3380CC4-5D6E-409C-BE32-E72D297353CC}">
              <c16:uniqueId val="{00000000-16A8-4113-8CAF-CDB26078433C}"/>
            </c:ext>
          </c:extLst>
        </c:ser>
        <c:ser>
          <c:idx val="1"/>
          <c:order val="1"/>
          <c:tx>
            <c:strRef>
              <c:f>Sheet1!$C$1</c:f>
              <c:strCache>
                <c:ptCount val="1"/>
                <c:pt idx="0">
                  <c:v>pre-measures</c:v>
                </c:pt>
              </c:strCache>
            </c:strRef>
          </c:tx>
          <c:spPr>
            <a:ln w="31750">
              <a:solidFill>
                <a:srgbClr val="309E75"/>
              </a:solidFill>
              <a:prstDash val="sysDash"/>
            </a:ln>
          </c:spPr>
          <c:marker>
            <c:symbol val="none"/>
          </c:marker>
          <c:cat>
            <c:strRef>
              <c:f>Sheet1!$A$2:$A$10</c:f>
              <c:strCache>
                <c:ptCount val="9"/>
                <c:pt idx="0">
                  <c:v>2020–21</c:v>
                </c:pt>
                <c:pt idx="1">
                  <c:v>2021–22</c:v>
                </c:pt>
                <c:pt idx="2">
                  <c:v>2022–23</c:v>
                </c:pt>
                <c:pt idx="3">
                  <c:v>2023–24</c:v>
                </c:pt>
                <c:pt idx="4">
                  <c:v>2024–25</c:v>
                </c:pt>
                <c:pt idx="5">
                  <c:v>2025–26</c:v>
                </c:pt>
                <c:pt idx="6">
                  <c:v>2026–27</c:v>
                </c:pt>
                <c:pt idx="7">
                  <c:v>2027–28</c:v>
                </c:pt>
                <c:pt idx="8">
                  <c:v>2028–29</c:v>
                </c:pt>
              </c:strCache>
            </c:strRef>
          </c:cat>
          <c:val>
            <c:numRef>
              <c:f>Sheet1!$C$2:$C$10</c:f>
              <c:numCache>
                <c:formatCode>General</c:formatCode>
                <c:ptCount val="9"/>
                <c:pt idx="0">
                  <c:v>314.73599999999999</c:v>
                </c:pt>
                <c:pt idx="1">
                  <c:v>126.27499999999998</c:v>
                </c:pt>
                <c:pt idx="2">
                  <c:v>128.68199999999999</c:v>
                </c:pt>
                <c:pt idx="3">
                  <c:v>113.78176280653393</c:v>
                </c:pt>
                <c:pt idx="4">
                  <c:v>74.615566302561959</c:v>
                </c:pt>
                <c:pt idx="5">
                  <c:v>67.267231250784647</c:v>
                </c:pt>
                <c:pt idx="6">
                  <c:v>62.397211377122858</c:v>
                </c:pt>
                <c:pt idx="7">
                  <c:v>45.53767237232767</c:v>
                </c:pt>
                <c:pt idx="8">
                  <c:v>34.297999676244281</c:v>
                </c:pt>
              </c:numCache>
            </c:numRef>
          </c:val>
          <c:smooth val="0"/>
          <c:extLst>
            <c:ext xmlns:c16="http://schemas.microsoft.com/office/drawing/2014/chart" uri="{C3380CC4-5D6E-409C-BE32-E72D297353CC}">
              <c16:uniqueId val="{00000001-16A8-4113-8CAF-CDB26078433C}"/>
            </c:ext>
          </c:extLst>
        </c:ser>
        <c:ser>
          <c:idx val="2"/>
          <c:order val="2"/>
          <c:tx>
            <c:strRef>
              <c:f>Sheet1!$B$1</c:f>
              <c:strCache>
                <c:ptCount val="1"/>
                <c:pt idx="0">
                  <c:v>March 2024</c:v>
                </c:pt>
              </c:strCache>
            </c:strRef>
          </c:tx>
          <c:spPr>
            <a:ln w="34925">
              <a:solidFill>
                <a:srgbClr val="309E75"/>
              </a:solidFill>
            </a:ln>
          </c:spPr>
          <c:marker>
            <c:symbol val="none"/>
          </c:marker>
          <c:cat>
            <c:strRef>
              <c:f>Sheet1!$A$2:$A$10</c:f>
              <c:strCache>
                <c:ptCount val="9"/>
                <c:pt idx="0">
                  <c:v>2020–21</c:v>
                </c:pt>
                <c:pt idx="1">
                  <c:v>2021–22</c:v>
                </c:pt>
                <c:pt idx="2">
                  <c:v>2022–23</c:v>
                </c:pt>
                <c:pt idx="3">
                  <c:v>2023–24</c:v>
                </c:pt>
                <c:pt idx="4">
                  <c:v>2024–25</c:v>
                </c:pt>
                <c:pt idx="5">
                  <c:v>2025–26</c:v>
                </c:pt>
                <c:pt idx="6">
                  <c:v>2026–27</c:v>
                </c:pt>
                <c:pt idx="7">
                  <c:v>2027–28</c:v>
                </c:pt>
                <c:pt idx="8">
                  <c:v>2028–29</c:v>
                </c:pt>
              </c:strCache>
            </c:strRef>
          </c:cat>
          <c:val>
            <c:numRef>
              <c:f>Sheet1!$B$2:$B$10</c:f>
              <c:numCache>
                <c:formatCode>General</c:formatCode>
                <c:ptCount val="9"/>
                <c:pt idx="0">
                  <c:v>314.73599999999999</c:v>
                </c:pt>
                <c:pt idx="1">
                  <c:v>126.27500000000001</c:v>
                </c:pt>
                <c:pt idx="2">
                  <c:v>128.68199999999999</c:v>
                </c:pt>
                <c:pt idx="3">
                  <c:v>114.08492526417305</c:v>
                </c:pt>
                <c:pt idx="4">
                  <c:v>87.226581625990164</c:v>
                </c:pt>
                <c:pt idx="5">
                  <c:v>77.482315209377731</c:v>
                </c:pt>
                <c:pt idx="6">
                  <c:v>68.660641092847357</c:v>
                </c:pt>
                <c:pt idx="7">
                  <c:v>50.562151668469582</c:v>
                </c:pt>
                <c:pt idx="8">
                  <c:v>39.434759913042321</c:v>
                </c:pt>
              </c:numCache>
            </c:numRef>
          </c:val>
          <c:smooth val="0"/>
          <c:extLst>
            <c:ext xmlns:c16="http://schemas.microsoft.com/office/drawing/2014/chart" uri="{C3380CC4-5D6E-409C-BE32-E72D297353CC}">
              <c16:uniqueId val="{00000002-16A8-4113-8CAF-CDB26078433C}"/>
            </c:ext>
          </c:extLst>
        </c:ser>
        <c:ser>
          <c:idx val="3"/>
          <c:order val="3"/>
          <c:tx>
            <c:strRef>
              <c:f>Sheet1!$E$1</c:f>
              <c:strCache>
                <c:ptCount val="1"/>
                <c:pt idx="0">
                  <c:v>March 2022</c:v>
                </c:pt>
              </c:strCache>
            </c:strRef>
          </c:tx>
          <c:spPr>
            <a:ln w="31750">
              <a:solidFill>
                <a:srgbClr val="EB5C40"/>
              </a:solidFill>
            </a:ln>
          </c:spPr>
          <c:marker>
            <c:symbol val="none"/>
          </c:marker>
          <c:cat>
            <c:strRef>
              <c:f>Sheet1!$A$2:$A$10</c:f>
              <c:strCache>
                <c:ptCount val="9"/>
                <c:pt idx="0">
                  <c:v>2020–21</c:v>
                </c:pt>
                <c:pt idx="1">
                  <c:v>2021–22</c:v>
                </c:pt>
                <c:pt idx="2">
                  <c:v>2022–23</c:v>
                </c:pt>
                <c:pt idx="3">
                  <c:v>2023–24</c:v>
                </c:pt>
                <c:pt idx="4">
                  <c:v>2024–25</c:v>
                </c:pt>
                <c:pt idx="5">
                  <c:v>2025–26</c:v>
                </c:pt>
                <c:pt idx="6">
                  <c:v>2026–27</c:v>
                </c:pt>
                <c:pt idx="7">
                  <c:v>2027–28</c:v>
                </c:pt>
                <c:pt idx="8">
                  <c:v>2028–29</c:v>
                </c:pt>
              </c:strCache>
            </c:strRef>
          </c:cat>
          <c:val>
            <c:numRef>
              <c:f>Sheet1!$E$2:$E$10</c:f>
              <c:numCache>
                <c:formatCode>General</c:formatCode>
                <c:ptCount val="9"/>
                <c:pt idx="0">
                  <c:v>317.81</c:v>
                </c:pt>
                <c:pt idx="1">
                  <c:v>127.82987521939876</c:v>
                </c:pt>
                <c:pt idx="2">
                  <c:v>99.140690615079052</c:v>
                </c:pt>
                <c:pt idx="3">
                  <c:v>50.194568349496826</c:v>
                </c:pt>
                <c:pt idx="4">
                  <c:v>36.52329312780514</c:v>
                </c:pt>
                <c:pt idx="5">
                  <c:v>34.827015097704461</c:v>
                </c:pt>
                <c:pt idx="6">
                  <c:v>31.55086859693067</c:v>
                </c:pt>
              </c:numCache>
            </c:numRef>
          </c:val>
          <c:smooth val="0"/>
          <c:extLst>
            <c:ext xmlns:c16="http://schemas.microsoft.com/office/drawing/2014/chart" uri="{C3380CC4-5D6E-409C-BE32-E72D297353CC}">
              <c16:uniqueId val="{00000003-16A8-4113-8CAF-CDB26078433C}"/>
            </c:ext>
          </c:extLst>
        </c:ser>
        <c:dLbls>
          <c:showLegendKey val="0"/>
          <c:showVal val="0"/>
          <c:showCatName val="0"/>
          <c:showSerName val="0"/>
          <c:showPercent val="0"/>
          <c:showBubbleSize val="0"/>
        </c:dLbls>
        <c:smooth val="0"/>
        <c:axId val="203922816"/>
        <c:axId val="203925376"/>
      </c:lineChart>
      <c:catAx>
        <c:axId val="203922816"/>
        <c:scaling>
          <c:orientation val="minMax"/>
        </c:scaling>
        <c:delete val="0"/>
        <c:axPos val="b"/>
        <c:numFmt formatCode="General" sourceLinked="1"/>
        <c:majorTickMark val="out"/>
        <c:minorTickMark val="none"/>
        <c:tickLblPos val="low"/>
        <c:spPr>
          <a:ln w="9525">
            <a:solidFill>
              <a:srgbClr val="FFFFFF">
                <a:lumMod val="75000"/>
              </a:srgbClr>
            </a:solidFill>
          </a:ln>
        </c:spPr>
        <c:crossAx val="203925376"/>
        <c:crosses val="autoZero"/>
        <c:auto val="1"/>
        <c:lblAlgn val="ctr"/>
        <c:lblOffset val="100"/>
        <c:noMultiLvlLbl val="0"/>
      </c:catAx>
      <c:valAx>
        <c:axId val="203925376"/>
        <c:scaling>
          <c:orientation val="minMax"/>
        </c:scaling>
        <c:delete val="0"/>
        <c:axPos val="l"/>
        <c:majorGridlines>
          <c:spPr>
            <a:ln w="9525">
              <a:solidFill>
                <a:schemeClr val="bg1">
                  <a:lumMod val="75000"/>
                </a:schemeClr>
              </a:solidFill>
              <a:prstDash val="dash"/>
            </a:ln>
          </c:spPr>
        </c:majorGridlines>
        <c:title>
          <c:tx>
            <c:rich>
              <a:bodyPr rot="-5400000" vert="horz"/>
              <a:lstStyle/>
              <a:p>
                <a:pPr>
                  <a:defRPr/>
                </a:pPr>
                <a:r>
                  <a:rPr lang="en-GB"/>
                  <a:t>£ billion</a:t>
                </a:r>
              </a:p>
            </c:rich>
          </c:tx>
          <c:layout>
            <c:manualLayout>
              <c:xMode val="edge"/>
              <c:yMode val="edge"/>
              <c:x val="1.5320337984797278E-3"/>
              <c:y val="0.38257359539569125"/>
            </c:manualLayout>
          </c:layout>
          <c:overlay val="0"/>
        </c:title>
        <c:numFmt formatCode="#,##0" sourceLinked="0"/>
        <c:majorTickMark val="out"/>
        <c:minorTickMark val="none"/>
        <c:tickLblPos val="nextTo"/>
        <c:spPr>
          <a:ln w="9525">
            <a:solidFill>
              <a:srgbClr val="FFFFFF">
                <a:lumMod val="75000"/>
              </a:srgbClr>
            </a:solidFill>
          </a:ln>
        </c:spPr>
        <c:crossAx val="203922816"/>
        <c:crosses val="autoZero"/>
        <c:crossBetween val="between"/>
      </c:valAx>
      <c:spPr>
        <a:noFill/>
        <a:ln w="25400">
          <a:noFill/>
        </a:ln>
      </c:spPr>
    </c:plotArea>
    <c:plotVisOnly val="1"/>
    <c:dispBlanksAs val="gap"/>
    <c:showDLblsOverMax val="0"/>
  </c:chart>
  <c:spPr>
    <a:ln>
      <a:noFill/>
    </a:ln>
  </c:spPr>
  <c:txPr>
    <a:bodyPr/>
    <a:lstStyle/>
    <a:p>
      <a:pPr>
        <a:lnSpc>
          <a:spcPct val="150000"/>
        </a:lnSpc>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Public sector debt forecasts</a:t>
            </a:r>
            <a:endParaRPr lang="en-GB" sz="1400" b="1" dirty="0"/>
          </a:p>
        </c:rich>
      </c:tx>
      <c:layout>
        <c:manualLayout>
          <c:xMode val="edge"/>
          <c:yMode val="edge"/>
          <c:x val="0.41087116018383529"/>
          <c:y val="2.2258416785081482E-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7807089132551757E-2"/>
          <c:y val="6.7579676580414305E-2"/>
          <c:w val="0.90083103027496825"/>
          <c:h val="0.83855069427144868"/>
        </c:manualLayout>
      </c:layout>
      <c:lineChart>
        <c:grouping val="standard"/>
        <c:varyColors val="0"/>
        <c:ser>
          <c:idx val="3"/>
          <c:order val="0"/>
          <c:tx>
            <c:strRef>
              <c:f>Sheet1!$C$1</c:f>
              <c:strCache>
                <c:ptCount val="1"/>
                <c:pt idx="0">
                  <c:v>OBR November 2023</c:v>
                </c:pt>
              </c:strCache>
            </c:strRef>
          </c:tx>
          <c:spPr>
            <a:ln w="34925" cap="rnd" cmpd="sng" algn="ctr">
              <a:solidFill>
                <a:srgbClr val="F2B517"/>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Sheet1!$C$2:$C$8</c:f>
              <c:numCache>
                <c:formatCode>General</c:formatCode>
                <c:ptCount val="7"/>
                <c:pt idx="0">
                  <c:v>84.927917750278851</c:v>
                </c:pt>
                <c:pt idx="1">
                  <c:v>89.037893077988926</c:v>
                </c:pt>
                <c:pt idx="2">
                  <c:v>91.610099046909781</c:v>
                </c:pt>
                <c:pt idx="3">
                  <c:v>92.735103345300644</c:v>
                </c:pt>
                <c:pt idx="4">
                  <c:v>93.247176475153182</c:v>
                </c:pt>
                <c:pt idx="5">
                  <c:v>93.19761814427693</c:v>
                </c:pt>
                <c:pt idx="6">
                  <c:v>92.80199959091054</c:v>
                </c:pt>
              </c:numCache>
            </c:numRef>
          </c:val>
          <c:smooth val="0"/>
          <c:extLst>
            <c:ext xmlns:c16="http://schemas.microsoft.com/office/drawing/2014/chart" uri="{C3380CC4-5D6E-409C-BE32-E72D297353CC}">
              <c16:uniqueId val="{00000000-DAF4-4375-8993-CD1347341B7F}"/>
            </c:ext>
          </c:extLst>
        </c:ser>
        <c:ser>
          <c:idx val="2"/>
          <c:order val="1"/>
          <c:tx>
            <c:strRef>
              <c:f>Sheet1!$B$1</c:f>
              <c:strCache>
                <c:ptCount val="1"/>
                <c:pt idx="0">
                  <c:v>OBR March 2024</c:v>
                </c:pt>
              </c:strCache>
            </c:strRef>
          </c:tx>
          <c:spPr>
            <a:ln w="34925" cap="rnd" cmpd="sng" algn="ctr">
              <a:solidFill>
                <a:srgbClr val="309E75"/>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Sheet1!$B$2:$B$8</c:f>
              <c:numCache>
                <c:formatCode>General</c:formatCode>
                <c:ptCount val="7"/>
                <c:pt idx="0">
                  <c:v>84.9</c:v>
                </c:pt>
                <c:pt idx="1">
                  <c:v>88.751485021305569</c:v>
                </c:pt>
                <c:pt idx="2">
                  <c:v>91.690627283912079</c:v>
                </c:pt>
                <c:pt idx="3">
                  <c:v>92.763531041871346</c:v>
                </c:pt>
                <c:pt idx="4">
                  <c:v>93.161001763025126</c:v>
                </c:pt>
                <c:pt idx="5">
                  <c:v>93.192661565826455</c:v>
                </c:pt>
                <c:pt idx="6">
                  <c:v>92.918594679221826</c:v>
                </c:pt>
              </c:numCache>
            </c:numRef>
          </c:val>
          <c:smooth val="0"/>
          <c:extLst>
            <c:ext xmlns:c16="http://schemas.microsoft.com/office/drawing/2014/chart" uri="{C3380CC4-5D6E-409C-BE32-E72D297353CC}">
              <c16:uniqueId val="{00000001-DAF4-4375-8993-CD1347341B7F}"/>
            </c:ext>
          </c:extLst>
        </c:ser>
        <c:ser>
          <c:idx val="5"/>
          <c:order val="2"/>
          <c:tx>
            <c:strRef>
              <c:f>Sheet1!$D$1</c:f>
              <c:strCache>
                <c:ptCount val="1"/>
                <c:pt idx="0">
                  <c:v>OBR March 2022</c:v>
                </c:pt>
              </c:strCache>
            </c:strRef>
          </c:tx>
          <c:spPr>
            <a:ln w="34925" cap="rnd" cmpd="sng" algn="ctr">
              <a:solidFill>
                <a:srgbClr val="EB5C40"/>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Sheet1!$D$2:$D$8</c:f>
              <c:numCache>
                <c:formatCode>General</c:formatCode>
                <c:ptCount val="7"/>
                <c:pt idx="0">
                  <c:v>83.483701174658563</c:v>
                </c:pt>
                <c:pt idx="1">
                  <c:v>82.922090686177114</c:v>
                </c:pt>
                <c:pt idx="2">
                  <c:v>81.919249326970117</c:v>
                </c:pt>
                <c:pt idx="3">
                  <c:v>80.942734420966886</c:v>
                </c:pt>
                <c:pt idx="4">
                  <c:v>79.824024589485987</c:v>
                </c:pt>
              </c:numCache>
            </c:numRef>
          </c:val>
          <c:smooth val="0"/>
          <c:extLst>
            <c:ext xmlns:c16="http://schemas.microsoft.com/office/drawing/2014/chart" uri="{C3380CC4-5D6E-409C-BE32-E72D297353CC}">
              <c16:uniqueId val="{00000002-DAF4-4375-8993-CD1347341B7F}"/>
            </c:ext>
          </c:extLst>
        </c:ser>
        <c:dLbls>
          <c:showLegendKey val="0"/>
          <c:showVal val="0"/>
          <c:showCatName val="0"/>
          <c:showSerName val="0"/>
          <c:showPercent val="0"/>
          <c:showBubbleSize val="0"/>
        </c:dLbls>
        <c:smooth val="0"/>
        <c:axId val="218456832"/>
        <c:axId val="218458368"/>
        <c:extLst/>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8458368"/>
        <c:crosses val="autoZero"/>
        <c:auto val="1"/>
        <c:lblAlgn val="ctr"/>
        <c:lblOffset val="100"/>
        <c:noMultiLvlLbl val="0"/>
      </c:catAx>
      <c:valAx>
        <c:axId val="218458368"/>
        <c:scaling>
          <c:orientation val="minMax"/>
          <c:max val="100"/>
          <c:min val="75"/>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GB"/>
                  <a:t>Per cent of national income</a:t>
                </a:r>
              </a:p>
            </c:rich>
          </c:tx>
          <c:layout>
            <c:manualLayout>
              <c:xMode val="edge"/>
              <c:yMode val="edge"/>
              <c:x val="0"/>
              <c:y val="0.152382006243302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8456832"/>
        <c:crosses val="autoZero"/>
        <c:crossBetween val="between"/>
        <c:majorUnit val="5"/>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baseline="0">
                <a:solidFill>
                  <a:schemeClr val="tx1"/>
                </a:solidFill>
                <a:latin typeface="+mj-lt"/>
                <a:ea typeface="+mn-ea"/>
                <a:cs typeface="+mn-cs"/>
              </a:defRPr>
            </a:pPr>
            <a:r>
              <a:rPr lang="en-GB" b="1" dirty="0"/>
              <a:t>Government spending &amp; revenues (out-turn &amp; March 2024 forecast)</a:t>
            </a:r>
          </a:p>
        </c:rich>
      </c:tx>
      <c:layout>
        <c:manualLayout>
          <c:xMode val="edge"/>
          <c:yMode val="edge"/>
          <c:x val="0.25580085328474084"/>
          <c:y val="0"/>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j-lt"/>
              <a:ea typeface="+mn-ea"/>
              <a:cs typeface="+mn-cs"/>
            </a:defRPr>
          </a:pPr>
          <a:endParaRPr lang="en-US"/>
        </a:p>
      </c:txPr>
    </c:title>
    <c:autoTitleDeleted val="0"/>
    <c:plotArea>
      <c:layout>
        <c:manualLayout>
          <c:layoutTarget val="inner"/>
          <c:xMode val="edge"/>
          <c:yMode val="edge"/>
          <c:x val="6.2321365511634766E-2"/>
          <c:y val="8.9284222222222223E-2"/>
          <c:w val="0.92242484504563904"/>
          <c:h val="0.70340466666666657"/>
        </c:manualLayout>
      </c:layout>
      <c:lineChart>
        <c:grouping val="standard"/>
        <c:varyColors val="0"/>
        <c:ser>
          <c:idx val="3"/>
          <c:order val="0"/>
          <c:tx>
            <c:strRef>
              <c:f>Sheet1!$B$1</c:f>
              <c:strCache>
                <c:ptCount val="1"/>
                <c:pt idx="0">
                  <c:v>Current receipts</c:v>
                </c:pt>
              </c:strCache>
            </c:strRef>
          </c:tx>
          <c:spPr>
            <a:ln w="28575" cap="rnd" cmpd="sng" algn="ctr">
              <a:solidFill>
                <a:srgbClr val="309E75"/>
              </a:solidFill>
              <a:prstDash val="solid"/>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Sheet1!$B$2:$B$30</c:f>
              <c:numCache>
                <c:formatCode>General</c:formatCode>
                <c:ptCount val="29"/>
                <c:pt idx="0">
                  <c:v>36.513436188757083</c:v>
                </c:pt>
                <c:pt idx="1">
                  <c:v>35.829074692609872</c:v>
                </c:pt>
                <c:pt idx="2">
                  <c:v>34.611337586362076</c:v>
                </c:pt>
                <c:pt idx="3">
                  <c:v>35.455339104715456</c:v>
                </c:pt>
                <c:pt idx="4">
                  <c:v>36.029051829411401</c:v>
                </c:pt>
                <c:pt idx="5">
                  <c:v>36.667566731081202</c:v>
                </c:pt>
                <c:pt idx="6">
                  <c:v>37.102785188275227</c:v>
                </c:pt>
                <c:pt idx="7">
                  <c:v>37.317907143979326</c:v>
                </c:pt>
                <c:pt idx="8">
                  <c:v>36.016586448714733</c:v>
                </c:pt>
                <c:pt idx="9">
                  <c:v>36.120416588526346</c:v>
                </c:pt>
                <c:pt idx="10">
                  <c:v>37.010473497425707</c:v>
                </c:pt>
                <c:pt idx="11">
                  <c:v>37.311115414129681</c:v>
                </c:pt>
                <c:pt idx="12">
                  <c:v>36.839426918420095</c:v>
                </c:pt>
                <c:pt idx="13">
                  <c:v>36.730820083454695</c:v>
                </c:pt>
                <c:pt idx="14">
                  <c:v>36.753894094285819</c:v>
                </c:pt>
                <c:pt idx="15">
                  <c:v>36.955592360643863</c:v>
                </c:pt>
                <c:pt idx="16">
                  <c:v>37.509888980212111</c:v>
                </c:pt>
                <c:pt idx="17">
                  <c:v>37.177054785382943</c:v>
                </c:pt>
                <c:pt idx="18">
                  <c:v>37.395988456426601</c:v>
                </c:pt>
                <c:pt idx="19">
                  <c:v>36.868197008789004</c:v>
                </c:pt>
                <c:pt idx="20">
                  <c:v>37.991802728331329</c:v>
                </c:pt>
                <c:pt idx="21">
                  <c:v>38.953732556564155</c:v>
                </c:pt>
                <c:pt idx="22">
                  <c:v>40.281062540135011</c:v>
                </c:pt>
              </c:numCache>
            </c:numRef>
          </c:val>
          <c:smooth val="0"/>
          <c:extLst>
            <c:ext xmlns:c16="http://schemas.microsoft.com/office/drawing/2014/chart" uri="{C3380CC4-5D6E-409C-BE32-E72D297353CC}">
              <c16:uniqueId val="{00000000-F394-4B79-A236-CD4F6F6420D1}"/>
            </c:ext>
          </c:extLst>
        </c:ser>
        <c:ser>
          <c:idx val="1"/>
          <c:order val="1"/>
          <c:tx>
            <c:strRef>
              <c:f>Sheet1!$D$1</c:f>
              <c:strCache>
                <c:ptCount val="1"/>
                <c:pt idx="0">
                  <c:v>Forecast Revenues</c:v>
                </c:pt>
              </c:strCache>
            </c:strRef>
          </c:tx>
          <c:spPr>
            <a:ln w="28575" cap="rnd" cmpd="sng" algn="ctr">
              <a:solidFill>
                <a:srgbClr val="309E75"/>
              </a:solidFill>
              <a:prstDash val="sysDash"/>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Sheet1!$D$2:$D$30</c:f>
              <c:numCache>
                <c:formatCode>General</c:formatCode>
                <c:ptCount val="29"/>
                <c:pt idx="22">
                  <c:v>40.281062540135011</c:v>
                </c:pt>
                <c:pt idx="23">
                  <c:v>40.351128520702837</c:v>
                </c:pt>
                <c:pt idx="24">
                  <c:v>40.893017256342048</c:v>
                </c:pt>
                <c:pt idx="25">
                  <c:v>40.839990083024489</c:v>
                </c:pt>
                <c:pt idx="26">
                  <c:v>40.926670665910116</c:v>
                </c:pt>
                <c:pt idx="27">
                  <c:v>41.121457115861084</c:v>
                </c:pt>
                <c:pt idx="28">
                  <c:v>41.223728273165101</c:v>
                </c:pt>
              </c:numCache>
            </c:numRef>
          </c:val>
          <c:smooth val="0"/>
          <c:extLst xmlns:c15="http://schemas.microsoft.com/office/drawing/2012/chart">
            <c:ext xmlns:c16="http://schemas.microsoft.com/office/drawing/2014/chart" uri="{C3380CC4-5D6E-409C-BE32-E72D297353CC}">
              <c16:uniqueId val="{00000001-F394-4B79-A236-CD4F6F6420D1}"/>
            </c:ext>
          </c:extLst>
        </c:ser>
        <c:ser>
          <c:idx val="0"/>
          <c:order val="2"/>
          <c:tx>
            <c:strRef>
              <c:f>Sheet1!$C$1</c:f>
              <c:strCache>
                <c:ptCount val="1"/>
                <c:pt idx="0">
                  <c:v>Total managed expenditure</c:v>
                </c:pt>
              </c:strCache>
            </c:strRef>
          </c:tx>
          <c:spPr>
            <a:ln w="28575" cap="rnd" cmpd="sng" algn="ctr">
              <a:solidFill>
                <a:srgbClr val="EB5C40"/>
              </a:solidFill>
              <a:prstDash val="solid"/>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Sheet1!$C$2:$C$30</c:f>
              <c:numCache>
                <c:formatCode>General</c:formatCode>
                <c:ptCount val="29"/>
                <c:pt idx="0">
                  <c:v>35.073597819563112</c:v>
                </c:pt>
                <c:pt idx="1">
                  <c:v>36.346186054220759</c:v>
                </c:pt>
                <c:pt idx="2">
                  <c:v>37.555093046033299</c:v>
                </c:pt>
                <c:pt idx="3">
                  <c:v>38.931998324690923</c:v>
                </c:pt>
                <c:pt idx="4">
                  <c:v>39.938516696680622</c:v>
                </c:pt>
                <c:pt idx="5">
                  <c:v>39.941286659705852</c:v>
                </c:pt>
                <c:pt idx="6">
                  <c:v>39.926930439258406</c:v>
                </c:pt>
                <c:pt idx="7">
                  <c:v>40.256427614377635</c:v>
                </c:pt>
                <c:pt idx="8">
                  <c:v>43.457114718514902</c:v>
                </c:pt>
                <c:pt idx="9">
                  <c:v>46.454720146330061</c:v>
                </c:pt>
                <c:pt idx="10">
                  <c:v>45.738388018844795</c:v>
                </c:pt>
                <c:pt idx="11">
                  <c:v>44.559131842098346</c:v>
                </c:pt>
                <c:pt idx="12">
                  <c:v>44.054994409794247</c:v>
                </c:pt>
                <c:pt idx="13">
                  <c:v>42.506734196190045</c:v>
                </c:pt>
                <c:pt idx="14">
                  <c:v>42.03851543454104</c:v>
                </c:pt>
                <c:pt idx="15">
                  <c:v>41.212618394493042</c:v>
                </c:pt>
                <c:pt idx="16">
                  <c:v>40.400724074483321</c:v>
                </c:pt>
                <c:pt idx="17">
                  <c:v>40.04792243978487</c:v>
                </c:pt>
                <c:pt idx="18">
                  <c:v>39.465753191481525</c:v>
                </c:pt>
                <c:pt idx="19">
                  <c:v>39.567005523256981</c:v>
                </c:pt>
                <c:pt idx="20">
                  <c:v>53.086446397363375</c:v>
                </c:pt>
                <c:pt idx="21">
                  <c:v>44.300018628912063</c:v>
                </c:pt>
                <c:pt idx="22">
                  <c:v>45.319748774413831</c:v>
                </c:pt>
              </c:numCache>
            </c:numRef>
          </c:val>
          <c:smooth val="0"/>
          <c:extLst>
            <c:ext xmlns:c16="http://schemas.microsoft.com/office/drawing/2014/chart" uri="{C3380CC4-5D6E-409C-BE32-E72D297353CC}">
              <c16:uniqueId val="{00000002-F394-4B79-A236-CD4F6F6420D1}"/>
            </c:ext>
          </c:extLst>
        </c:ser>
        <c:ser>
          <c:idx val="4"/>
          <c:order val="3"/>
          <c:tx>
            <c:strRef>
              <c:f>Sheet1!$E$1</c:f>
              <c:strCache>
                <c:ptCount val="1"/>
                <c:pt idx="0">
                  <c:v>Forecast TME</c:v>
                </c:pt>
              </c:strCache>
            </c:strRef>
          </c:tx>
          <c:spPr>
            <a:ln w="28575" cap="rnd" cmpd="sng" algn="ctr">
              <a:solidFill>
                <a:srgbClr val="EB5C40"/>
              </a:solidFill>
              <a:prstDash val="sysDash"/>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Sheet1!$E$2:$E$30</c:f>
              <c:numCache>
                <c:formatCode>General</c:formatCode>
                <c:ptCount val="29"/>
                <c:pt idx="22">
                  <c:v>45.319748774413831</c:v>
                </c:pt>
                <c:pt idx="23">
                  <c:v>44.5277765968249</c:v>
                </c:pt>
                <c:pt idx="24">
                  <c:v>44.024340577227356</c:v>
                </c:pt>
                <c:pt idx="25">
                  <c:v>43.534969420920099</c:v>
                </c:pt>
                <c:pt idx="26">
                  <c:v>43.226989038419582</c:v>
                </c:pt>
                <c:pt idx="27">
                  <c:v>42.755398251061678</c:v>
                </c:pt>
                <c:pt idx="28">
                  <c:v>42.453192353273415</c:v>
                </c:pt>
              </c:numCache>
            </c:numRef>
          </c:val>
          <c:smooth val="0"/>
          <c:extLst>
            <c:ext xmlns:c16="http://schemas.microsoft.com/office/drawing/2014/chart" uri="{C3380CC4-5D6E-409C-BE32-E72D297353CC}">
              <c16:uniqueId val="{00000003-F394-4B79-A236-CD4F6F6420D1}"/>
            </c:ext>
          </c:extLst>
        </c:ser>
        <c:ser>
          <c:idx val="2"/>
          <c:order val="4"/>
          <c:tx>
            <c:strRef>
              <c:f>Sheet1!$F$1</c:f>
              <c:strCache>
                <c:ptCount val="1"/>
                <c:pt idx="0">
                  <c:v>Non-debt spending</c:v>
                </c:pt>
              </c:strCache>
            </c:strRef>
          </c:tx>
          <c:spPr>
            <a:ln w="28575" cap="rnd" cmpd="sng" algn="ctr">
              <a:solidFill>
                <a:schemeClr val="accent3"/>
              </a:solidFill>
              <a:prstDash val="solid"/>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Sheet1!$F$2:$F$30</c:f>
              <c:numCache>
                <c:formatCode>General</c:formatCode>
                <c:ptCount val="29"/>
                <c:pt idx="0">
                  <c:v>33.150374246729214</c:v>
                </c:pt>
                <c:pt idx="1">
                  <c:v>34.631622153783134</c:v>
                </c:pt>
                <c:pt idx="2">
                  <c:v>35.879304868041402</c:v>
                </c:pt>
                <c:pt idx="3">
                  <c:v>37.14856423969492</c:v>
                </c:pt>
                <c:pt idx="4">
                  <c:v>38.113538471396325</c:v>
                </c:pt>
                <c:pt idx="5">
                  <c:v>38.117210947133316</c:v>
                </c:pt>
                <c:pt idx="6">
                  <c:v>38.021604637158497</c:v>
                </c:pt>
                <c:pt idx="7">
                  <c:v>38.456478450296402</c:v>
                </c:pt>
                <c:pt idx="8">
                  <c:v>41.472123129870958</c:v>
                </c:pt>
                <c:pt idx="9">
                  <c:v>44.411532740580135</c:v>
                </c:pt>
                <c:pt idx="10">
                  <c:v>43.126310415813016</c:v>
                </c:pt>
                <c:pt idx="11">
                  <c:v>41.927298110735791</c:v>
                </c:pt>
                <c:pt idx="12">
                  <c:v>41.754287128500543</c:v>
                </c:pt>
                <c:pt idx="13">
                  <c:v>40.370584521022501</c:v>
                </c:pt>
                <c:pt idx="14">
                  <c:v>40.180835702600618</c:v>
                </c:pt>
                <c:pt idx="15">
                  <c:v>39.421303245173647</c:v>
                </c:pt>
                <c:pt idx="16">
                  <c:v>38.431171952791132</c:v>
                </c:pt>
                <c:pt idx="17">
                  <c:v>38.067464961063614</c:v>
                </c:pt>
                <c:pt idx="18">
                  <c:v>37.827239281641198</c:v>
                </c:pt>
                <c:pt idx="19">
                  <c:v>38.18977780886599</c:v>
                </c:pt>
                <c:pt idx="20">
                  <c:v>52.069988547224</c:v>
                </c:pt>
                <c:pt idx="21">
                  <c:v>42.150623221785658</c:v>
                </c:pt>
                <c:pt idx="22">
                  <c:v>41.449441633906055</c:v>
                </c:pt>
              </c:numCache>
            </c:numRef>
          </c:val>
          <c:smooth val="0"/>
          <c:extLst>
            <c:ext xmlns:c16="http://schemas.microsoft.com/office/drawing/2014/chart" uri="{C3380CC4-5D6E-409C-BE32-E72D297353CC}">
              <c16:uniqueId val="{00000004-F394-4B79-A236-CD4F6F6420D1}"/>
            </c:ext>
          </c:extLst>
        </c:ser>
        <c:ser>
          <c:idx val="5"/>
          <c:order val="5"/>
          <c:tx>
            <c:strRef>
              <c:f>Sheet1!$G$1</c:f>
              <c:strCache>
                <c:ptCount val="1"/>
                <c:pt idx="0">
                  <c:v>Forecast</c:v>
                </c:pt>
              </c:strCache>
            </c:strRef>
          </c:tx>
          <c:spPr>
            <a:ln w="28575" cap="rnd" cmpd="sng" algn="ctr">
              <a:solidFill>
                <a:srgbClr val="F2B517"/>
              </a:solidFill>
              <a:prstDash val="sysDash"/>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Sheet1!$G$2:$G$30</c:f>
              <c:numCache>
                <c:formatCode>General</c:formatCode>
                <c:ptCount val="29"/>
                <c:pt idx="22">
                  <c:v>41.449441633906055</c:v>
                </c:pt>
                <c:pt idx="23">
                  <c:v>41.516333886924905</c:v>
                </c:pt>
                <c:pt idx="24">
                  <c:v>41.696235793819355</c:v>
                </c:pt>
                <c:pt idx="25">
                  <c:v>41.065403944680746</c:v>
                </c:pt>
                <c:pt idx="26">
                  <c:v>40.551841417024882</c:v>
                </c:pt>
                <c:pt idx="27">
                  <c:v>40.007175776336453</c:v>
                </c:pt>
                <c:pt idx="28">
                  <c:v>39.628741397722223</c:v>
                </c:pt>
              </c:numCache>
            </c:numRef>
          </c:val>
          <c:smooth val="0"/>
          <c:extLst>
            <c:ext xmlns:c16="http://schemas.microsoft.com/office/drawing/2014/chart" uri="{C3380CC4-5D6E-409C-BE32-E72D297353CC}">
              <c16:uniqueId val="{00000005-F394-4B79-A236-CD4F6F6420D1}"/>
            </c:ext>
          </c:extLst>
        </c:ser>
        <c:dLbls>
          <c:showLegendKey val="0"/>
          <c:showVal val="0"/>
          <c:showCatName val="0"/>
          <c:showSerName val="0"/>
          <c:showPercent val="0"/>
          <c:showBubbleSize val="0"/>
        </c:dLbls>
        <c:smooth val="0"/>
        <c:axId val="218456832"/>
        <c:axId val="218458368"/>
        <c:extLst/>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1"/>
        <c:noMultiLvlLbl val="0"/>
      </c:catAx>
      <c:valAx>
        <c:axId val="218458368"/>
        <c:scaling>
          <c:orientation val="minMax"/>
          <c:min val="3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 of national income</a:t>
                </a:r>
              </a:p>
            </c:rich>
          </c:tx>
          <c:layout>
            <c:manualLayout>
              <c:xMode val="edge"/>
              <c:yMode val="edge"/>
              <c:x val="2.8734436550772286E-4"/>
              <c:y val="0.2851763182781343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50">
                <a:latin typeface="+mn-lt"/>
              </a:defRPr>
            </a:pPr>
            <a:r>
              <a:rPr lang="en-US" sz="1150" dirty="0">
                <a:latin typeface="+mj-lt"/>
              </a:rPr>
              <a:t>Average</a:t>
            </a:r>
            <a:r>
              <a:rPr lang="en-US" sz="1150" baseline="0" dirty="0">
                <a:latin typeface="+mj-lt"/>
              </a:rPr>
              <a:t> annual real-terms growth in day-to-day spending between 2019-20 and 2024-25</a:t>
            </a:r>
          </a:p>
        </c:rich>
      </c:tx>
      <c:layout>
        <c:manualLayout>
          <c:xMode val="edge"/>
          <c:yMode val="edge"/>
          <c:x val="0.24464667261943895"/>
          <c:y val="0"/>
        </c:manualLayout>
      </c:layout>
      <c:overlay val="0"/>
    </c:title>
    <c:autoTitleDeleted val="0"/>
    <c:plotArea>
      <c:layout>
        <c:manualLayout>
          <c:layoutTarget val="inner"/>
          <c:xMode val="edge"/>
          <c:yMode val="edge"/>
          <c:x val="8.1318453645052538E-2"/>
          <c:y val="8.2058847391174056E-2"/>
          <c:w val="0.91661146576725738"/>
          <c:h val="0.85170730942974504"/>
        </c:manualLayout>
      </c:layout>
      <c:barChart>
        <c:barDir val="col"/>
        <c:grouping val="stacked"/>
        <c:varyColors val="0"/>
        <c:ser>
          <c:idx val="0"/>
          <c:order val="0"/>
          <c:tx>
            <c:strRef>
              <c:f>Sheet1!$B$1</c:f>
              <c:strCache>
                <c:ptCount val="1"/>
                <c:pt idx="0">
                  <c:v>Series 1</c:v>
                </c:pt>
              </c:strCache>
            </c:strRef>
          </c:tx>
          <c:spPr>
            <a:solidFill>
              <a:srgbClr val="309E75"/>
            </a:solidFill>
          </c:spPr>
          <c:invertIfNegative val="0"/>
          <c:dPt>
            <c:idx val="2"/>
            <c:invertIfNegative val="0"/>
            <c:bubble3D val="0"/>
            <c:spPr>
              <a:solidFill>
                <a:srgbClr val="2478C7"/>
              </a:solidFill>
            </c:spPr>
            <c:extLst>
              <c:ext xmlns:c16="http://schemas.microsoft.com/office/drawing/2014/chart" uri="{C3380CC4-5D6E-409C-BE32-E72D297353CC}">
                <c16:uniqueId val="{00000004-E675-4CC5-AE70-1739BA49A99B}"/>
              </c:ext>
            </c:extLst>
          </c:dPt>
          <c:dPt>
            <c:idx val="3"/>
            <c:invertIfNegative val="0"/>
            <c:bubble3D val="0"/>
            <c:spPr>
              <a:solidFill>
                <a:srgbClr val="2478C7"/>
              </a:solidFill>
            </c:spPr>
            <c:extLst>
              <c:ext xmlns:c16="http://schemas.microsoft.com/office/drawing/2014/chart" uri="{C3380CC4-5D6E-409C-BE32-E72D297353CC}">
                <c16:uniqueId val="{00000000-E675-4CC5-AE70-1739BA49A99B}"/>
              </c:ext>
            </c:extLst>
          </c:dPt>
          <c:dLbls>
            <c:numFmt formatCode="0.0%" sourceLinked="0"/>
            <c:spPr>
              <a:noFill/>
              <a:ln>
                <a:noFill/>
              </a:ln>
              <a:effectLst/>
            </c:spPr>
            <c:txPr>
              <a:bodyPr wrap="square" lIns="38100" tIns="19050" rIns="38100" bIns="19050" anchor="ctr">
                <a:spAutoFit/>
              </a:bodyPr>
              <a:lstStyle/>
              <a:p>
                <a:pPr>
                  <a:defRPr sz="1200" b="1">
                    <a:solidFill>
                      <a:schemeClr val="bg1"/>
                    </a:solidFill>
                    <a:latin typeface="+mj-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Autumn Statement 2021</c:v>
                </c:pt>
                <c:pt idx="1">
                  <c:v>Spring Budget 2024</c:v>
                </c:pt>
                <c:pt idx="2">
                  <c:v>Autumn Statement 2021</c:v>
                </c:pt>
                <c:pt idx="3">
                  <c:v>Spring Budget 2024</c:v>
                </c:pt>
              </c:strCache>
            </c:strRef>
          </c:cat>
          <c:val>
            <c:numRef>
              <c:f>Sheet1!$B$2:$B$5</c:f>
              <c:numCache>
                <c:formatCode>0.00%</c:formatCode>
                <c:ptCount val="4"/>
                <c:pt idx="0">
                  <c:v>3.1259427734312784E-2</c:v>
                </c:pt>
                <c:pt idx="1">
                  <c:v>2.313100322663475E-2</c:v>
                </c:pt>
                <c:pt idx="2">
                  <c:v>2.800263568735839E-2</c:v>
                </c:pt>
                <c:pt idx="3">
                  <c:v>1.6431375378687108E-2</c:v>
                </c:pt>
              </c:numCache>
            </c:numRef>
          </c:val>
          <c:extLst>
            <c:ext xmlns:c16="http://schemas.microsoft.com/office/drawing/2014/chart" uri="{C3380CC4-5D6E-409C-BE32-E72D297353CC}">
              <c16:uniqueId val="{00000008-17C9-4827-9F2D-F2F80DBAD355}"/>
            </c:ext>
          </c:extLst>
        </c:ser>
        <c:dLbls>
          <c:dLblPos val="inEnd"/>
          <c:showLegendKey val="0"/>
          <c:showVal val="1"/>
          <c:showCatName val="0"/>
          <c:showSerName val="0"/>
          <c:showPercent val="0"/>
          <c:showBubbleSize val="0"/>
        </c:dLbls>
        <c:gapWidth val="75"/>
        <c:overlap val="100"/>
        <c:axId val="203922816"/>
        <c:axId val="203925376"/>
      </c:barChart>
      <c:catAx>
        <c:axId val="203922816"/>
        <c:scaling>
          <c:orientation val="minMax"/>
        </c:scaling>
        <c:delete val="0"/>
        <c:axPos val="b"/>
        <c:numFmt formatCode="General" sourceLinked="1"/>
        <c:majorTickMark val="out"/>
        <c:minorTickMark val="none"/>
        <c:tickLblPos val="low"/>
        <c:spPr>
          <a:ln w="9525">
            <a:solidFill>
              <a:srgbClr val="FFFFFF">
                <a:lumMod val="50000"/>
              </a:srgbClr>
            </a:solidFill>
          </a:ln>
        </c:spPr>
        <c:txPr>
          <a:bodyPr rot="0" vert="horz" anchor="ctr" anchorCtr="0"/>
          <a:lstStyle/>
          <a:p>
            <a:pPr>
              <a:defRPr sz="1100">
                <a:latin typeface="+mj-lt"/>
              </a:defRPr>
            </a:pPr>
            <a:endParaRPr lang="en-US"/>
          </a:p>
        </c:txPr>
        <c:crossAx val="203925376"/>
        <c:crossesAt val="0"/>
        <c:auto val="1"/>
        <c:lblAlgn val="ctr"/>
        <c:lblOffset val="100"/>
        <c:noMultiLvlLbl val="0"/>
      </c:catAx>
      <c:valAx>
        <c:axId val="203925376"/>
        <c:scaling>
          <c:orientation val="minMax"/>
          <c:max val="5.000000000000001E-2"/>
        </c:scaling>
        <c:delete val="0"/>
        <c:axPos val="l"/>
        <c:majorGridlines>
          <c:spPr>
            <a:ln w="9525">
              <a:solidFill>
                <a:schemeClr val="bg1">
                  <a:lumMod val="75000"/>
                </a:schemeClr>
              </a:solidFill>
              <a:prstDash val="dash"/>
            </a:ln>
          </c:spPr>
        </c:majorGridlines>
        <c:title>
          <c:tx>
            <c:rich>
              <a:bodyPr rot="-5400000" vert="horz"/>
              <a:lstStyle/>
              <a:p>
                <a:pPr>
                  <a:defRPr sz="1100" b="0" baseline="0">
                    <a:solidFill>
                      <a:schemeClr val="tx1"/>
                    </a:solidFill>
                    <a:latin typeface="+mj-lt"/>
                  </a:defRPr>
                </a:pPr>
                <a:r>
                  <a:rPr lang="en-GB" sz="1100" baseline="0" dirty="0">
                    <a:solidFill>
                      <a:schemeClr val="tx1"/>
                    </a:solidFill>
                  </a:rPr>
                  <a:t>Average annual real-terms growth 19/20 to 24/25</a:t>
                </a:r>
              </a:p>
            </c:rich>
          </c:tx>
          <c:layout>
            <c:manualLayout>
              <c:xMode val="edge"/>
              <c:yMode val="edge"/>
              <c:x val="1.8300747654584953E-3"/>
              <c:y val="0.17000810762529028"/>
            </c:manualLayout>
          </c:layout>
          <c:overlay val="0"/>
        </c:title>
        <c:numFmt formatCode="0%" sourceLinked="0"/>
        <c:majorTickMark val="out"/>
        <c:minorTickMark val="none"/>
        <c:tickLblPos val="nextTo"/>
        <c:spPr>
          <a:ln w="9525">
            <a:solidFill>
              <a:srgbClr val="FFFFFF">
                <a:lumMod val="75000"/>
              </a:srgbClr>
            </a:solidFill>
          </a:ln>
        </c:spPr>
        <c:txPr>
          <a:bodyPr/>
          <a:lstStyle/>
          <a:p>
            <a:pPr>
              <a:defRPr sz="1100" baseline="0">
                <a:latin typeface="Arial" panose="020B0604020202020204" pitchFamily="34" charset="0"/>
                <a:cs typeface="Arial" panose="020B0604020202020204" pitchFamily="34" charset="0"/>
              </a:defRPr>
            </a:pPr>
            <a:endParaRPr lang="en-US"/>
          </a:p>
        </c:txPr>
        <c:crossAx val="203922816"/>
        <c:crosses val="autoZero"/>
        <c:crossBetween val="between"/>
      </c:valAx>
      <c:spPr>
        <a:noFill/>
        <a:ln w="25400">
          <a:noFill/>
        </a:ln>
      </c:spPr>
    </c:plotArea>
    <c:plotVisOnly val="1"/>
    <c:dispBlanksAs val="gap"/>
    <c:showDLblsOverMax val="0"/>
  </c:chart>
  <c:spPr>
    <a:ln>
      <a:noFill/>
    </a:ln>
  </c:spPr>
  <c:txPr>
    <a:bodyPr/>
    <a:lstStyle/>
    <a:p>
      <a:pPr>
        <a:lnSpc>
          <a:spcPct val="150000"/>
        </a:lnSpc>
        <a:defRPr sz="10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Average annual real-terms growth per person 2024–25 to 2028–29</a:t>
            </a:r>
          </a:p>
        </c:rich>
      </c:tx>
      <c:layout>
        <c:manualLayout>
          <c:xMode val="edge"/>
          <c:yMode val="edge"/>
          <c:x val="0.26661177445441503"/>
          <c:y val="0"/>
        </c:manualLayout>
      </c:layout>
      <c:overlay val="0"/>
    </c:title>
    <c:autoTitleDeleted val="0"/>
    <c:plotArea>
      <c:layout>
        <c:manualLayout>
          <c:layoutTarget val="inner"/>
          <c:xMode val="edge"/>
          <c:yMode val="edge"/>
          <c:x val="8.5700661548571727E-2"/>
          <c:y val="6.3791954822909197E-2"/>
          <c:w val="0.88754186614903408"/>
          <c:h val="0.81630993063192636"/>
        </c:manualLayout>
      </c:layout>
      <c:barChart>
        <c:barDir val="col"/>
        <c:grouping val="stacked"/>
        <c:varyColors val="0"/>
        <c:ser>
          <c:idx val="0"/>
          <c:order val="0"/>
          <c:tx>
            <c:strRef>
              <c:f>Sheet1!$B$1</c:f>
              <c:strCache>
                <c:ptCount val="1"/>
                <c:pt idx="0">
                  <c:v>Lower</c:v>
                </c:pt>
              </c:strCache>
            </c:strRef>
          </c:tx>
          <c:spPr>
            <a:solidFill>
              <a:srgbClr val="309E75"/>
            </a:solidFill>
          </c:spPr>
          <c:invertIfNegative val="0"/>
          <c:dPt>
            <c:idx val="0"/>
            <c:invertIfNegative val="0"/>
            <c:bubble3D val="0"/>
            <c:spPr>
              <a:solidFill>
                <a:srgbClr val="2478C7">
                  <a:lumMod val="60000"/>
                  <a:lumOff val="40000"/>
                </a:srgbClr>
              </a:solidFill>
            </c:spPr>
            <c:extLst>
              <c:ext xmlns:c16="http://schemas.microsoft.com/office/drawing/2014/chart" uri="{C3380CC4-5D6E-409C-BE32-E72D297353CC}">
                <c16:uniqueId val="{0000000A-5CF5-473E-B6AD-DBF50CFE9F75}"/>
              </c:ext>
            </c:extLst>
          </c:dPt>
          <c:dPt>
            <c:idx val="2"/>
            <c:invertIfNegative val="0"/>
            <c:bubble3D val="0"/>
            <c:spPr>
              <a:solidFill>
                <a:srgbClr val="EB5C40"/>
              </a:solidFill>
            </c:spPr>
            <c:extLst>
              <c:ext xmlns:c16="http://schemas.microsoft.com/office/drawing/2014/chart" uri="{C3380CC4-5D6E-409C-BE32-E72D297353CC}">
                <c16:uniqueId val="{0000000D-5CF5-473E-B6AD-DBF50CFE9F75}"/>
              </c:ext>
            </c:extLst>
          </c:dPt>
          <c:cat>
            <c:strRef>
              <c:f>Sheet1!$A$2:$A$4</c:f>
              <c:strCache>
                <c:ptCount val="3"/>
                <c:pt idx="0">
                  <c:v>Overall day-to-day public service spending</c:v>
                </c:pt>
                <c:pt idx="1">
                  <c:v>'Protected' areas  (NHS, defence, schools, aid, childcare)</c:v>
                </c:pt>
                <c:pt idx="2">
                  <c:v>'Unprotected' areas   (everything else)</c:v>
                </c:pt>
              </c:strCache>
            </c:strRef>
          </c:cat>
          <c:val>
            <c:numRef>
              <c:f>Sheet1!$B$2:$B$4</c:f>
              <c:numCache>
                <c:formatCode>0.00%</c:formatCode>
                <c:ptCount val="3"/>
                <c:pt idx="0">
                  <c:v>4.3829597172322377E-3</c:v>
                </c:pt>
                <c:pt idx="1">
                  <c:v>1.4532652889364117E-2</c:v>
                </c:pt>
                <c:pt idx="2">
                  <c:v>-2.3708395088647749E-2</c:v>
                </c:pt>
              </c:numCache>
            </c:numRef>
          </c:val>
          <c:extLst>
            <c:ext xmlns:c16="http://schemas.microsoft.com/office/drawing/2014/chart" uri="{C3380CC4-5D6E-409C-BE32-E72D297353CC}">
              <c16:uniqueId val="{00000000-67A4-304E-8AFA-792827E61265}"/>
            </c:ext>
          </c:extLst>
        </c:ser>
        <c:ser>
          <c:idx val="1"/>
          <c:order val="1"/>
          <c:tx>
            <c:strRef>
              <c:f>Sheet1!$C$1</c:f>
              <c:strCache>
                <c:ptCount val="1"/>
                <c:pt idx="0">
                  <c:v>Upper</c:v>
                </c:pt>
              </c:strCache>
            </c:strRef>
          </c:tx>
          <c:spPr>
            <a:solidFill>
              <a:srgbClr val="309E75">
                <a:lumMod val="60000"/>
                <a:lumOff val="40000"/>
              </a:srgbClr>
            </a:solidFill>
          </c:spPr>
          <c:invertIfNegative val="0"/>
          <c:dPt>
            <c:idx val="2"/>
            <c:invertIfNegative val="0"/>
            <c:bubble3D val="0"/>
            <c:spPr>
              <a:solidFill>
                <a:srgbClr val="EB5C40">
                  <a:lumMod val="60000"/>
                  <a:lumOff val="40000"/>
                </a:srgbClr>
              </a:solidFill>
            </c:spPr>
            <c:extLst>
              <c:ext xmlns:c16="http://schemas.microsoft.com/office/drawing/2014/chart" uri="{C3380CC4-5D6E-409C-BE32-E72D297353CC}">
                <c16:uniqueId val="{0000000E-5CF5-473E-B6AD-DBF50CFE9F75}"/>
              </c:ext>
            </c:extLst>
          </c:dPt>
          <c:cat>
            <c:strRef>
              <c:f>Sheet1!$A$2:$A$4</c:f>
              <c:strCache>
                <c:ptCount val="3"/>
                <c:pt idx="0">
                  <c:v>Overall day-to-day public service spending</c:v>
                </c:pt>
                <c:pt idx="1">
                  <c:v>'Protected' areas  (NHS, defence, schools, aid, childcare)</c:v>
                </c:pt>
                <c:pt idx="2">
                  <c:v>'Unprotected' areas   (everything else)</c:v>
                </c:pt>
              </c:strCache>
            </c:strRef>
          </c:cat>
          <c:val>
            <c:numRef>
              <c:f>Sheet1!$C$2:$C$4</c:f>
              <c:numCache>
                <c:formatCode>0.00%</c:formatCode>
                <c:ptCount val="3"/>
                <c:pt idx="1">
                  <c:v>8.6576504717708058E-3</c:v>
                </c:pt>
                <c:pt idx="2">
                  <c:v>-1.6619131101877294E-2</c:v>
                </c:pt>
              </c:numCache>
            </c:numRef>
          </c:val>
          <c:extLst>
            <c:ext xmlns:c16="http://schemas.microsoft.com/office/drawing/2014/chart" uri="{C3380CC4-5D6E-409C-BE32-E72D297353CC}">
              <c16:uniqueId val="{00000009-5CF5-473E-B6AD-DBF50CFE9F75}"/>
            </c:ext>
          </c:extLst>
        </c:ser>
        <c:dLbls>
          <c:showLegendKey val="0"/>
          <c:showVal val="0"/>
          <c:showCatName val="0"/>
          <c:showSerName val="0"/>
          <c:showPercent val="0"/>
          <c:showBubbleSize val="0"/>
        </c:dLbls>
        <c:gapWidth val="100"/>
        <c:overlap val="100"/>
        <c:axId val="203922816"/>
        <c:axId val="203925376"/>
      </c:barChart>
      <c:lineChart>
        <c:grouping val="standard"/>
        <c:varyColors val="0"/>
        <c:ser>
          <c:idx val="2"/>
          <c:order val="2"/>
          <c:tx>
            <c:strRef>
              <c:f>Sheet1!$D$1</c:f>
              <c:strCache>
                <c:ptCount val="1"/>
                <c:pt idx="0">
                  <c:v>Label1</c:v>
                </c:pt>
              </c:strCache>
            </c:strRef>
          </c:tx>
          <c:spPr>
            <a:ln>
              <a:noFill/>
            </a:ln>
          </c:spPr>
          <c:marker>
            <c:symbol val="square"/>
            <c:size val="6"/>
            <c:spPr>
              <a:solidFill>
                <a:srgbClr val="000000"/>
              </a:solidFill>
              <a:ln>
                <a:solidFill>
                  <a:srgbClr val="000000"/>
                </a:solidFill>
              </a:ln>
            </c:spPr>
          </c:marker>
          <c:dPt>
            <c:idx val="0"/>
            <c:marker>
              <c:symbol val="none"/>
            </c:marker>
            <c:bubble3D val="0"/>
            <c:extLst>
              <c:ext xmlns:c16="http://schemas.microsoft.com/office/drawing/2014/chart" uri="{C3380CC4-5D6E-409C-BE32-E72D297353CC}">
                <c16:uniqueId val="{00000012-5CF5-473E-B6AD-DBF50CFE9F75}"/>
              </c:ext>
            </c:extLst>
          </c:dPt>
          <c:dLbls>
            <c:dLbl>
              <c:idx val="0"/>
              <c:layout>
                <c:manualLayout>
                  <c:x val="-3.8484430097417276E-2"/>
                  <c:y val="2.1827170872221777E-2"/>
                </c:manualLayout>
              </c:layout>
              <c:tx>
                <c:rich>
                  <a:bodyPr/>
                  <a:lstStyle/>
                  <a:p>
                    <a:r>
                      <a:rPr lang="en-US"/>
                      <a:t>+</a:t>
                    </a:r>
                    <a:fld id="{3262C652-500C-4787-9767-7D43858BABAB}"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CF5-473E-B6AD-DBF50CFE9F75}"/>
                </c:ext>
              </c:extLst>
            </c:dLbl>
            <c:dLbl>
              <c:idx val="1"/>
              <c:tx>
                <c:rich>
                  <a:bodyPr/>
                  <a:lstStyle/>
                  <a:p>
                    <a:r>
                      <a:rPr lang="en-US"/>
                      <a:t>+</a:t>
                    </a:r>
                    <a:fld id="{C866F34E-630D-4690-BB7B-6C9252AC8CF0}" type="VALUE">
                      <a:rPr lang="en-US"/>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CF5-473E-B6AD-DBF50CFE9F75}"/>
                </c:ext>
              </c:extLst>
            </c:dLbl>
            <c:dLbl>
              <c:idx val="2"/>
              <c:tx>
                <c:rich>
                  <a:bodyPr/>
                  <a:lstStyle/>
                  <a:p>
                    <a:fld id="{FCCCC35F-F02B-4B2F-AA21-E8988DC0C2E4}" type="VALUE">
                      <a:rPr lang="en-US">
                        <a:solidFill>
                          <a:schemeClr val="tx1"/>
                        </a:solidFill>
                      </a:rPr>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CF5-473E-B6AD-DBF50CFE9F75}"/>
                </c:ext>
              </c:extLst>
            </c:dLbl>
            <c:numFmt formatCode="0.0%" sourceLinked="0"/>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day-to-day public service spending</c:v>
                </c:pt>
                <c:pt idx="1">
                  <c:v>'Protected' areas  (NHS, defence, schools, aid, childcare)</c:v>
                </c:pt>
                <c:pt idx="2">
                  <c:v>'Unprotected' areas   (everything else)</c:v>
                </c:pt>
              </c:strCache>
            </c:strRef>
          </c:cat>
          <c:val>
            <c:numRef>
              <c:f>Sheet1!$D$2:$D$4</c:f>
              <c:numCache>
                <c:formatCode>0.00%</c:formatCode>
                <c:ptCount val="3"/>
                <c:pt idx="0">
                  <c:v>4.3829597172322377E-3</c:v>
                </c:pt>
                <c:pt idx="1">
                  <c:v>1.4532652889364117E-2</c:v>
                </c:pt>
                <c:pt idx="2">
                  <c:v>-2.3708395088647749E-2</c:v>
                </c:pt>
              </c:numCache>
            </c:numRef>
          </c:val>
          <c:smooth val="0"/>
          <c:extLst>
            <c:ext xmlns:c16="http://schemas.microsoft.com/office/drawing/2014/chart" uri="{C3380CC4-5D6E-409C-BE32-E72D297353CC}">
              <c16:uniqueId val="{0000000F-5CF5-473E-B6AD-DBF50CFE9F75}"/>
            </c:ext>
          </c:extLst>
        </c:ser>
        <c:ser>
          <c:idx val="3"/>
          <c:order val="3"/>
          <c:tx>
            <c:strRef>
              <c:f>Sheet1!$E$1</c:f>
              <c:strCache>
                <c:ptCount val="1"/>
                <c:pt idx="0">
                  <c:v>Label2</c:v>
                </c:pt>
              </c:strCache>
            </c:strRef>
          </c:tx>
          <c:spPr>
            <a:ln>
              <a:noFill/>
            </a:ln>
          </c:spPr>
          <c:marker>
            <c:symbol val="square"/>
            <c:size val="6"/>
            <c:spPr>
              <a:solidFill>
                <a:srgbClr val="000000"/>
              </a:solidFill>
              <a:ln>
                <a:solidFill>
                  <a:srgbClr val="000000"/>
                </a:solidFill>
              </a:ln>
            </c:spPr>
          </c:marker>
          <c:dPt>
            <c:idx val="0"/>
            <c:marker>
              <c:symbol val="none"/>
            </c:marker>
            <c:bubble3D val="0"/>
            <c:extLst>
              <c:ext xmlns:c16="http://schemas.microsoft.com/office/drawing/2014/chart" uri="{C3380CC4-5D6E-409C-BE32-E72D297353CC}">
                <c16:uniqueId val="{00000015-5CF5-473E-B6AD-DBF50CFE9F75}"/>
              </c:ext>
            </c:extLst>
          </c:dPt>
          <c:dLbls>
            <c:dLbl>
              <c:idx val="0"/>
              <c:delete val="1"/>
              <c:extLst>
                <c:ext xmlns:c15="http://schemas.microsoft.com/office/drawing/2012/chart" uri="{CE6537A1-D6FC-4f65-9D91-7224C49458BB}"/>
                <c:ext xmlns:c16="http://schemas.microsoft.com/office/drawing/2014/chart" uri="{C3380CC4-5D6E-409C-BE32-E72D297353CC}">
                  <c16:uniqueId val="{00000015-5CF5-473E-B6AD-DBF50CFE9F75}"/>
                </c:ext>
              </c:extLst>
            </c:dLbl>
            <c:dLbl>
              <c:idx val="1"/>
              <c:tx>
                <c:rich>
                  <a:bodyPr/>
                  <a:lstStyle/>
                  <a:p>
                    <a:r>
                      <a:rPr lang="en-US" dirty="0">
                        <a:solidFill>
                          <a:schemeClr val="tx1"/>
                        </a:solidFill>
                      </a:rPr>
                      <a:t>+</a:t>
                    </a:r>
                    <a:fld id="{F3D8DCFB-6567-4D67-9892-F316D97A1381}" type="VALUE">
                      <a:rPr lang="en-US" smtClean="0">
                        <a:solidFill>
                          <a:schemeClr val="tx1"/>
                        </a:solidFill>
                      </a:rPr>
                      <a:pPr/>
                      <a:t>[VALUE]</a:t>
                    </a:fld>
                    <a:endParaRPr lang="en-US" dirty="0">
                      <a:solidFill>
                        <a:schemeClr val="tx1"/>
                      </a:solidFill>
                    </a:endParaRP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5CF5-473E-B6AD-DBF50CFE9F75}"/>
                </c:ext>
              </c:extLst>
            </c:dLbl>
            <c:dLbl>
              <c:idx val="2"/>
              <c:tx>
                <c:rich>
                  <a:bodyPr/>
                  <a:lstStyle/>
                  <a:p>
                    <a:fld id="{C05C6DB9-5173-4B60-8DD7-149BD9F6C830}" type="VALUE">
                      <a:rPr lang="en-US">
                        <a:solidFill>
                          <a:schemeClr val="tx1"/>
                        </a:solidFill>
                      </a:rPr>
                      <a:pPr/>
                      <a:t>[VALUE]</a:t>
                    </a:fld>
                    <a:endParaRPr lang="en-GB"/>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CF5-473E-B6AD-DBF50CFE9F75}"/>
                </c:ext>
              </c:extLst>
            </c:dLbl>
            <c:numFmt formatCode="0.0%" sourceLinked="0"/>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day-to-day public service spending</c:v>
                </c:pt>
                <c:pt idx="1">
                  <c:v>'Protected' areas  (NHS, defence, schools, aid, childcare)</c:v>
                </c:pt>
                <c:pt idx="2">
                  <c:v>'Unprotected' areas   (everything else)</c:v>
                </c:pt>
              </c:strCache>
            </c:strRef>
          </c:cat>
          <c:val>
            <c:numRef>
              <c:f>Sheet1!$E$2:$E$4</c:f>
              <c:numCache>
                <c:formatCode>0.00%</c:formatCode>
                <c:ptCount val="3"/>
                <c:pt idx="0">
                  <c:v>4.3829597172322377E-3</c:v>
                </c:pt>
                <c:pt idx="1">
                  <c:v>2.3190303361134923E-2</c:v>
                </c:pt>
                <c:pt idx="2">
                  <c:v>-4.0327526190525043E-2</c:v>
                </c:pt>
              </c:numCache>
            </c:numRef>
          </c:val>
          <c:smooth val="0"/>
          <c:extLst>
            <c:ext xmlns:c16="http://schemas.microsoft.com/office/drawing/2014/chart" uri="{C3380CC4-5D6E-409C-BE32-E72D297353CC}">
              <c16:uniqueId val="{00000010-5CF5-473E-B6AD-DBF50CFE9F75}"/>
            </c:ext>
          </c:extLst>
        </c:ser>
        <c:dLbls>
          <c:showLegendKey val="0"/>
          <c:showVal val="0"/>
          <c:showCatName val="0"/>
          <c:showSerName val="0"/>
          <c:showPercent val="0"/>
          <c:showBubbleSize val="0"/>
        </c:dLbls>
        <c:marker val="1"/>
        <c:smooth val="0"/>
        <c:axId val="203922816"/>
        <c:axId val="203925376"/>
      </c:lineChart>
      <c:catAx>
        <c:axId val="203922816"/>
        <c:scaling>
          <c:orientation val="minMax"/>
        </c:scaling>
        <c:delete val="0"/>
        <c:axPos val="b"/>
        <c:numFmt formatCode="General" sourceLinked="1"/>
        <c:majorTickMark val="out"/>
        <c:minorTickMark val="none"/>
        <c:tickLblPos val="low"/>
        <c:spPr>
          <a:ln w="9525">
            <a:solidFill>
              <a:srgbClr val="FFFFFF">
                <a:lumMod val="75000"/>
              </a:srgbClr>
            </a:solidFill>
          </a:ln>
        </c:spPr>
        <c:crossAx val="203925376"/>
        <c:crosses val="autoZero"/>
        <c:auto val="1"/>
        <c:lblAlgn val="ctr"/>
        <c:lblOffset val="100"/>
        <c:noMultiLvlLbl val="0"/>
      </c:catAx>
      <c:valAx>
        <c:axId val="203925376"/>
        <c:scaling>
          <c:orientation val="minMax"/>
          <c:max val="4.0000000000000008E-2"/>
        </c:scaling>
        <c:delete val="0"/>
        <c:axPos val="l"/>
        <c:majorGridlines>
          <c:spPr>
            <a:ln w="9525">
              <a:solidFill>
                <a:schemeClr val="bg1">
                  <a:lumMod val="75000"/>
                </a:schemeClr>
              </a:solidFill>
              <a:prstDash val="dash"/>
            </a:ln>
          </c:spPr>
        </c:majorGridlines>
        <c:title>
          <c:tx>
            <c:rich>
              <a:bodyPr rot="-5400000" vert="horz"/>
              <a:lstStyle/>
              <a:p>
                <a:pPr>
                  <a:defRPr/>
                </a:pPr>
                <a:r>
                  <a:rPr lang="en-GB"/>
                  <a:t>Per cent</a:t>
                </a:r>
              </a:p>
            </c:rich>
          </c:tx>
          <c:layout>
            <c:manualLayout>
              <c:xMode val="edge"/>
              <c:yMode val="edge"/>
              <c:x val="3.3261743983539326E-3"/>
              <c:y val="0.40769686063068156"/>
            </c:manualLayout>
          </c:layout>
          <c:overlay val="0"/>
        </c:title>
        <c:numFmt formatCode="0%" sourceLinked="0"/>
        <c:majorTickMark val="out"/>
        <c:minorTickMark val="none"/>
        <c:tickLblPos val="nextTo"/>
        <c:spPr>
          <a:ln w="9525">
            <a:solidFill>
              <a:srgbClr val="FFFFFF">
                <a:lumMod val="75000"/>
              </a:srgbClr>
            </a:solidFill>
          </a:ln>
        </c:spPr>
        <c:crossAx val="203922816"/>
        <c:crosses val="autoZero"/>
        <c:crossBetween val="between"/>
      </c:valAx>
      <c:spPr>
        <a:noFill/>
        <a:ln w="25400">
          <a:noFill/>
        </a:ln>
      </c:spPr>
    </c:plotArea>
    <c:plotVisOnly val="1"/>
    <c:dispBlanksAs val="gap"/>
    <c:showDLblsOverMax val="0"/>
  </c:chart>
  <c:spPr>
    <a:ln>
      <a:noFill/>
    </a:ln>
  </c:spPr>
  <c:txPr>
    <a:bodyPr/>
    <a:lstStyle/>
    <a:p>
      <a:pPr>
        <a:lnSpc>
          <a:spcPct val="150000"/>
        </a:lnSpc>
        <a:defRPr sz="12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89529990461408E-2"/>
          <c:y val="3.2100769390959794E-2"/>
          <c:w val="0.90714883323670037"/>
          <c:h val="0.81530332457565313"/>
        </c:manualLayout>
      </c:layout>
      <c:lineChart>
        <c:grouping val="standard"/>
        <c:varyColors val="0"/>
        <c:ser>
          <c:idx val="2"/>
          <c:order val="0"/>
          <c:tx>
            <c:strRef>
              <c:f>Sheet1!$A$2</c:f>
              <c:strCache>
                <c:ptCount val="1"/>
                <c:pt idx="0">
                  <c:v>Cash</c:v>
                </c:pt>
              </c:strCache>
            </c:strRef>
          </c:tx>
          <c:spPr>
            <a:ln w="19050" cap="rnd" cmpd="sng" algn="ctr">
              <a:solidFill>
                <a:srgbClr val="309E75"/>
              </a:solidFill>
              <a:prstDash val="solid"/>
              <a:round/>
            </a:ln>
            <a:effectLst/>
          </c:spPr>
          <c:marker>
            <c:symbol val="diamond"/>
            <c:size val="7"/>
            <c:spPr>
              <a:solidFill>
                <a:srgbClr val="309E75"/>
              </a:solidFill>
              <a:ln w="6350" cap="flat" cmpd="sng" algn="ctr">
                <a:solidFill>
                  <a:srgbClr val="309E75"/>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Sheet1!$B$2:$P$2</c:f>
              <c:numCache>
                <c:formatCode>General</c:formatCode>
                <c:ptCount val="15"/>
                <c:pt idx="0">
                  <c:v>100</c:v>
                </c:pt>
                <c:pt idx="1">
                  <c:v>96.042379183783282</c:v>
                </c:pt>
                <c:pt idx="2">
                  <c:v>93.631991239687849</c:v>
                </c:pt>
                <c:pt idx="3">
                  <c:v>92.290166245886667</c:v>
                </c:pt>
                <c:pt idx="4">
                  <c:v>91.405801837954925</c:v>
                </c:pt>
                <c:pt idx="5">
                  <c:v>87.498333358169418</c:v>
                </c:pt>
                <c:pt idx="6">
                  <c:v>85.855692874380125</c:v>
                </c:pt>
                <c:pt idx="7">
                  <c:v>88.233639303500922</c:v>
                </c:pt>
                <c:pt idx="8">
                  <c:v>91.629863718489162</c:v>
                </c:pt>
                <c:pt idx="9">
                  <c:v>92.911387627970811</c:v>
                </c:pt>
                <c:pt idx="10">
                  <c:v>98.594104133621514</c:v>
                </c:pt>
                <c:pt idx="11">
                  <c:v>94.031017668611796</c:v>
                </c:pt>
                <c:pt idx="12">
                  <c:v>103.5314916650449</c:v>
                </c:pt>
                <c:pt idx="13">
                  <c:v>119.76226213188019</c:v>
                </c:pt>
                <c:pt idx="14">
                  <c:v>127.35611681769198</c:v>
                </c:pt>
              </c:numCache>
            </c:numRef>
          </c:val>
          <c:smooth val="0"/>
          <c:extLst>
            <c:ext xmlns:c16="http://schemas.microsoft.com/office/drawing/2014/chart" uri="{C3380CC4-5D6E-409C-BE32-E72D297353CC}">
              <c16:uniqueId val="{00000000-A803-4B29-8082-8C2AE6CE2DB6}"/>
            </c:ext>
          </c:extLst>
        </c:ser>
        <c:ser>
          <c:idx val="3"/>
          <c:order val="1"/>
          <c:tx>
            <c:strRef>
              <c:f>Sheet1!$A$3</c:f>
              <c:strCache>
                <c:ptCount val="1"/>
                <c:pt idx="0">
                  <c:v>Real-terms</c:v>
                </c:pt>
              </c:strCache>
            </c:strRef>
          </c:tx>
          <c:spPr>
            <a:ln w="19050" cap="rnd" cmpd="sng" algn="ctr">
              <a:solidFill>
                <a:srgbClr val="8F3363"/>
              </a:solidFill>
              <a:prstDash val="solid"/>
              <a:round/>
            </a:ln>
            <a:effectLst/>
          </c:spPr>
          <c:marker>
            <c:symbol val="diamond"/>
            <c:size val="7"/>
            <c:spPr>
              <a:solidFill>
                <a:schemeClr val="accent4"/>
              </a:solidFill>
              <a:ln w="6350" cap="flat" cmpd="sng" algn="ctr">
                <a:solidFill>
                  <a:schemeClr val="accent4"/>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Sheet1!$B$3:$P$3</c:f>
              <c:numCache>
                <c:formatCode>General</c:formatCode>
                <c:ptCount val="15"/>
                <c:pt idx="0">
                  <c:v>100</c:v>
                </c:pt>
                <c:pt idx="1">
                  <c:v>94.39922744051529</c:v>
                </c:pt>
                <c:pt idx="2">
                  <c:v>90.355400546402862</c:v>
                </c:pt>
                <c:pt idx="3">
                  <c:v>87.372757693511801</c:v>
                </c:pt>
                <c:pt idx="4">
                  <c:v>85.502253633340175</c:v>
                </c:pt>
                <c:pt idx="5">
                  <c:v>81.251818783618162</c:v>
                </c:pt>
                <c:pt idx="6">
                  <c:v>77.962217844459786</c:v>
                </c:pt>
                <c:pt idx="7">
                  <c:v>78.895295429907705</c:v>
                </c:pt>
                <c:pt idx="8">
                  <c:v>80.245973859982044</c:v>
                </c:pt>
                <c:pt idx="9">
                  <c:v>79.4900917533094</c:v>
                </c:pt>
                <c:pt idx="10">
                  <c:v>80.003272694944954</c:v>
                </c:pt>
                <c:pt idx="11">
                  <c:v>76.916215985670931</c:v>
                </c:pt>
                <c:pt idx="12">
                  <c:v>79.287508422222359</c:v>
                </c:pt>
                <c:pt idx="13">
                  <c:v>86.083850450795438</c:v>
                </c:pt>
                <c:pt idx="14">
                  <c:v>90.812241587325332</c:v>
                </c:pt>
              </c:numCache>
            </c:numRef>
          </c:val>
          <c:smooth val="0"/>
          <c:extLst>
            <c:ext xmlns:c16="http://schemas.microsoft.com/office/drawing/2014/chart" uri="{C3380CC4-5D6E-409C-BE32-E72D297353CC}">
              <c16:uniqueId val="{00000001-A803-4B29-8082-8C2AE6CE2DB6}"/>
            </c:ext>
          </c:extLst>
        </c:ser>
        <c:ser>
          <c:idx val="0"/>
          <c:order val="2"/>
          <c:tx>
            <c:strRef>
              <c:f>Sheet1!$A$4</c:f>
              <c:strCache>
                <c:ptCount val="1"/>
                <c:pt idx="0">
                  <c:v>Real-terms, per capita</c:v>
                </c:pt>
              </c:strCache>
            </c:strRef>
          </c:tx>
          <c:spPr>
            <a:ln w="19050" cap="rnd" cmpd="sng" algn="ctr">
              <a:solidFill>
                <a:srgbClr val="F2B517"/>
              </a:solidFill>
              <a:prstDash val="solid"/>
              <a:round/>
            </a:ln>
            <a:effectLst/>
          </c:spPr>
          <c:marker>
            <c:symbol val="diamond"/>
            <c:size val="7"/>
            <c:spPr>
              <a:solidFill>
                <a:srgbClr val="F2B517"/>
              </a:solidFill>
              <a:ln w="6350" cap="flat" cmpd="sng" algn="ctr">
                <a:solidFill>
                  <a:srgbClr val="F2B517"/>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Sheet1!$B$4:$P$4</c:f>
              <c:numCache>
                <c:formatCode>General</c:formatCode>
                <c:ptCount val="15"/>
                <c:pt idx="0">
                  <c:v>100</c:v>
                </c:pt>
                <c:pt idx="1">
                  <c:v>93.57318217008347</c:v>
                </c:pt>
                <c:pt idx="2">
                  <c:v>88.895780899912097</c:v>
                </c:pt>
                <c:pt idx="3">
                  <c:v>85.304679030722781</c:v>
                </c:pt>
                <c:pt idx="4">
                  <c:v>82.785026197564449</c:v>
                </c:pt>
                <c:pt idx="5">
                  <c:v>78.040474136905615</c:v>
                </c:pt>
                <c:pt idx="6">
                  <c:v>74.230314968912495</c:v>
                </c:pt>
                <c:pt idx="7">
                  <c:v>74.672338974127669</c:v>
                </c:pt>
                <c:pt idx="8">
                  <c:v>75.536529100346812</c:v>
                </c:pt>
                <c:pt idx="9">
                  <c:v>74.418445678517415</c:v>
                </c:pt>
                <c:pt idx="10">
                  <c:v>74.771357313469622</c:v>
                </c:pt>
                <c:pt idx="11">
                  <c:v>71.595189355742292</c:v>
                </c:pt>
                <c:pt idx="12">
                  <c:v>73.089690413362547</c:v>
                </c:pt>
                <c:pt idx="13">
                  <c:v>78.538961246949953</c:v>
                </c:pt>
                <c:pt idx="14">
                  <c:v>82.006592588023551</c:v>
                </c:pt>
              </c:numCache>
            </c:numRef>
          </c:val>
          <c:smooth val="0"/>
          <c:extLst>
            <c:ext xmlns:c16="http://schemas.microsoft.com/office/drawing/2014/chart" uri="{C3380CC4-5D6E-409C-BE32-E72D297353CC}">
              <c16:uniqueId val="{00000002-A803-4B29-8082-8C2AE6CE2DB6}"/>
            </c:ext>
          </c:extLst>
        </c:ser>
        <c:dLbls>
          <c:showLegendKey val="0"/>
          <c:showVal val="0"/>
          <c:showCatName val="0"/>
          <c:showSerName val="0"/>
          <c:showPercent val="0"/>
          <c:showBubbleSize val="0"/>
        </c:dLbls>
        <c:marker val="1"/>
        <c:smooth val="0"/>
        <c:axId val="218456832"/>
        <c:axId val="218458368"/>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1"/>
        <c:noMultiLvlLbl val="0"/>
      </c:catAx>
      <c:valAx>
        <c:axId val="218458368"/>
        <c:scaling>
          <c:orientation val="minMax"/>
          <c:min val="6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Index: 2015-16 = 100</a:t>
                </a:r>
              </a:p>
            </c:rich>
          </c:tx>
          <c:layout>
            <c:manualLayout>
              <c:xMode val="edge"/>
              <c:yMode val="edge"/>
              <c:x val="3.2219250503425699E-4"/>
              <c:y val="0.281529326346715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solidFill>
          <a:schemeClr val="bg1"/>
        </a:solid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Year-on-year</a:t>
            </a:r>
            <a:r>
              <a:rPr lang="en-GB" sz="1200" b="1" baseline="0" dirty="0"/>
              <a:t> changes in core spending power for main councils</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prstDash val="solid"/>
            </a:ln>
          </c:spPr>
          <c:invertIfNegative val="0"/>
          <c:dLbls>
            <c:dLbl>
              <c:idx val="0"/>
              <c:tx>
                <c:rich>
                  <a:bodyPr/>
                  <a:lstStyle/>
                  <a:p>
                    <a:fld id="{6F5DDDFA-D5D6-42B8-A49D-03DEA8CAC3D2}"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F29-4945-965C-A061061B0EC0}"/>
                </c:ext>
              </c:extLst>
            </c:dLbl>
            <c:dLbl>
              <c:idx val="1"/>
              <c:tx>
                <c:rich>
                  <a:bodyPr/>
                  <a:lstStyle/>
                  <a:p>
                    <a:fld id="{98489F32-54E5-46BC-AE28-B5DF6090B3E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F29-4945-965C-A061061B0EC0}"/>
                </c:ext>
              </c:extLst>
            </c:dLbl>
            <c:dLbl>
              <c:idx val="2"/>
              <c:tx>
                <c:rich>
                  <a:bodyPr/>
                  <a:lstStyle/>
                  <a:p>
                    <a:fld id="{25CFBEDC-9371-45FC-99E5-741B22AC238B}"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29-4945-965C-A061061B0EC0}"/>
                </c:ext>
              </c:extLst>
            </c:dLbl>
            <c:dLbl>
              <c:idx val="3"/>
              <c:tx>
                <c:rich>
                  <a:bodyPr/>
                  <a:lstStyle/>
                  <a:p>
                    <a:fld id="{9BDC8DAF-77F9-4672-8359-ABFBCFE963BF}"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29-4945-965C-A061061B0EC0}"/>
                </c:ext>
              </c:extLst>
            </c:dLbl>
            <c:dLbl>
              <c:idx val="4"/>
              <c:tx>
                <c:rich>
                  <a:bodyPr/>
                  <a:lstStyle/>
                  <a:p>
                    <a:fld id="{6D767368-0D14-4B04-92F6-E938A4F164B9}"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29-4945-965C-A061061B0EC0}"/>
                </c:ext>
              </c:extLst>
            </c:dLbl>
            <c:dLbl>
              <c:idx val="5"/>
              <c:tx>
                <c:rich>
                  <a:bodyPr/>
                  <a:lstStyle/>
                  <a:p>
                    <a:fld id="{03D8540D-D369-4630-9FEF-A5DCD25ABA9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29-4945-965C-A061061B0EC0}"/>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Sheet1!$B$2:$I$2</c:f>
              <c:numCache>
                <c:formatCode>General</c:formatCode>
                <c:ptCount val="8"/>
                <c:pt idx="0">
                  <c:v>980.48228229029337</c:v>
                </c:pt>
                <c:pt idx="1">
                  <c:v>1444.9820288860137</c:v>
                </c:pt>
                <c:pt idx="2">
                  <c:v>1831.0577782645923</c:v>
                </c:pt>
                <c:pt idx="3">
                  <c:v>1912.3145449212971</c:v>
                </c:pt>
                <c:pt idx="4">
                  <c:v>2028.136003787411</c:v>
                </c:pt>
                <c:pt idx="5">
                  <c:v>2150.9723182218731</c:v>
                </c:pt>
                <c:pt idx="6">
                  <c:v>2281.2483507598881</c:v>
                </c:pt>
                <c:pt idx="7">
                  <c:v>2419.4146962089799</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5-1F29-4945-965C-A061061B0EC0}"/>
            </c:ext>
          </c:extLst>
        </c:ser>
        <c:ser>
          <c:idx val="0"/>
          <c:order val="1"/>
          <c:tx>
            <c:strRef>
              <c:f>Sheet1!$A$3</c:f>
              <c:strCache>
                <c:ptCount val="1"/>
                <c:pt idx="0">
                  <c:v>Business rates</c:v>
                </c:pt>
              </c:strCache>
            </c:strRef>
          </c:tx>
          <c:spPr>
            <a:solidFill>
              <a:srgbClr val="F2B517"/>
            </a:solidFill>
            <a:ln>
              <a:noFill/>
            </a:ln>
          </c:spPr>
          <c:invertIfNegative val="0"/>
          <c:dLbls>
            <c:dLbl>
              <c:idx val="0"/>
              <c:layout>
                <c:manualLayout>
                  <c:x val="0"/>
                  <c:y val="1.0148731408573929E-3"/>
                </c:manualLayout>
              </c:layout>
              <c:tx>
                <c:rich>
                  <a:bodyPr/>
                  <a:lstStyle/>
                  <a:p>
                    <a:fld id="{C4F77797-695D-4E00-9AAC-33342840BAC3}"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F29-4945-965C-A061061B0EC0}"/>
                </c:ext>
              </c:extLst>
            </c:dLbl>
            <c:dLbl>
              <c:idx val="1"/>
              <c:tx>
                <c:rich>
                  <a:bodyPr/>
                  <a:lstStyle/>
                  <a:p>
                    <a:fld id="{0B47EC8B-592D-4B69-AD0D-F244F2CEA63B}"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F29-4945-965C-A061061B0EC0}"/>
                </c:ext>
              </c:extLst>
            </c:dLbl>
            <c:dLbl>
              <c:idx val="2"/>
              <c:tx>
                <c:rich>
                  <a:bodyPr/>
                  <a:lstStyle/>
                  <a:p>
                    <a:fld id="{DD70213F-49D0-4467-A488-FBA201EE363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29-4945-965C-A061061B0EC0}"/>
                </c:ext>
              </c:extLst>
            </c:dLbl>
            <c:dLbl>
              <c:idx val="3"/>
              <c:tx>
                <c:rich>
                  <a:bodyPr/>
                  <a:lstStyle/>
                  <a:p>
                    <a:fld id="{CC1E35BF-6219-4F6E-903D-76B66B2A42BB}"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29-4945-965C-A061061B0EC0}"/>
                </c:ext>
              </c:extLst>
            </c:dLbl>
            <c:dLbl>
              <c:idx val="4"/>
              <c:tx>
                <c:rich>
                  <a:bodyPr/>
                  <a:lstStyle/>
                  <a:p>
                    <a:fld id="{F7BB47EE-B35B-4AD2-B464-A2EF951F69B0}"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29-4945-965C-A061061B0EC0}"/>
                </c:ext>
              </c:extLst>
            </c:dLbl>
            <c:dLbl>
              <c:idx val="5"/>
              <c:tx>
                <c:rich>
                  <a:bodyPr/>
                  <a:lstStyle/>
                  <a:p>
                    <a:fld id="{9C264E8A-C871-4852-B24A-4D437E60E9A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F29-4945-965C-A061061B0EC0}"/>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Sheet1!$B$3:$I$3</c:f>
              <c:numCache>
                <c:formatCode>General</c:formatCode>
                <c:ptCount val="8"/>
                <c:pt idx="0">
                  <c:v>146.60158463640255</c:v>
                </c:pt>
                <c:pt idx="1">
                  <c:v>615.02287325871475</c:v>
                </c:pt>
                <c:pt idx="2">
                  <c:v>1272.5382754257589</c:v>
                </c:pt>
                <c:pt idx="3">
                  <c:v>1015.852463637184</c:v>
                </c:pt>
                <c:pt idx="4">
                  <c:v>275.89755734931532</c:v>
                </c:pt>
                <c:pt idx="5">
                  <c:v>277.21400212170556</c:v>
                </c:pt>
                <c:pt idx="6">
                  <c:v>283.40867804397567</c:v>
                </c:pt>
                <c:pt idx="7">
                  <c:v>348.3452890354165</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0B-1F29-4945-965C-A061061B0EC0}"/>
            </c:ext>
          </c:extLst>
        </c:ser>
        <c:ser>
          <c:idx val="2"/>
          <c:order val="2"/>
          <c:tx>
            <c:strRef>
              <c:f>Sheet1!$A$4</c:f>
              <c:strCache>
                <c:ptCount val="1"/>
                <c:pt idx="0">
                  <c:v>Grant funding</c:v>
                </c:pt>
              </c:strCache>
            </c:strRef>
          </c:tx>
          <c:spPr>
            <a:solidFill>
              <a:srgbClr val="309E75"/>
            </a:solidFill>
          </c:spPr>
          <c:invertIfNegative val="0"/>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Sheet1!$B$4:$I$4</c:f>
              <c:numCache>
                <c:formatCode>General</c:formatCode>
                <c:ptCount val="8"/>
                <c:pt idx="0">
                  <c:v>130.00814846382127</c:v>
                </c:pt>
                <c:pt idx="1">
                  <c:v>1554.7850269764003</c:v>
                </c:pt>
                <c:pt idx="2">
                  <c:v>2023.8977297079036</c:v>
                </c:pt>
                <c:pt idx="3">
                  <c:v>1247.6044785394588</c:v>
                </c:pt>
                <c:pt idx="4">
                  <c:v>-178.69713998569205</c:v>
                </c:pt>
                <c:pt idx="5">
                  <c:v>-139.90582175910822</c:v>
                </c:pt>
                <c:pt idx="6">
                  <c:v>-126.37839568157506</c:v>
                </c:pt>
                <c:pt idx="7">
                  <c:v>-119.42123736748181</c:v>
                </c:pt>
              </c:numCache>
            </c:numRef>
          </c:val>
          <c:extLst>
            <c:ext xmlns:c16="http://schemas.microsoft.com/office/drawing/2014/chart" uri="{C3380CC4-5D6E-409C-BE32-E72D297353CC}">
              <c16:uniqueId val="{00000011-1F29-4945-965C-A061061B0EC0}"/>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Total (nominal)</c:v>
                </c:pt>
              </c:strCache>
            </c:strRef>
          </c:tx>
          <c:spPr>
            <a:ln>
              <a:noFill/>
            </a:ln>
          </c:spPr>
          <c:marker>
            <c:symbol val="none"/>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Sheet1!$B$5:$I$5</c:f>
              <c:numCache>
                <c:formatCode>General</c:formatCode>
                <c:ptCount val="8"/>
                <c:pt idx="0">
                  <c:v>1257.0920153905172</c:v>
                </c:pt>
                <c:pt idx="1">
                  <c:v>3614.7899291211288</c:v>
                </c:pt>
                <c:pt idx="2">
                  <c:v>5127.4937833982549</c:v>
                </c:pt>
                <c:pt idx="3">
                  <c:v>4175.7714870979398</c:v>
                </c:pt>
                <c:pt idx="4">
                  <c:v>2125.3364211510343</c:v>
                </c:pt>
                <c:pt idx="5">
                  <c:v>2288.2804985844705</c:v>
                </c:pt>
                <c:pt idx="6">
                  <c:v>2438.2786331222887</c:v>
                </c:pt>
                <c:pt idx="7">
                  <c:v>2648.3387478769146</c:v>
                </c:pt>
              </c:numCache>
            </c:numRef>
          </c:val>
          <c:smooth val="0"/>
          <c:extLst>
            <c:ext xmlns:c16="http://schemas.microsoft.com/office/drawing/2014/chart" uri="{C3380CC4-5D6E-409C-BE32-E72D297353CC}">
              <c16:uniqueId val="{00000012-1F29-4945-965C-A061061B0EC0}"/>
            </c:ext>
          </c:extLst>
        </c:ser>
        <c:ser>
          <c:idx val="4"/>
          <c:order val="4"/>
          <c:tx>
            <c:strRef>
              <c:f>Sheet1!$A$6</c:f>
              <c:strCache>
                <c:ptCount val="1"/>
                <c:pt idx="0">
                  <c:v>Total (real-terms)</c:v>
                </c:pt>
              </c:strCache>
            </c:strRef>
          </c:tx>
          <c:spPr>
            <a:ln>
              <a:noFill/>
            </a:ln>
          </c:spPr>
          <c:marker>
            <c:symbol val="none"/>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Sheet1!$B$6:$I$6</c:f>
              <c:numCache>
                <c:formatCode>General</c:formatCode>
                <c:ptCount val="8"/>
                <c:pt idx="0">
                  <c:v>1845.1216762933618</c:v>
                </c:pt>
                <c:pt idx="1">
                  <c:v>457.60749208756897</c:v>
                </c:pt>
                <c:pt idx="2">
                  <c:v>1830.1561921199827</c:v>
                </c:pt>
                <c:pt idx="3">
                  <c:v>3699.8030120446492</c:v>
                </c:pt>
                <c:pt idx="4">
                  <c:v>1292.6887146858062</c:v>
                </c:pt>
                <c:pt idx="5">
                  <c:v>1164.6268507515197</c:v>
                </c:pt>
                <c:pt idx="6">
                  <c:v>1168.8683144602473</c:v>
                </c:pt>
                <c:pt idx="7">
                  <c:v>1262.1232631123348</c:v>
                </c:pt>
              </c:numCache>
            </c:numRef>
          </c:val>
          <c:smooth val="0"/>
          <c:extLst>
            <c:ext xmlns:c16="http://schemas.microsoft.com/office/drawing/2014/chart" uri="{C3380CC4-5D6E-409C-BE32-E72D297353CC}">
              <c16:uniqueId val="{00000013-1F29-4945-965C-A061061B0EC0}"/>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scaling>
        <c:delete val="0"/>
        <c:axPos val="l"/>
        <c:majorGridlines>
          <c:spPr>
            <a:ln w="9525">
              <a:solidFill>
                <a:schemeClr val="bg1">
                  <a:lumMod val="75000"/>
                </a:schemeClr>
              </a:solidFill>
              <a:prstDash val="dash"/>
            </a:ln>
          </c:spPr>
        </c:majorGridlines>
        <c:numFmt formatCode="&quot;£&quot;#,##0&quot;m&quot;"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78517246633560311"/>
          <c:y val="0.27791969347022472"/>
          <c:w val="0.14821574559923004"/>
          <c:h val="0.2555635847051034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0.53847</cdr:x>
      <cdr:y>0.03644</cdr:y>
    </cdr:from>
    <cdr:to>
      <cdr:x>0.53847</cdr:x>
      <cdr:y>0.95657</cdr:y>
    </cdr:to>
    <cdr:cxnSp macro="">
      <cdr:nvCxnSpPr>
        <cdr:cNvPr id="2" name="Straight Connector 1">
          <a:extLst xmlns:a="http://schemas.openxmlformats.org/drawingml/2006/main">
            <a:ext uri="{FF2B5EF4-FFF2-40B4-BE49-F238E27FC236}">
              <a16:creationId xmlns:a16="http://schemas.microsoft.com/office/drawing/2014/main" id="{F6F10C83-4DE8-ABFA-260B-F52E2678C7C7}"/>
            </a:ext>
          </a:extLst>
        </cdr:cNvPr>
        <cdr:cNvCxnSpPr/>
      </cdr:nvCxnSpPr>
      <cdr:spPr>
        <a:xfrm xmlns:a="http://schemas.openxmlformats.org/drawingml/2006/main">
          <a:off x="4309186" y="172096"/>
          <a:ext cx="0" cy="4345510"/>
        </a:xfrm>
        <a:prstGeom xmlns:a="http://schemas.openxmlformats.org/drawingml/2006/main" prst="line">
          <a:avLst/>
        </a:prstGeom>
        <a:ln xmlns:a="http://schemas.openxmlformats.org/drawingml/2006/main">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0.53881</cdr:x>
      <cdr:y>0.7706</cdr:y>
    </cdr:from>
    <cdr:to>
      <cdr:x>0.58692</cdr:x>
      <cdr:y>0.82155</cdr:y>
    </cdr:to>
    <cdr:sp macro="" textlink="">
      <cdr:nvSpPr>
        <cdr:cNvPr id="7" name="TextBox 6">
          <a:extLst xmlns:a="http://schemas.openxmlformats.org/drawingml/2006/main">
            <a:ext uri="{FF2B5EF4-FFF2-40B4-BE49-F238E27FC236}">
              <a16:creationId xmlns:a16="http://schemas.microsoft.com/office/drawing/2014/main" id="{B349133F-16F6-A399-B6CE-5D24243B8C0E}"/>
            </a:ext>
          </a:extLst>
        </cdr:cNvPr>
        <cdr:cNvSpPr txBox="1"/>
      </cdr:nvSpPr>
      <cdr:spPr>
        <a:xfrm xmlns:a="http://schemas.openxmlformats.org/drawingml/2006/main">
          <a:off x="4311900" y="3639300"/>
          <a:ext cx="385011" cy="240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8B6467-4A3E-0145-AA3E-17E02008F8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A72738-6400-2A41-AC7A-40F4371056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72FFDE-B5C7-814B-87CA-77C159E55A4A}" type="datetimeFigureOut">
              <a:rPr lang="en-US" smtClean="0"/>
              <a:t>6/12/2024</a:t>
            </a:fld>
            <a:endParaRPr lang="en-US"/>
          </a:p>
        </p:txBody>
      </p:sp>
      <p:sp>
        <p:nvSpPr>
          <p:cNvPr id="4" name="Footer Placeholder 3">
            <a:extLst>
              <a:ext uri="{FF2B5EF4-FFF2-40B4-BE49-F238E27FC236}">
                <a16:creationId xmlns:a16="http://schemas.microsoft.com/office/drawing/2014/main" id="{07C65E01-0C07-4B45-8F01-F70786EC98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58A8CE-36DE-E540-A889-B366608B78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6785-C915-AE4A-B18E-A4C8F06029B0}" type="slidenum">
              <a:rPr lang="en-US" smtClean="0"/>
              <a:t>‹#›</a:t>
            </a:fld>
            <a:endParaRPr lang="en-US"/>
          </a:p>
        </p:txBody>
      </p:sp>
    </p:spTree>
    <p:extLst>
      <p:ext uri="{BB962C8B-B14F-4D97-AF65-F5344CB8AC3E}">
        <p14:creationId xmlns:p14="http://schemas.microsoft.com/office/powerpoint/2010/main" val="3965411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39EB6-B7EA-F940-9096-0D176A7425F7}"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8C5F6-2000-A44D-9F30-3827A51FF1EB}" type="slidenum">
              <a:rPr lang="en-US" smtClean="0"/>
              <a:t>‹#›</a:t>
            </a:fld>
            <a:endParaRPr lang="en-US"/>
          </a:p>
        </p:txBody>
      </p:sp>
    </p:spTree>
    <p:extLst>
      <p:ext uri="{BB962C8B-B14F-4D97-AF65-F5344CB8AC3E}">
        <p14:creationId xmlns:p14="http://schemas.microsoft.com/office/powerpoint/2010/main" val="245516466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[insert] and good afternoon everyone.</a:t>
            </a:r>
          </a:p>
          <a:p>
            <a:endParaRPr lang="en-US" dirty="0"/>
          </a:p>
          <a:p>
            <a:r>
              <a:rPr lang="en-US" dirty="0"/>
              <a:t>Its my pleasure to be joining you virtually to look at the economic, fiscal and funding outlook. This is based on a presentation we gave to your chair and her colleagues at Essex, following the Budget in March. Of course, since then we’ve had an election called and the IFS put out an updated analysis of local government finance at the end of last week. </a:t>
            </a:r>
          </a:p>
          <a:p>
            <a:endParaRPr lang="en-US" dirty="0"/>
          </a:p>
          <a:p>
            <a:r>
              <a:rPr lang="en-US" dirty="0"/>
              <a:t>Unfortunately, I’ve not yet had time to put together a full set of new slides with all the excitement of the election in full swing. Nothing we’ve heard so far during the campaign really changes the fundamentals though. And I will say a few words about both the election and our latest analysis where it is relevant</a:t>
            </a:r>
          </a:p>
          <a:p>
            <a:endParaRPr lang="en-US" dirty="0"/>
          </a:p>
          <a:p>
            <a:r>
              <a:rPr lang="en-US" dirty="0"/>
              <a:t>Ok lets begin. I’ll kick off with a discussion of the general economic and fiscal outlook, before moving on to look at local government specifically. </a:t>
            </a:r>
          </a:p>
          <a:p>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a:t>
            </a:fld>
            <a:endParaRPr lang="en-US"/>
          </a:p>
        </p:txBody>
      </p:sp>
    </p:spTree>
    <p:extLst>
      <p:ext uri="{BB962C8B-B14F-4D97-AF65-F5344CB8AC3E}">
        <p14:creationId xmlns:p14="http://schemas.microsoft.com/office/powerpoint/2010/main" val="322901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So a big cash injection, but crucial question of what will happen to councils’ costs, which will determine how far this stretches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Latest OBR forecasts suggest economy-wide inflation expected to come down faster than previously thought. GDP deflator (better measure of price rises affecting public services) over FY now forecast at just 0.8%, meaning 7.5% cash rise a 6.6% real–terms rise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 practice, likely to see cost rises substantially faster than this. Expect some of same lagged timing effect with high inflation this year still feeding through into costs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One major source – NLW set to increase by 9.8% in April, pressure on ASC workforce and very little headroom at bottom of pay spine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err="1"/>
              <a:t>Avg</a:t>
            </a:r>
            <a:r>
              <a:rPr lang="en-GB" dirty="0"/>
              <a:t> inflation ass in 24-5 budget, weighted across services, of 4.4% (just cost, not demand). Based on that, CSP increasing by 3.2% once account for cost rises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Based on </a:t>
            </a:r>
            <a:r>
              <a:rPr lang="en-GB" dirty="0" err="1"/>
              <a:t>avg</a:t>
            </a:r>
            <a:r>
              <a:rPr lang="en-GB" dirty="0"/>
              <a:t> </a:t>
            </a:r>
            <a:r>
              <a:rPr lang="en-GB" dirty="0" err="1"/>
              <a:t>popn</a:t>
            </a:r>
            <a:r>
              <a:rPr lang="en-GB" dirty="0"/>
              <a:t> growth figure around 1%, might be just over 2% left for demand pressures to keep still</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fld id="{C638C5F6-2000-A44D-9F30-3827A51FF1EB}" type="slidenum">
              <a:rPr lang="en-US" smtClean="0"/>
              <a:t>10</a:t>
            </a:fld>
            <a:endParaRPr lang="en-US"/>
          </a:p>
        </p:txBody>
      </p:sp>
    </p:spTree>
    <p:extLst>
      <p:ext uri="{BB962C8B-B14F-4D97-AF65-F5344CB8AC3E}">
        <p14:creationId xmlns:p14="http://schemas.microsoft.com/office/powerpoint/2010/main" val="39221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Helpful to look over longer period. This chart goes back to 2010, and shows how a consistent measure of funding over time – what’s termed core spending power, plus retained business rates growth and NHS transfers for social care have changed over this period..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It shows that whilst in cash-terms, funding for all councils is set to be 27% higher than in 2010, after adjusting for inflation it’s set to be 10% lower. And after adjusting for population growth too, 18% lower per resident.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reflects big cuts to funding in the 2010s, which have only been partially offset by more recent funding increases. Council are not only feeling the after-effects of the COVID-19 pandemic and cost of living crisis – they’re still being affected by the late 2000s financial crisis, 15 years ago.</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It’s worth pointing out that different councils have fared somewhat differently. Overall those in more deprived areas saw bigger cuts in the 2010s but bigger increases in recent years – although overall they’ve still fared quite a bit worse than those in more affluent places. In two-tier areas, districts have fared less well than counties, reflecting the fact that the latter have received the lions share of recent grant increases, which have been targeted at social care, and been able to increase council tax by more.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11</a:t>
            </a:fld>
            <a:endParaRPr lang="en-US"/>
          </a:p>
        </p:txBody>
      </p:sp>
    </p:spTree>
    <p:extLst>
      <p:ext uri="{BB962C8B-B14F-4D97-AF65-F5344CB8AC3E}">
        <p14:creationId xmlns:p14="http://schemas.microsoft.com/office/powerpoint/2010/main" val="152800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Current SR which sets out departmental spending envelopes runs out after 2024-25 financial year, with the earlier-than-expected election making it more likely than expected that there may be time for a full spending review and medium-term settlement for local government by the end of the year to set out plans for 2025-26 and beyond.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Until the SR takes place, we’re in a bit of a guessing game, but as I mentioned earlier, the current Chancellor has </a:t>
            </a:r>
            <a:r>
              <a:rPr lang="en-US" sz="900" kern="1200" dirty="0" err="1">
                <a:solidFill>
                  <a:schemeClr val="tx1"/>
                </a:solidFill>
                <a:effectLst/>
                <a:latin typeface="+mn-lt"/>
                <a:ea typeface="+mn-ea"/>
                <a:cs typeface="+mn-cs"/>
              </a:rPr>
              <a:t>pencilled</a:t>
            </a:r>
            <a:r>
              <a:rPr lang="en-US" sz="900" kern="1200" dirty="0">
                <a:solidFill>
                  <a:schemeClr val="tx1"/>
                </a:solidFill>
                <a:effectLst/>
                <a:latin typeface="+mn-lt"/>
                <a:ea typeface="+mn-ea"/>
                <a:cs typeface="+mn-cs"/>
              </a:rPr>
              <a:t> in an overall spending total for the next 5 years which can provide a guide to what may happen.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For local govt, crucial decision for incoming govt will be around CT referendum principles. </a:t>
            </a:r>
            <a:r>
              <a:rPr lang="en-US" sz="900" kern="1200" dirty="0" err="1">
                <a:solidFill>
                  <a:schemeClr val="tx1"/>
                </a:solidFill>
                <a:effectLst/>
                <a:latin typeface="+mn-lt"/>
                <a:ea typeface="+mn-ea"/>
                <a:cs typeface="+mn-cs"/>
              </a:rPr>
              <a:t>Undelying</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Obr</a:t>
            </a:r>
            <a:r>
              <a:rPr lang="en-US" sz="900" kern="1200" dirty="0">
                <a:solidFill>
                  <a:schemeClr val="tx1"/>
                </a:solidFill>
                <a:effectLst/>
                <a:latin typeface="+mn-lt"/>
                <a:ea typeface="+mn-ea"/>
                <a:cs typeface="+mn-cs"/>
              </a:rPr>
              <a:t> ass that same </a:t>
            </a:r>
            <a:r>
              <a:rPr lang="en-US" sz="900" kern="1200" dirty="0" err="1">
                <a:solidFill>
                  <a:schemeClr val="tx1"/>
                </a:solidFill>
                <a:effectLst/>
                <a:latin typeface="+mn-lt"/>
                <a:ea typeface="+mn-ea"/>
                <a:cs typeface="+mn-cs"/>
              </a:rPr>
              <a:t>pricniples</a:t>
            </a:r>
            <a:r>
              <a:rPr lang="en-US" sz="900" kern="1200" dirty="0">
                <a:solidFill>
                  <a:schemeClr val="tx1"/>
                </a:solidFill>
                <a:effectLst/>
                <a:latin typeface="+mn-lt"/>
                <a:ea typeface="+mn-ea"/>
                <a:cs typeface="+mn-cs"/>
              </a:rPr>
              <a:t> as next FY, allow 4.99% CT rises for those with SC responsibilities. May not be plausible as inflation falls to more like 2%</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Falling inflation will also mean BR revenues increase more slowly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SR relevant for grant funding.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As I mentioned, tight spending plans (if stuck to) imply </a:t>
            </a:r>
            <a:r>
              <a:rPr lang="en-GB" dirty="0"/>
              <a:t>cut to other departments (unprotected depts in England) which would need to average between 2.4 and 4.0% a year under some assumptions</a:t>
            </a: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Even cash-flat settlements for the grant-funding components of councils’ core spending power, which would equate to a cut in grant funding of around 1.7% in real-terms per year, would put councils in a better position than most other ‘unprotected’ services. </a:t>
            </a:r>
          </a:p>
          <a:p>
            <a:r>
              <a:rPr lang="en-GB" sz="900" kern="1200" dirty="0">
                <a:solidFill>
                  <a:schemeClr val="tx1"/>
                </a:solidFill>
                <a:effectLst/>
                <a:latin typeface="+mn-lt"/>
                <a:ea typeface="+mn-ea"/>
                <a:cs typeface="+mn-cs"/>
              </a:rPr>
              <a:t>Local govt saw bigger than </a:t>
            </a:r>
            <a:r>
              <a:rPr lang="en-GB" sz="900" kern="1200" dirty="0" err="1">
                <a:solidFill>
                  <a:schemeClr val="tx1"/>
                </a:solidFill>
                <a:effectLst/>
                <a:latin typeface="+mn-lt"/>
                <a:ea typeface="+mn-ea"/>
                <a:cs typeface="+mn-cs"/>
              </a:rPr>
              <a:t>avg</a:t>
            </a:r>
            <a:r>
              <a:rPr lang="en-GB" sz="900" kern="1200" dirty="0">
                <a:solidFill>
                  <a:schemeClr val="tx1"/>
                </a:solidFill>
                <a:effectLst/>
                <a:latin typeface="+mn-lt"/>
                <a:ea typeface="+mn-ea"/>
                <a:cs typeface="+mn-cs"/>
              </a:rPr>
              <a:t> cuts during austerity as able to raise own revenue</a:t>
            </a:r>
          </a:p>
          <a:p>
            <a:r>
              <a:rPr lang="en-GB" sz="900" kern="1200" dirty="0">
                <a:solidFill>
                  <a:schemeClr val="tx1"/>
                </a:solidFill>
                <a:effectLst/>
                <a:latin typeface="+mn-lt"/>
                <a:ea typeface="+mn-ea"/>
                <a:cs typeface="+mn-cs"/>
              </a:rPr>
              <a:t>But now vast majority of grant funding (</a:t>
            </a:r>
            <a:r>
              <a:rPr lang="en-GB" sz="900" kern="1200" dirty="0" err="1">
                <a:solidFill>
                  <a:schemeClr val="tx1"/>
                </a:solidFill>
                <a:effectLst/>
                <a:latin typeface="+mn-lt"/>
                <a:ea typeface="+mn-ea"/>
                <a:cs typeface="+mn-cs"/>
              </a:rPr>
              <a:t>excl</a:t>
            </a:r>
            <a:r>
              <a:rPr lang="en-GB" sz="900" kern="1200" dirty="0">
                <a:solidFill>
                  <a:schemeClr val="tx1"/>
                </a:solidFill>
                <a:effectLst/>
                <a:latin typeface="+mn-lt"/>
                <a:ea typeface="+mn-ea"/>
                <a:cs typeface="+mn-cs"/>
              </a:rPr>
              <a:t> RSG) is ringfenced for social care and harder to cut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Look at some scenarios</a:t>
            </a:r>
          </a:p>
        </p:txBody>
      </p:sp>
      <p:sp>
        <p:nvSpPr>
          <p:cNvPr id="4" name="Slide Number Placeholder 3"/>
          <p:cNvSpPr>
            <a:spLocks noGrp="1"/>
          </p:cNvSpPr>
          <p:nvPr>
            <p:ph type="sldNum" sz="quarter" idx="5"/>
          </p:nvPr>
        </p:nvSpPr>
        <p:spPr/>
        <p:txBody>
          <a:bodyPr/>
          <a:lstStyle/>
          <a:p>
            <a:fld id="{C638C5F6-2000-A44D-9F30-3827A51FF1EB}" type="slidenum">
              <a:rPr lang="en-US" smtClean="0"/>
              <a:t>12</a:t>
            </a:fld>
            <a:endParaRPr lang="en-US"/>
          </a:p>
        </p:txBody>
      </p:sp>
    </p:spTree>
    <p:extLst>
      <p:ext uri="{BB962C8B-B14F-4D97-AF65-F5344CB8AC3E}">
        <p14:creationId xmlns:p14="http://schemas.microsoft.com/office/powerpoint/2010/main" val="46019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Year on year changes in CSP from different sources for main councils in England, in cash terms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Consistent with OBR forecast for CT referendum limits and mid point of the range for unprotected departments (3.2% real terms cut in grants each year)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is what changes could look like for the sector as a whole if in world where CT allowed to increase by 5% a year, BR and RSG continue to be indexed to CPI and grant funding cut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See a shift in composition of increases – compared to last year and even this, growth much more dependent on CT revenues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13</a:t>
            </a:fld>
            <a:endParaRPr lang="en-US"/>
          </a:p>
        </p:txBody>
      </p:sp>
    </p:spTree>
    <p:extLst>
      <p:ext uri="{BB962C8B-B14F-4D97-AF65-F5344CB8AC3E}">
        <p14:creationId xmlns:p14="http://schemas.microsoft.com/office/powerpoint/2010/main" val="235162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F7155-BB3C-547E-1912-4A91593FF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40513-096E-392A-6D1B-A4B0A8805BC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D94DDF0-795F-6260-6F36-4A1AAE54696E}"/>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Year on year changes in CSP from different sources for main councils in England, in cash terms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Consistent with OBR forecast for CT referendum limits and mid point of the range for unprotected departments (3.2% real terms cut in grants each year)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is what changes could look like for the sector as a whole if in world where CT allowed to increase by 5% a year, BR and RSG continue to be indexed to CPI and grant funding cut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See a shift in composition of increases – compared to last year and even this, growth much more dependent on CT revenues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Smaller </a:t>
            </a:r>
            <a:r>
              <a:rPr lang="en-GB" sz="900" kern="1200" dirty="0" err="1">
                <a:solidFill>
                  <a:schemeClr val="tx1"/>
                </a:solidFill>
                <a:effectLst/>
                <a:latin typeface="+mn-lt"/>
                <a:ea typeface="+mn-ea"/>
                <a:cs typeface="+mn-cs"/>
              </a:rPr>
              <a:t>xash</a:t>
            </a:r>
            <a:r>
              <a:rPr lang="en-GB" sz="900" kern="1200" dirty="0">
                <a:solidFill>
                  <a:schemeClr val="tx1"/>
                </a:solidFill>
                <a:effectLst/>
                <a:latin typeface="+mn-lt"/>
                <a:ea typeface="+mn-ea"/>
                <a:cs typeface="+mn-cs"/>
              </a:rPr>
              <a:t> and reals terms increases than next FY, but still around 1bn real terms increase each year, mostly through CT rises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7DC089-0580-DD0A-3C0A-CBE724BA8E63}"/>
              </a:ext>
            </a:extLst>
          </p:cNvPr>
          <p:cNvSpPr>
            <a:spLocks noGrp="1"/>
          </p:cNvSpPr>
          <p:nvPr>
            <p:ph type="sldNum" sz="quarter" idx="5"/>
          </p:nvPr>
        </p:nvSpPr>
        <p:spPr/>
        <p:txBody>
          <a:bodyPr/>
          <a:lstStyle/>
          <a:p>
            <a:fld id="{C638C5F6-2000-A44D-9F30-3827A51FF1EB}" type="slidenum">
              <a:rPr lang="en-US" smtClean="0"/>
              <a:t>14</a:t>
            </a:fld>
            <a:endParaRPr lang="en-US"/>
          </a:p>
        </p:txBody>
      </p:sp>
    </p:spTree>
    <p:extLst>
      <p:ext uri="{BB962C8B-B14F-4D97-AF65-F5344CB8AC3E}">
        <p14:creationId xmlns:p14="http://schemas.microsoft.com/office/powerpoint/2010/main" val="28036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FBC8D-CA82-B52C-8B15-6CCDC0BB9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1190D-2A90-94A7-F8A1-D72E58F08DB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5AE2AFA-5FBA-D626-CD14-D1DA6417643C}"/>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Slightly more optimistic alternative where grants instead frozen in cash terms. Doesn’t make much difference.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C964B36-9F6B-6FCB-11DD-A15E7220FC56}"/>
              </a:ext>
            </a:extLst>
          </p:cNvPr>
          <p:cNvSpPr>
            <a:spLocks noGrp="1"/>
          </p:cNvSpPr>
          <p:nvPr>
            <p:ph type="sldNum" sz="quarter" idx="5"/>
          </p:nvPr>
        </p:nvSpPr>
        <p:spPr/>
        <p:txBody>
          <a:bodyPr/>
          <a:lstStyle/>
          <a:p>
            <a:fld id="{C638C5F6-2000-A44D-9F30-3827A51FF1EB}" type="slidenum">
              <a:rPr lang="en-US" smtClean="0"/>
              <a:t>15</a:t>
            </a:fld>
            <a:endParaRPr lang="en-US"/>
          </a:p>
        </p:txBody>
      </p:sp>
    </p:spTree>
    <p:extLst>
      <p:ext uri="{BB962C8B-B14F-4D97-AF65-F5344CB8AC3E}">
        <p14:creationId xmlns:p14="http://schemas.microsoft.com/office/powerpoint/2010/main" val="1733712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27E4F-49D5-4371-87EA-98E5E3B25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5621E-4357-B23D-2FA8-94FE3FA47E3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B881467-9441-F883-38E2-9EC62F7B30D7}"/>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Less optimistic variant where CT ref principle reduced to 2% plus 1% ASC precept, and given CT growth, make larger cut to grants of say 8% each year real terms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Even in this scenario, see cash increases in CSP of c1bn/year, and just about enough to keep pace with GDP deflator and deliver very small real increases in CSP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B3EF71-DE5C-FE26-16F9-B79AD3A8772B}"/>
              </a:ext>
            </a:extLst>
          </p:cNvPr>
          <p:cNvSpPr>
            <a:spLocks noGrp="1"/>
          </p:cNvSpPr>
          <p:nvPr>
            <p:ph type="sldNum" sz="quarter" idx="5"/>
          </p:nvPr>
        </p:nvSpPr>
        <p:spPr/>
        <p:txBody>
          <a:bodyPr/>
          <a:lstStyle/>
          <a:p>
            <a:fld id="{C638C5F6-2000-A44D-9F30-3827A51FF1EB}" type="slidenum">
              <a:rPr lang="en-US" smtClean="0"/>
              <a:t>16</a:t>
            </a:fld>
            <a:endParaRPr lang="en-US"/>
          </a:p>
        </p:txBody>
      </p:sp>
    </p:spTree>
    <p:extLst>
      <p:ext uri="{BB962C8B-B14F-4D97-AF65-F5344CB8AC3E}">
        <p14:creationId xmlns:p14="http://schemas.microsoft.com/office/powerpoint/2010/main" val="2231168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Those 3 scenarios for England, and Essex specific figures. These make the further assumption that grants are not reallocated</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But substantial challenge from relying on CT revenues to drive growth in CSP</a:t>
            </a:r>
          </a:p>
        </p:txBody>
      </p:sp>
      <p:sp>
        <p:nvSpPr>
          <p:cNvPr id="4" name="Slide Number Placeholder 3"/>
          <p:cNvSpPr>
            <a:spLocks noGrp="1"/>
          </p:cNvSpPr>
          <p:nvPr>
            <p:ph type="sldNum" sz="quarter" idx="5"/>
          </p:nvPr>
        </p:nvSpPr>
        <p:spPr/>
        <p:txBody>
          <a:bodyPr/>
          <a:lstStyle/>
          <a:p>
            <a:fld id="{C638C5F6-2000-A44D-9F30-3827A51FF1EB}" type="slidenum">
              <a:rPr lang="en-US" smtClean="0"/>
              <a:t>17</a:t>
            </a:fld>
            <a:endParaRPr lang="en-US"/>
          </a:p>
        </p:txBody>
      </p:sp>
    </p:spTree>
    <p:extLst>
      <p:ext uri="{BB962C8B-B14F-4D97-AF65-F5344CB8AC3E}">
        <p14:creationId xmlns:p14="http://schemas.microsoft.com/office/powerpoint/2010/main" val="2910713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Look at first scenario – CT ref limits as they were and mid-point cut in grant funding</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What would happen to CSP of councils in areas which are least deprived (left) and most (right)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CT rises generate larger % increase in CSP in less deprived areas, where CT make up larger proportion of existing funding, and more able to raise revenues through CT increases as typically higher bases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Only very slightly offset by fast more deprived areas benefit slightly more from indexation of BR. But if grants not reallocated, lose slightly more from cuts to grants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Overall, dependence on CT for rises in CSP deliver much larger increases in CSP in least </a:t>
            </a:r>
            <a:r>
              <a:rPr lang="en-GB" sz="900" kern="1200" dirty="0" err="1">
                <a:solidFill>
                  <a:schemeClr val="tx1"/>
                </a:solidFill>
                <a:effectLst/>
                <a:latin typeface="+mn-lt"/>
                <a:ea typeface="+mn-ea"/>
                <a:cs typeface="+mn-cs"/>
              </a:rPr>
              <a:t>depruved</a:t>
            </a:r>
            <a:r>
              <a:rPr lang="en-GB" sz="900" kern="1200" dirty="0">
                <a:solidFill>
                  <a:schemeClr val="tx1"/>
                </a:solidFill>
                <a:effectLst/>
                <a:latin typeface="+mn-lt"/>
                <a:ea typeface="+mn-ea"/>
                <a:cs typeface="+mn-cs"/>
              </a:rPr>
              <a:t> areas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18</a:t>
            </a:fld>
            <a:endParaRPr lang="en-US"/>
          </a:p>
        </p:txBody>
      </p:sp>
    </p:spTree>
    <p:extLst>
      <p:ext uri="{BB962C8B-B14F-4D97-AF65-F5344CB8AC3E}">
        <p14:creationId xmlns:p14="http://schemas.microsoft.com/office/powerpoint/2010/main" val="156740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Despite big increase in CT revenues this year, saw roughly similar % increases in CSP across deprivation deciles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Is possible to rely on CT and address distributional implications of this ad hoc through grant allocations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But harder to do when funding constrained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It is much harder to compensate for differences in the amount different councils can raise from council tax when grant funding is frozen or being cut and business rate revenues are growing slowly: it requires even bigger cuts to grants for councils in affluent areas to redistribute revenues to councils in poorer areas.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We’ll go into next parliament and next SR without a proper local govt finance system, and with evidence that local govt funding (and funding for other local public services) increasingly disconnected from need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Reform will be needed during next parliament – and will only get more difficult the longer its delayed</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19</a:t>
            </a:fld>
            <a:endParaRPr lang="en-US"/>
          </a:p>
        </p:txBody>
      </p:sp>
    </p:spTree>
    <p:extLst>
      <p:ext uri="{BB962C8B-B14F-4D97-AF65-F5344CB8AC3E}">
        <p14:creationId xmlns:p14="http://schemas.microsoft.com/office/powerpoint/2010/main" val="234961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economic growth. This chart shows the level of economic output per person over the last 30 years, as well as forecasts for the next five. </a:t>
            </a:r>
          </a:p>
          <a:p>
            <a:endParaRPr lang="en-US" dirty="0"/>
          </a:p>
          <a:p>
            <a:r>
              <a:rPr lang="en-US" dirty="0"/>
              <a:t>While the economy entered a technical recession at the end of 2023 – that is 2 consecutive quarters of falling economic output, it has actually been shrinking on a per capita basis since early 2022. </a:t>
            </a:r>
          </a:p>
          <a:p>
            <a:endParaRPr lang="en-US" dirty="0"/>
          </a:p>
          <a:p>
            <a:r>
              <a:rPr lang="en-US" dirty="0"/>
              <a:t>The Office for Budget Responsibility forecasts that this decline will have now bottomed out. And that growth will pick up to about 1 – 1.5% per person from 2025 onwards. </a:t>
            </a:r>
          </a:p>
          <a:p>
            <a:endParaRPr lang="en-US" dirty="0"/>
          </a:p>
          <a:p>
            <a:r>
              <a:rPr lang="en-US" dirty="0"/>
              <a:t>But this is pretty weak by historic standards, particularly after the big fall seen during the pandemic.</a:t>
            </a:r>
          </a:p>
          <a:p>
            <a:endParaRPr lang="en-US" dirty="0"/>
          </a:p>
          <a:p>
            <a:r>
              <a:rPr lang="en-US" dirty="0"/>
              <a:t>You can see that in the decade or so prior to the financial crisis, growth averaged 2.5% per person per year – and it averaged just over 2% in the 50 years prior to the financial crisis.</a:t>
            </a:r>
          </a:p>
          <a:p>
            <a:endParaRPr lang="en-US" dirty="0"/>
          </a:p>
          <a:p>
            <a:r>
              <a:rPr lang="en-US" dirty="0"/>
              <a:t>Between the financial crisis and the pandemic it was just 0.5% a year.</a:t>
            </a:r>
          </a:p>
          <a:p>
            <a:endParaRPr lang="en-US" dirty="0"/>
          </a:p>
          <a:p>
            <a:r>
              <a:rPr lang="en-US" dirty="0"/>
              <a:t>And from the eve of the pandemic to the end of the OBR’s forecasts in March 2029, the OBR also expect it to average 0.5% a year. And they are more optimistic than most – the Bank of England expects economic output per person to be the same in Spring 2026 as now – and so still lower than pre pandemic. </a:t>
            </a:r>
          </a:p>
          <a:p>
            <a:endParaRPr lang="en-US" dirty="0"/>
          </a:p>
          <a:p>
            <a:r>
              <a:rPr lang="en-US" dirty="0"/>
              <a:t>Despite what the Chancellor said in the Budget, population growth and immigration has been revised up, and is set to play a bigger role in growth than expected last year.</a:t>
            </a:r>
          </a:p>
          <a:p>
            <a:endParaRPr lang="en-US" dirty="0"/>
          </a:p>
          <a:p>
            <a:r>
              <a:rPr lang="en-US" dirty="0"/>
              <a:t>And expected </a:t>
            </a:r>
            <a:r>
              <a:rPr lang="en-US" dirty="0" err="1"/>
              <a:t>labour</a:t>
            </a:r>
            <a:r>
              <a:rPr lang="en-US" dirty="0"/>
              <a:t> force participation has been revised down – despite the cuts to NICs, reflecting at least in part higher expected numbers of people out of work for health-related reasons. If this comes to pass it will have implications not only for the economy but also public spending and services. </a:t>
            </a:r>
          </a:p>
        </p:txBody>
      </p:sp>
      <p:sp>
        <p:nvSpPr>
          <p:cNvPr id="4" name="Slide Number Placeholder 3"/>
          <p:cNvSpPr>
            <a:spLocks noGrp="1"/>
          </p:cNvSpPr>
          <p:nvPr>
            <p:ph type="sldNum" sz="quarter" idx="5"/>
          </p:nvPr>
        </p:nvSpPr>
        <p:spPr/>
        <p:txBody>
          <a:bodyPr/>
          <a:lstStyle/>
          <a:p>
            <a:fld id="{C638C5F6-2000-A44D-9F30-3827A51FF1EB}" type="slidenum">
              <a:rPr lang="en-US" smtClean="0"/>
              <a:t>2</a:t>
            </a:fld>
            <a:endParaRPr lang="en-US"/>
          </a:p>
        </p:txBody>
      </p:sp>
    </p:spTree>
    <p:extLst>
      <p:ext uri="{BB962C8B-B14F-4D97-AF65-F5344CB8AC3E}">
        <p14:creationId xmlns:p14="http://schemas.microsoft.com/office/powerpoint/2010/main" val="3515260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20</a:t>
            </a:fld>
            <a:endParaRPr lang="en-US"/>
          </a:p>
        </p:txBody>
      </p:sp>
    </p:spTree>
    <p:extLst>
      <p:ext uri="{BB962C8B-B14F-4D97-AF65-F5344CB8AC3E}">
        <p14:creationId xmlns:p14="http://schemas.microsoft.com/office/powerpoint/2010/main" val="341451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household living standards, the Budget wasn’t quite as grim: in contrast to the OBR’s expectations last year, it now expects household disposable income to have grown modestly last year, and to grow modestly again this year, driven by a faster fall in inflation, and the cuts to National Insurance. </a:t>
            </a:r>
          </a:p>
          <a:p>
            <a:endParaRPr lang="en-US" dirty="0"/>
          </a:p>
          <a:p>
            <a:r>
              <a:rPr lang="en-US" dirty="0"/>
              <a:t>But household incomes are not set to regain pre-pandemic levels until the start of 2025. And growth in the next five years is still set to be pretty slow by historic standards – just 1% per year. That’s roughly half the average rate seen in the 1980s, 1990s and 2000s.</a:t>
            </a:r>
          </a:p>
          <a:p>
            <a:endParaRPr lang="en-US" dirty="0"/>
          </a:p>
          <a:p>
            <a:r>
              <a:rPr lang="en-US" dirty="0"/>
              <a:t>And it’s worth pointing out that different people will fare quite differently – while real household incomes are expected to increase overall, those coming off fixed rate mortgages on to new higher rates will often be worse off. So many of your residents will still be facing a squeeze.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3</a:t>
            </a:fld>
            <a:endParaRPr lang="en-US"/>
          </a:p>
        </p:txBody>
      </p:sp>
    </p:spTree>
    <p:extLst>
      <p:ext uri="{BB962C8B-B14F-4D97-AF65-F5344CB8AC3E}">
        <p14:creationId xmlns:p14="http://schemas.microsoft.com/office/powerpoint/2010/main" val="324774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public finances? </a:t>
            </a:r>
          </a:p>
          <a:p>
            <a:endParaRPr lang="en-US" dirty="0"/>
          </a:p>
          <a:p>
            <a:r>
              <a:rPr lang="en-US" dirty="0"/>
              <a:t>Let’s first look at government’ borrowing. </a:t>
            </a:r>
          </a:p>
          <a:p>
            <a:endParaRPr lang="en-US" dirty="0"/>
          </a:p>
          <a:p>
            <a:r>
              <a:rPr lang="en-US" dirty="0"/>
              <a:t>Here were the forecasts as of last November. And here are the forecasts as of the March Budget before any of the tax and spending measures announced by the Chancellor.</a:t>
            </a:r>
          </a:p>
          <a:p>
            <a:endParaRPr lang="en-US" dirty="0"/>
          </a:p>
          <a:p>
            <a:r>
              <a:rPr lang="en-US" dirty="0"/>
              <a:t>You can see if all he had done was stand up and sit down, borrowing would be a little bit lower in the next couple of years. That’s largely because forecasts for interest rates and inflation are a bit lower – so debt interest spending is now forecast to be a bit lower. That outweighs the fact that lower inflation also means lower growth in cash spending and earnings, reducing revenues.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Of course, the Chancellor didn’t just stand up and sit down – he took employee NICs down to 8%, made means-testing of child benefit more generous, postponed an increase in fuel duties, and </a:t>
            </a:r>
            <a:r>
              <a:rPr lang="en-US" dirty="0" err="1"/>
              <a:t>pencilled</a:t>
            </a:r>
            <a:r>
              <a:rPr lang="en-US" dirty="0"/>
              <a:t> in some slightly more speculative tax rises in future years. </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After these measures govt borrowing is set to be very similar over the next couple of years to what was expected before the Budget, and if anything, it’s forecast to be a little bit higher in the longer-term.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And that’s assumes that the more speculative backloaded tax rises do indeed happen, and that fuel duty is increased from April 2025, after not increasing for 14 years. That does pose a risk to the public finances – and hence to tax and spending – going forwards. </a:t>
            </a:r>
          </a:p>
          <a:p>
            <a:endParaRPr lang="en-US" dirty="0"/>
          </a:p>
          <a:p>
            <a:r>
              <a:rPr lang="en-US" dirty="0"/>
              <a:t>We should also not forget that borrowing over the next few years is set to around twice as high as was expected 2 years ago, prior to Russia’s invasion of the Ukraine. </a:t>
            </a:r>
          </a:p>
        </p:txBody>
      </p:sp>
      <p:sp>
        <p:nvSpPr>
          <p:cNvPr id="4" name="Slide Number Placeholder 3"/>
          <p:cNvSpPr>
            <a:spLocks noGrp="1"/>
          </p:cNvSpPr>
          <p:nvPr>
            <p:ph type="sldNum" sz="quarter" idx="5"/>
          </p:nvPr>
        </p:nvSpPr>
        <p:spPr/>
        <p:txBody>
          <a:bodyPr/>
          <a:lstStyle/>
          <a:p>
            <a:fld id="{C638C5F6-2000-A44D-9F30-3827A51FF1EB}" type="slidenum">
              <a:rPr lang="en-US" smtClean="0"/>
              <a:t>4</a:t>
            </a:fld>
            <a:endParaRPr lang="en-US"/>
          </a:p>
        </p:txBody>
      </p:sp>
    </p:spTree>
    <p:extLst>
      <p:ext uri="{BB962C8B-B14F-4D97-AF65-F5344CB8AC3E}">
        <p14:creationId xmlns:p14="http://schemas.microsoft.com/office/powerpoint/2010/main" val="303023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means national debt is forecast to continue to increase over the next few years and only fall by a hair’s breadth in 2028-29 when the Chancellor’s ‘fiscal rules’ say it should be falling. Indeed, the chance of it actually falling is little more than 50/50. There is little margin for error if the economy weakens or interest rates rise again or if increases in fuel duty or ending business rates reliefs for retailers, or all the other tax assumptions built into the forecasts, prove too politically difficult.</a:t>
            </a:r>
          </a:p>
          <a:p>
            <a:endParaRPr lang="en-US" dirty="0"/>
          </a:p>
          <a:p>
            <a:r>
              <a:rPr lang="en-US" dirty="0"/>
              <a:t>And again, a contrast with forecasts from 2 years ago is revealing – then debt was not only forecast to be lower, but also falling a little more decisively, giving more leeway to respond to future shocks.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5</a:t>
            </a:fld>
            <a:endParaRPr lang="en-US"/>
          </a:p>
        </p:txBody>
      </p:sp>
    </p:spTree>
    <p:extLst>
      <p:ext uri="{BB962C8B-B14F-4D97-AF65-F5344CB8AC3E}">
        <p14:creationId xmlns:p14="http://schemas.microsoft.com/office/powerpoint/2010/main" val="239032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deficit and national debt of course depend on what has happened to government revenues and spending.</a:t>
            </a:r>
          </a:p>
          <a:p>
            <a:endParaRPr lang="en-US" dirty="0"/>
          </a:p>
          <a:p>
            <a:r>
              <a:rPr lang="en-US" dirty="0"/>
              <a:t>This chart shows revenues and spending as a share of national income back to the start of the 2000s. </a:t>
            </a:r>
          </a:p>
          <a:p>
            <a:endParaRPr lang="en-US" dirty="0"/>
          </a:p>
          <a:p>
            <a:r>
              <a:rPr lang="en-US" dirty="0"/>
              <a:t>You can see revenues, after bumping along at around 37% of national income from the mid 2000s, have increased notably since prior to the pandemic. And that increase is set to continue, albeit at a slower rate.</a:t>
            </a:r>
          </a:p>
          <a:p>
            <a:endParaRPr lang="en-US" dirty="0"/>
          </a:p>
          <a:p>
            <a:r>
              <a:rPr lang="en-US" dirty="0"/>
              <a:t>Most of this increase in revenues is due to tax revenues, and of this around 1/3 relates to tax raising measures, with around 2/3 due to other factors such as the fact that what growth we have had has been concentrated in particularly tax-rich parts of the economy, such as profits and the incomes of the wealthy. </a:t>
            </a:r>
          </a:p>
          <a:p>
            <a:endParaRPr lang="en-US" dirty="0"/>
          </a:p>
          <a:p>
            <a:r>
              <a:rPr lang="en-US" dirty="0"/>
              <a:t>You may be more surprised to hear that public spending is substantially higher as a share of national income than pre-COVID, and despite spending restraint </a:t>
            </a:r>
            <a:r>
              <a:rPr lang="en-US" dirty="0" err="1"/>
              <a:t>pencilled</a:t>
            </a:r>
            <a:r>
              <a:rPr lang="en-US" dirty="0"/>
              <a:t> in for after the election, that is still set to be the case at the end of the 2020s. </a:t>
            </a:r>
          </a:p>
          <a:p>
            <a:endParaRPr lang="en-US" dirty="0"/>
          </a:p>
          <a:p>
            <a:r>
              <a:rPr lang="en-US" dirty="0"/>
              <a:t>In part this reflects higher spending on debt interest, but its still true for non-interest spending: estimated to be almost 42% of national income this year, compared to just over 38% prior to the pandemic. </a:t>
            </a:r>
          </a:p>
          <a:p>
            <a:endParaRPr lang="en-US" dirty="0"/>
          </a:p>
          <a:p>
            <a:r>
              <a:rPr lang="en-US" dirty="0"/>
              <a:t>The 2019 to 2024 parliament has not been one of austerity – although with rising demands and many costs outpacing general inflation we understand it may not feel that way. </a:t>
            </a:r>
          </a:p>
          <a:p>
            <a:endParaRPr lang="en-US" dirty="0"/>
          </a:p>
          <a:p>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6</a:t>
            </a:fld>
            <a:endParaRPr lang="en-US"/>
          </a:p>
        </p:txBody>
      </p:sp>
    </p:spTree>
    <p:extLst>
      <p:ext uri="{BB962C8B-B14F-4D97-AF65-F5344CB8AC3E}">
        <p14:creationId xmlns:p14="http://schemas.microsoft.com/office/powerpoint/2010/main" val="415963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t>
            </a:r>
            <a:r>
              <a:rPr lang="en-GB" b="0" dirty="0" err="1"/>
              <a:t>evertheless</a:t>
            </a:r>
            <a:r>
              <a:rPr lang="en-GB" b="0" dirty="0"/>
              <a:t>, spending increases in the 2019 to 2024 parliament have not been as large as initially planned for two reasons.</a:t>
            </a:r>
          </a:p>
          <a:p>
            <a:endParaRPr lang="en-GB" b="0" dirty="0"/>
          </a:p>
          <a:p>
            <a:r>
              <a:rPr lang="en-GB" b="0" dirty="0"/>
              <a:t>First, inflation has been faster than expected.</a:t>
            </a:r>
          </a:p>
          <a:p>
            <a:endParaRPr lang="en-GB" b="0" dirty="0"/>
          </a:p>
          <a:p>
            <a:r>
              <a:rPr lang="en-GB" b="0" dirty="0"/>
              <a:t>Back at the time of the Spending Review in 2021, day-to-day spending on public services was planned to grow by 3.1% a year above inflation over this parliament. But despite some top-ups to cash spending plans, it is now set to be just 2.3% as a result of higher inflation.</a:t>
            </a:r>
          </a:p>
          <a:p>
            <a:endParaRPr lang="en-GB" b="0" dirty="0"/>
          </a:p>
          <a:p>
            <a:r>
              <a:rPr lang="en-GB" b="0" dirty="0"/>
              <a:t>Second, population growth has also been higher than expected – driven by a surge in non-EU migration.</a:t>
            </a:r>
          </a:p>
          <a:p>
            <a:endParaRPr lang="en-GB" b="0" dirty="0"/>
          </a:p>
          <a:p>
            <a:r>
              <a:rPr lang="en-GB" b="0" dirty="0"/>
              <a:t>The increase in spending per person, which was expected to average 2.8% per year, will instead be more like 1.6% per year. </a:t>
            </a:r>
          </a:p>
          <a:p>
            <a:endParaRPr lang="en-GB" b="0" dirty="0"/>
          </a:p>
          <a:p>
            <a:r>
              <a:rPr lang="en-GB" b="0" dirty="0"/>
              <a:t>So less generous, but still not austerity.</a:t>
            </a:r>
          </a:p>
        </p:txBody>
      </p:sp>
      <p:sp>
        <p:nvSpPr>
          <p:cNvPr id="4" name="Slide Number Placeholder 3"/>
          <p:cNvSpPr>
            <a:spLocks noGrp="1"/>
          </p:cNvSpPr>
          <p:nvPr>
            <p:ph type="sldNum" sz="quarter" idx="5"/>
          </p:nvPr>
        </p:nvSpPr>
        <p:spPr/>
        <p:txBody>
          <a:bodyPr/>
          <a:lstStyle/>
          <a:p>
            <a:fld id="{C638C5F6-2000-A44D-9F30-3827A51FF1EB}" type="slidenum">
              <a:rPr lang="en-US" smtClean="0"/>
              <a:t>7</a:t>
            </a:fld>
            <a:endParaRPr lang="en-US"/>
          </a:p>
        </p:txBody>
      </p:sp>
    </p:spTree>
    <p:extLst>
      <p:ext uri="{BB962C8B-B14F-4D97-AF65-F5344CB8AC3E}">
        <p14:creationId xmlns:p14="http://schemas.microsoft.com/office/powerpoint/2010/main" val="258651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63D32-D819-8996-832D-7F110B848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6AAAB-EF96-1949-5303-AEDC044FF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0D299-79AD-68CC-6F33-00E83D8D9C0A}"/>
              </a:ext>
            </a:extLst>
          </p:cNvPr>
          <p:cNvSpPr>
            <a:spLocks noGrp="1"/>
          </p:cNvSpPr>
          <p:nvPr>
            <p:ph type="body" idx="1"/>
          </p:nvPr>
        </p:nvSpPr>
        <p:spPr/>
        <p:txBody>
          <a:bodyPr/>
          <a:lstStyle/>
          <a:p>
            <a:r>
              <a:rPr lang="en-GB" b="0" dirty="0"/>
              <a:t>Looking ahead, something more like austerity is currently planned to return, whichever party governs, despite what they claim.</a:t>
            </a:r>
          </a:p>
          <a:p>
            <a:endParaRPr lang="en-GB" b="0" dirty="0"/>
          </a:p>
          <a:p>
            <a:r>
              <a:rPr lang="en-GB" b="0" dirty="0"/>
              <a:t>In the March Budget, the current Chancellor restated plans to increase public spending by 1% a year above inflation in the next parliament. Accounting for projected population growth, that’s just 0.4% a year per person. </a:t>
            </a:r>
          </a:p>
          <a:p>
            <a:endParaRPr lang="en-GB" b="0" dirty="0"/>
          </a:p>
          <a:p>
            <a:r>
              <a:rPr lang="en-GB" b="0" dirty="0"/>
              <a:t>Now, for a range of public services, the increases will probably need to be much more than that. The NHS’s long-term workforce plan implies increases of around 3% per person per year, there are commitment to increase defence and aid spending at least in line with the economy, and big increases in childcare spending planned. </a:t>
            </a:r>
          </a:p>
          <a:p>
            <a:endParaRPr lang="en-GB" b="0" dirty="0"/>
          </a:p>
          <a:p>
            <a:r>
              <a:rPr lang="en-GB" b="0" dirty="0"/>
              <a:t>Taken together, these protected areas could therefore see increases of 1.5 to 2.3% per person per year, which would require cuts of 2.4% to 4% per person per year, on average, to central government funding for other services. </a:t>
            </a:r>
          </a:p>
          <a:p>
            <a:endParaRPr lang="en-GB" b="0" dirty="0"/>
          </a:p>
          <a:p>
            <a:r>
              <a:rPr lang="en-GB" b="0" dirty="0"/>
              <a:t>Historically local government was very much in the “unprotected” category – with cuts to central government funding of around 50% in the 2010s. I suspect things may be slightly different this time around given the nature of the grant funding now received by local government – with much of it ring-fenced for social care, which is highly salient, rather than general-purpose funding. </a:t>
            </a:r>
          </a:p>
          <a:p>
            <a:endParaRPr lang="en-GB" b="0" dirty="0"/>
          </a:p>
          <a:p>
            <a:r>
              <a:rPr lang="en-GB" b="0" dirty="0"/>
              <a:t>And we’ve tended to see top-ups to spending plans when Spending Reviews actually take places. Although this time round its worth noting that both Labour and Conservatives have been boxing themselves in by ruling out increases in rates for the main taxes, which means substantial top-ups to spending would likely require either breaking those pledges or failing to meet separate pledges to get debt falling as a share of national income. So, the scale of top-ups might be limited.</a:t>
            </a:r>
          </a:p>
          <a:p>
            <a:endParaRPr lang="en-GB" b="0" dirty="0"/>
          </a:p>
          <a:p>
            <a:r>
              <a:rPr lang="en-GB" b="0" dirty="0"/>
              <a:t>As we’ll see shortly, this means that the next parliament could be even more challenging for councils’ financially, especially in more deprived areas of the country. </a:t>
            </a:r>
            <a:endParaRPr lang="en-GB" dirty="0"/>
          </a:p>
        </p:txBody>
      </p:sp>
      <p:sp>
        <p:nvSpPr>
          <p:cNvPr id="4" name="Slide Number Placeholder 3">
            <a:extLst>
              <a:ext uri="{FF2B5EF4-FFF2-40B4-BE49-F238E27FC236}">
                <a16:creationId xmlns:a16="http://schemas.microsoft.com/office/drawing/2014/main" id="{F34F9BCD-FEEE-5FD8-4F1E-400751A06262}"/>
              </a:ext>
            </a:extLst>
          </p:cNvPr>
          <p:cNvSpPr>
            <a:spLocks noGrp="1"/>
          </p:cNvSpPr>
          <p:nvPr>
            <p:ph type="sldNum" sz="quarter" idx="5"/>
          </p:nvPr>
        </p:nvSpPr>
        <p:spPr/>
        <p:txBody>
          <a:bodyPr/>
          <a:lstStyle/>
          <a:p>
            <a:fld id="{C638C5F6-2000-A44D-9F30-3827A51FF1EB}" type="slidenum">
              <a:rPr lang="en-US" smtClean="0"/>
              <a:t>8</a:t>
            </a:fld>
            <a:endParaRPr lang="en-US"/>
          </a:p>
        </p:txBody>
      </p:sp>
    </p:spTree>
    <p:extLst>
      <p:ext uri="{BB962C8B-B14F-4D97-AF65-F5344CB8AC3E}">
        <p14:creationId xmlns:p14="http://schemas.microsoft.com/office/powerpoint/2010/main" val="99921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On that note, let’s turn to looking specifically at local government funding, and start with the current year.</a:t>
            </a:r>
          </a:p>
          <a:p>
            <a:endParaRPr lang="en-GB" sz="900" kern="1200" dirty="0">
              <a:solidFill>
                <a:schemeClr val="tx1"/>
              </a:solidFill>
              <a:effectLst/>
              <a:latin typeface="+mn-lt"/>
              <a:ea typeface="+mn-ea"/>
              <a:cs typeface="+mn-cs"/>
            </a:endParaRPr>
          </a:p>
          <a:p>
            <a:r>
              <a:rPr lang="en-GB" dirty="0"/>
              <a:t>At provisional settlement, 3.9bn increase (6.5%) in CSP, largely confirming what was expected based on policy statement govt made in Dec 2022</a:t>
            </a:r>
          </a:p>
          <a:p>
            <a:r>
              <a:rPr lang="en-GB" sz="900" kern="1200" dirty="0">
                <a:solidFill>
                  <a:schemeClr val="tx1"/>
                </a:solidFill>
                <a:effectLst/>
                <a:latin typeface="+mn-lt"/>
                <a:ea typeface="+mn-ea"/>
                <a:cs typeface="+mn-cs"/>
              </a:rPr>
              <a:t>But then unusually additional injection at final settlement, taking total cash increase in CSP to 4.5bn (7.5%)</a:t>
            </a:r>
          </a:p>
          <a:p>
            <a:endParaRPr lang="en-GB" sz="900" kern="1200" dirty="0">
              <a:solidFill>
                <a:schemeClr val="tx1"/>
              </a:solidFill>
              <a:effectLst/>
              <a:latin typeface="+mn-lt"/>
              <a:ea typeface="+mn-ea"/>
              <a:cs typeface="+mn-cs"/>
            </a:endParaRPr>
          </a:p>
          <a:p>
            <a:pPr lvl="0"/>
            <a:r>
              <a:rPr lang="en-GB" sz="900" kern="1200" dirty="0">
                <a:solidFill>
                  <a:schemeClr val="tx1"/>
                </a:solidFill>
                <a:effectLst/>
                <a:latin typeface="+mn-lt"/>
                <a:ea typeface="+mn-ea"/>
                <a:cs typeface="+mn-cs"/>
              </a:rPr>
              <a:t>Of that 2.1bn, just under half, from </a:t>
            </a:r>
            <a:r>
              <a:rPr lang="en-GB" sz="900" b="1" kern="1200" dirty="0">
                <a:solidFill>
                  <a:schemeClr val="tx1"/>
                </a:solidFill>
                <a:effectLst/>
                <a:latin typeface="+mn-lt"/>
                <a:ea typeface="+mn-ea"/>
                <a:cs typeface="+mn-cs"/>
              </a:rPr>
              <a:t>increased CT revenues</a:t>
            </a:r>
            <a:r>
              <a:rPr lang="en-GB" sz="900" kern="1200" dirty="0">
                <a:solidFill>
                  <a:schemeClr val="tx1"/>
                </a:solidFill>
                <a:effectLst/>
                <a:latin typeface="+mn-lt"/>
                <a:ea typeface="+mn-ea"/>
                <a:cs typeface="+mn-cs"/>
              </a:rPr>
              <a:t>, with ref principle of 3% plus 2% ASC precept. That assumes maximum use but most are using. And a small number allowed higher increases</a:t>
            </a:r>
          </a:p>
          <a:p>
            <a:pPr lvl="0"/>
            <a:r>
              <a:rPr lang="en-GB" sz="900" kern="1200" dirty="0">
                <a:solidFill>
                  <a:schemeClr val="tx1"/>
                </a:solidFill>
                <a:effectLst/>
                <a:latin typeface="+mn-lt"/>
                <a:ea typeface="+mn-ea"/>
                <a:cs typeface="+mn-cs"/>
              </a:rPr>
              <a:t>£1.1bn from increased </a:t>
            </a:r>
            <a:r>
              <a:rPr lang="en-GB" sz="900" b="1" kern="1200" dirty="0">
                <a:solidFill>
                  <a:schemeClr val="tx1"/>
                </a:solidFill>
                <a:effectLst/>
                <a:latin typeface="+mn-lt"/>
                <a:ea typeface="+mn-ea"/>
                <a:cs typeface="+mn-cs"/>
              </a:rPr>
              <a:t>business rate revenues</a:t>
            </a:r>
            <a:r>
              <a:rPr lang="en-GB" sz="900" kern="1200" dirty="0">
                <a:solidFill>
                  <a:schemeClr val="tx1"/>
                </a:solidFill>
                <a:effectLst/>
                <a:latin typeface="+mn-lt"/>
                <a:ea typeface="+mn-ea"/>
                <a:cs typeface="+mn-cs"/>
              </a:rPr>
              <a:t>, as a result of high inflation. Retained rates revenues and the Revenue Support Grant will increase in line with CPI</a:t>
            </a:r>
          </a:p>
          <a:p>
            <a:pPr lvl="0"/>
            <a:r>
              <a:rPr lang="en-GB" sz="900" kern="1200" dirty="0">
                <a:solidFill>
                  <a:schemeClr val="tx1"/>
                </a:solidFill>
                <a:effectLst/>
                <a:latin typeface="+mn-lt"/>
                <a:ea typeface="+mn-ea"/>
                <a:cs typeface="+mn-cs"/>
              </a:rPr>
              <a:t>Additional </a:t>
            </a:r>
            <a:r>
              <a:rPr lang="en-GB" sz="900" b="1" kern="1200" dirty="0">
                <a:solidFill>
                  <a:schemeClr val="tx1"/>
                </a:solidFill>
                <a:effectLst/>
                <a:latin typeface="+mn-lt"/>
                <a:ea typeface="+mn-ea"/>
                <a:cs typeface="+mn-cs"/>
              </a:rPr>
              <a:t>social care grants</a:t>
            </a:r>
            <a:r>
              <a:rPr lang="en-GB" sz="900" kern="1200" dirty="0">
                <a:solidFill>
                  <a:schemeClr val="tx1"/>
                </a:solidFill>
                <a:effectLst/>
                <a:latin typeface="+mn-lt"/>
                <a:ea typeface="+mn-ea"/>
                <a:cs typeface="+mn-cs"/>
              </a:rPr>
              <a:t> worth £1.5 billion more than in 2023–24, following an increase of £2.5 billion that year. This includes and extra 500m found for the final settlement</a:t>
            </a:r>
          </a:p>
          <a:p>
            <a:pPr lvl="0"/>
            <a:r>
              <a:rPr lang="en-GB" sz="900" kern="1200" dirty="0">
                <a:solidFill>
                  <a:schemeClr val="tx1"/>
                </a:solidFill>
                <a:effectLst/>
                <a:latin typeface="+mn-lt"/>
                <a:ea typeface="+mn-ea"/>
                <a:cs typeface="+mn-cs"/>
              </a:rPr>
              <a:t>A £396 million </a:t>
            </a:r>
            <a:r>
              <a:rPr lang="en-GB" sz="900" b="1" kern="1200" dirty="0">
                <a:solidFill>
                  <a:schemeClr val="tx1"/>
                </a:solidFill>
                <a:effectLst/>
                <a:latin typeface="+mn-lt"/>
                <a:ea typeface="+mn-ea"/>
                <a:cs typeface="+mn-cs"/>
              </a:rPr>
              <a:t>reduction in the</a:t>
            </a:r>
            <a:r>
              <a:rPr lang="en-GB" sz="900" kern="1200" dirty="0">
                <a:solidFill>
                  <a:schemeClr val="tx1"/>
                </a:solidFill>
                <a:effectLst/>
                <a:latin typeface="+mn-lt"/>
                <a:ea typeface="+mn-ea"/>
                <a:cs typeface="+mn-cs"/>
              </a:rPr>
              <a:t> </a:t>
            </a:r>
            <a:r>
              <a:rPr lang="en-GB" sz="900" b="1" kern="1200" dirty="0">
                <a:solidFill>
                  <a:schemeClr val="tx1"/>
                </a:solidFill>
                <a:effectLst/>
                <a:latin typeface="+mn-lt"/>
                <a:ea typeface="+mn-ea"/>
                <a:cs typeface="+mn-cs"/>
              </a:rPr>
              <a:t>Services Grant</a:t>
            </a:r>
            <a:endParaRPr lang="en-GB" sz="900" kern="1200" dirty="0">
              <a:solidFill>
                <a:schemeClr val="tx1"/>
              </a:solidFill>
              <a:effectLst/>
              <a:latin typeface="+mn-lt"/>
              <a:ea typeface="+mn-ea"/>
              <a:cs typeface="+mn-cs"/>
            </a:endParaRPr>
          </a:p>
          <a:p>
            <a:pPr lvl="0"/>
            <a:r>
              <a:rPr lang="en-GB" sz="900" kern="1200" dirty="0">
                <a:solidFill>
                  <a:schemeClr val="tx1"/>
                </a:solidFill>
                <a:effectLst/>
                <a:latin typeface="+mn-lt"/>
                <a:ea typeface="+mn-ea"/>
                <a:cs typeface="+mn-cs"/>
              </a:rPr>
              <a:t>Finally, a </a:t>
            </a:r>
            <a:r>
              <a:rPr lang="en-GB" sz="900" b="1" kern="1200" dirty="0">
                <a:solidFill>
                  <a:schemeClr val="tx1"/>
                </a:solidFill>
                <a:effectLst/>
                <a:latin typeface="+mn-lt"/>
                <a:ea typeface="+mn-ea"/>
                <a:cs typeface="+mn-cs"/>
              </a:rPr>
              <a:t>funding guarantee</a:t>
            </a:r>
            <a:r>
              <a:rPr lang="en-GB" sz="900" kern="1200" dirty="0">
                <a:solidFill>
                  <a:schemeClr val="tx1"/>
                </a:solidFill>
                <a:effectLst/>
                <a:latin typeface="+mn-lt"/>
                <a:ea typeface="+mn-ea"/>
                <a:cs typeface="+mn-cs"/>
              </a:rPr>
              <a:t> that all councils will see at least a certain % cash rise in core spending power year-on-year, before they make any decisions over council tax rises. Increased from proposed 3% to 4% at final settlement. Will be worth 267m, around twice what it was worth this FY, predominantly benefits shire districts</a:t>
            </a:r>
          </a:p>
          <a:p>
            <a:pPr lvl="0"/>
            <a:endParaRPr lang="en-GB" sz="900" kern="1200" dirty="0">
              <a:solidFill>
                <a:schemeClr val="tx1"/>
              </a:solidFill>
              <a:effectLst/>
              <a:latin typeface="+mn-lt"/>
              <a:ea typeface="+mn-ea"/>
              <a:cs typeface="+mn-cs"/>
            </a:endParaRPr>
          </a:p>
          <a:p>
            <a:pPr lvl="0"/>
            <a:r>
              <a:rPr lang="en-US" b="0" i="0" dirty="0">
                <a:solidFill>
                  <a:srgbClr val="4A4A4A"/>
                </a:solidFill>
                <a:effectLst/>
                <a:latin typeface="Roboto" pitchFamily="2" charset="0"/>
              </a:rPr>
              <a:t>Spring Budget not much for local govt but did see extension of HSF for another 6 months to September. Will whoever is in power post-July extend it further? </a:t>
            </a:r>
          </a:p>
          <a:p>
            <a:pPr lvl="0"/>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9</a:t>
            </a:fld>
            <a:endParaRPr lang="en-US"/>
          </a:p>
        </p:txBody>
      </p:sp>
    </p:spTree>
    <p:extLst>
      <p:ext uri="{BB962C8B-B14F-4D97-AF65-F5344CB8AC3E}">
        <p14:creationId xmlns:p14="http://schemas.microsoft.com/office/powerpoint/2010/main" val="2403695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ong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1E56D-DD80-7947-9F86-D6CA399B1D36}"/>
              </a:ext>
            </a:extLst>
          </p:cNvPr>
          <p:cNvSpPr/>
          <p:nvPr userDrawn="1"/>
        </p:nvSpPr>
        <p:spPr>
          <a:xfrm>
            <a:off x="0" y="5687122"/>
            <a:ext cx="12192000" cy="11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46A13256-5F47-4F4D-BE26-B4B73650620E}"/>
              </a:ext>
            </a:extLst>
          </p:cNvPr>
          <p:cNvSpPr/>
          <p:nvPr userDrawn="1"/>
        </p:nvSpPr>
        <p:spPr>
          <a:xfrm flipV="1">
            <a:off x="0" y="0"/>
            <a:ext cx="12192000" cy="5698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9504B9B-18C1-E547-BE77-254F89B19FF7}"/>
              </a:ext>
            </a:extLst>
          </p:cNvPr>
          <p:cNvSpPr>
            <a:spLocks noGrp="1"/>
          </p:cNvSpPr>
          <p:nvPr>
            <p:ph type="ctrTitle" hasCustomPrompt="1"/>
          </p:nvPr>
        </p:nvSpPr>
        <p:spPr>
          <a:xfrm>
            <a:off x="3241292" y="3066584"/>
            <a:ext cx="8135793" cy="2375210"/>
          </a:xfrm>
        </p:spPr>
        <p:txBody>
          <a:bodyPr anchor="b">
            <a:normAutofit/>
          </a:bodyPr>
          <a:lstStyle>
            <a:lvl1pPr algn="l">
              <a:defRPr sz="5500" spc="-150">
                <a:solidFill>
                  <a:schemeClr val="bg1"/>
                </a:solidFill>
              </a:defRPr>
            </a:lvl1pPr>
          </a:lstStyle>
          <a:p>
            <a:r>
              <a:rPr lang="en-GB" dirty="0"/>
              <a:t>Click to edit Master title style</a:t>
            </a:r>
            <a:br>
              <a:rPr lang="en-GB" dirty="0"/>
            </a:br>
            <a:r>
              <a:rPr lang="en-GB" dirty="0"/>
              <a:t>max three lines</a:t>
            </a:r>
            <a:endParaRPr lang="en-US" dirty="0"/>
          </a:p>
        </p:txBody>
      </p:sp>
      <p:sp>
        <p:nvSpPr>
          <p:cNvPr id="3" name="Subtitle 2">
            <a:extLst>
              <a:ext uri="{FF2B5EF4-FFF2-40B4-BE49-F238E27FC236}">
                <a16:creationId xmlns:a16="http://schemas.microsoft.com/office/drawing/2014/main" id="{EBB199AB-D245-484B-892E-B0F6186F0C82}"/>
              </a:ext>
            </a:extLst>
          </p:cNvPr>
          <p:cNvSpPr>
            <a:spLocks noGrp="1"/>
          </p:cNvSpPr>
          <p:nvPr>
            <p:ph type="subTitle" idx="1" hasCustomPrompt="1"/>
          </p:nvPr>
        </p:nvSpPr>
        <p:spPr>
          <a:xfrm>
            <a:off x="3233855" y="1739781"/>
            <a:ext cx="8143228" cy="1081478"/>
          </a:xfrm>
        </p:spPr>
        <p:txBody>
          <a:bodyPr anchor="t">
            <a:normAutofit/>
          </a:bodyPr>
          <a:lstStyle>
            <a:lvl1pPr marL="0" marR="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author style</a:t>
            </a:r>
          </a:p>
          <a:p>
            <a:r>
              <a:rPr lang="en-GB" dirty="0"/>
              <a:t>Author Name Surname</a:t>
            </a:r>
          </a:p>
          <a:p>
            <a:r>
              <a:rPr lang="en-GB" dirty="0"/>
              <a:t>Author Name Surname</a:t>
            </a:r>
          </a:p>
          <a:p>
            <a:pPr marL="0" marR="0" lvl="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dirty="0"/>
              <a:t>Author Name Surname</a:t>
            </a:r>
          </a:p>
        </p:txBody>
      </p:sp>
      <p:pic>
        <p:nvPicPr>
          <p:cNvPr id="12" name="Picture 11">
            <a:extLst>
              <a:ext uri="{FF2B5EF4-FFF2-40B4-BE49-F238E27FC236}">
                <a16:creationId xmlns:a16="http://schemas.microsoft.com/office/drawing/2014/main" id="{F43503E8-76B2-7E4C-A757-B1F42F47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16" name="Straight Connector 15">
            <a:extLst>
              <a:ext uri="{FF2B5EF4-FFF2-40B4-BE49-F238E27FC236}">
                <a16:creationId xmlns:a16="http://schemas.microsoft.com/office/drawing/2014/main" id="{5F8C450E-36D1-2E43-91D1-9BA21E1338BC}"/>
              </a:ext>
            </a:extLst>
          </p:cNvPr>
          <p:cNvCxnSpPr>
            <a:cxnSpLocks/>
          </p:cNvCxnSpPr>
          <p:nvPr userDrawn="1"/>
        </p:nvCxnSpPr>
        <p:spPr>
          <a:xfrm>
            <a:off x="3166949" y="1"/>
            <a:ext cx="0" cy="5229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8ABB31D-4AD6-A14C-AF1F-033782186125}"/>
              </a:ext>
            </a:extLst>
          </p:cNvPr>
          <p:cNvSpPr>
            <a:spLocks noGrp="1"/>
          </p:cNvSpPr>
          <p:nvPr>
            <p:ph type="body" sz="quarter" idx="10" hasCustomPrompt="1"/>
          </p:nvPr>
        </p:nvSpPr>
        <p:spPr>
          <a:xfrm>
            <a:off x="490653" y="3055434"/>
            <a:ext cx="2378880" cy="1583630"/>
          </a:xfrm>
        </p:spPr>
        <p:txBody>
          <a:bodyPr anchor="b">
            <a:normAutofit/>
          </a:bodyPr>
          <a:lstStyle>
            <a:lvl1pPr algn="r">
              <a:spcBef>
                <a:spcPts val="450"/>
              </a:spcBef>
              <a:defRPr sz="1200">
                <a:solidFill>
                  <a:schemeClr val="bg1"/>
                </a:solidFill>
              </a:defRPr>
            </a:lvl1pPr>
          </a:lstStyle>
          <a:p>
            <a:pPr lvl="0"/>
            <a:r>
              <a:rPr lang="en-GB" dirty="0"/>
              <a:t>Details of the presentation (date, venue, </a:t>
            </a:r>
            <a:r>
              <a:rPr lang="en-GB" dirty="0" err="1"/>
              <a:t>wifi</a:t>
            </a:r>
            <a:r>
              <a:rPr lang="en-GB" dirty="0"/>
              <a:t>)</a:t>
            </a:r>
            <a:endParaRPr lang="en-US" dirty="0"/>
          </a:p>
        </p:txBody>
      </p:sp>
      <p:sp>
        <p:nvSpPr>
          <p:cNvPr id="13" name="TextBox 12">
            <a:extLst>
              <a:ext uri="{FF2B5EF4-FFF2-40B4-BE49-F238E27FC236}">
                <a16:creationId xmlns:a16="http://schemas.microsoft.com/office/drawing/2014/main" id="{41CEF78B-61B5-0A43-B879-7980AD59C355}"/>
              </a:ext>
            </a:extLst>
          </p:cNvPr>
          <p:cNvSpPr txBox="1"/>
          <p:nvPr userDrawn="1"/>
        </p:nvSpPr>
        <p:spPr>
          <a:xfrm>
            <a:off x="715923" y="4988355"/>
            <a:ext cx="2153611" cy="307777"/>
          </a:xfrm>
          <a:prstGeom prst="rect">
            <a:avLst/>
          </a:prstGeom>
          <a:noFill/>
        </p:spPr>
        <p:txBody>
          <a:bodyPr wrap="square" rtlCol="0" anchor="b">
            <a:spAutoFit/>
          </a:bodyPr>
          <a:lstStyle/>
          <a:p>
            <a:pPr lvl="0" algn="r"/>
            <a:r>
              <a:rPr lang="en-US" sz="1400" b="1" dirty="0">
                <a:solidFill>
                  <a:srgbClr val="FFFFFF"/>
                </a:solidFill>
              </a:rPr>
              <a:t>@</a:t>
            </a:r>
            <a:r>
              <a:rPr lang="en-US" sz="1400" b="1" dirty="0" err="1">
                <a:solidFill>
                  <a:srgbClr val="FFFFFF"/>
                </a:solidFill>
              </a:rPr>
              <a:t>TheIFS</a:t>
            </a:r>
            <a:endParaRPr lang="en-US" sz="1400" b="1" dirty="0">
              <a:solidFill>
                <a:srgbClr val="FFFFFF"/>
              </a:solidFill>
            </a:endParaRPr>
          </a:p>
        </p:txBody>
      </p:sp>
    </p:spTree>
    <p:extLst>
      <p:ext uri="{BB962C8B-B14F-4D97-AF65-F5344CB8AC3E}">
        <p14:creationId xmlns:p14="http://schemas.microsoft.com/office/powerpoint/2010/main" val="3860385829"/>
      </p:ext>
    </p:extLst>
  </p:cSld>
  <p:clrMapOvr>
    <a:masterClrMapping/>
  </p:clrMapOvr>
  <p:extLst>
    <p:ext uri="{DCECCB84-F9BA-43D5-87BE-67443E8EF086}">
      <p15:sldGuideLst xmlns:p15="http://schemas.microsoft.com/office/powerpoint/2012/main">
        <p15:guide id="1" orient="horz" pos="3294" userDrawn="1">
          <p15:clr>
            <a:srgbClr val="FBAE40"/>
          </p15:clr>
        </p15:guide>
        <p15:guide id="2" pos="1723" userDrawn="1">
          <p15:clr>
            <a:srgbClr val="FBAE40"/>
          </p15:clr>
        </p15:guide>
        <p15:guide id="3" pos="397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BA3731-BEE0-F54F-9648-7C636A621BA0}"/>
              </a:ext>
            </a:extLst>
          </p:cNvPr>
          <p:cNvSpPr>
            <a:spLocks noGrp="1"/>
          </p:cNvSpPr>
          <p:nvPr>
            <p:ph sz="quarter" idx="13"/>
          </p:nvPr>
        </p:nvSpPr>
        <p:spPr>
          <a:xfrm>
            <a:off x="802218" y="1233489"/>
            <a:ext cx="10604500" cy="4442483"/>
          </a:xfrm>
        </p:spPr>
        <p:txBody>
          <a:bodyPr/>
          <a:lstStyle>
            <a:lvl1pPr marL="0" indent="0">
              <a:buFontTx/>
              <a:buNone/>
              <a:defRPr/>
            </a:lvl1pPr>
          </a:lstStyle>
          <a:p>
            <a:pPr lvl="0"/>
            <a:r>
              <a:rPr lang="en-US"/>
              <a:t>Edit Master text styles</a:t>
            </a:r>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10" name="Text Placeholder 2">
            <a:extLst>
              <a:ext uri="{FF2B5EF4-FFF2-40B4-BE49-F238E27FC236}">
                <a16:creationId xmlns:a16="http://schemas.microsoft.com/office/drawing/2014/main" id="{D72946E9-25ED-C14E-80CB-BEA1E668364E}"/>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528314127"/>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7556F71-460E-494E-B38D-195C5A758BDD}"/>
              </a:ext>
            </a:extLst>
          </p:cNvPr>
          <p:cNvSpPr>
            <a:spLocks noGrp="1"/>
          </p:cNvSpPr>
          <p:nvPr>
            <p:ph type="chart" sz="quarter" idx="14"/>
          </p:nvPr>
        </p:nvSpPr>
        <p:spPr>
          <a:xfrm>
            <a:off x="683684" y="1233490"/>
            <a:ext cx="10693400" cy="4442482"/>
          </a:xfrm>
        </p:spPr>
        <p:txBody>
          <a:bodyPr/>
          <a:lstStyle>
            <a:lvl1pPr marL="0" indent="0">
              <a:buNone/>
              <a:defRPr/>
            </a:lvl1pPr>
          </a:lstStyle>
          <a:p>
            <a:r>
              <a:rPr lang="en-US"/>
              <a:t>Click icon to add chart</a:t>
            </a:r>
            <a:endParaRPr lang="en-US" dirty="0"/>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3" name="Text Placeholder 2">
            <a:extLst>
              <a:ext uri="{FF2B5EF4-FFF2-40B4-BE49-F238E27FC236}">
                <a16:creationId xmlns:a16="http://schemas.microsoft.com/office/drawing/2014/main" id="{91550D70-5176-0D40-8DA9-D8DD956FC136}"/>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3443707771"/>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7556F71-460E-494E-B38D-195C5A758BDD}"/>
              </a:ext>
            </a:extLst>
          </p:cNvPr>
          <p:cNvSpPr>
            <a:spLocks noGrp="1"/>
          </p:cNvSpPr>
          <p:nvPr>
            <p:ph type="chart" sz="quarter" idx="14"/>
          </p:nvPr>
        </p:nvSpPr>
        <p:spPr>
          <a:xfrm>
            <a:off x="683684" y="1694984"/>
            <a:ext cx="10693400" cy="3980987"/>
          </a:xfrm>
        </p:spPr>
        <p:txBody>
          <a:bodyPr/>
          <a:lstStyle>
            <a:lvl1pPr marL="0" indent="0">
              <a:buNone/>
              <a:defRPr/>
            </a:lvl1pPr>
          </a:lstStyle>
          <a:p>
            <a:r>
              <a:rPr lang="en-US"/>
              <a:t>Click icon to add chart</a:t>
            </a:r>
            <a:endParaRPr lang="en-US" dirty="0"/>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3" name="Text Placeholder 2">
            <a:extLst>
              <a:ext uri="{FF2B5EF4-FFF2-40B4-BE49-F238E27FC236}">
                <a16:creationId xmlns:a16="http://schemas.microsoft.com/office/drawing/2014/main" id="{91550D70-5176-0D40-8DA9-D8DD956FC136}"/>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
        <p:nvSpPr>
          <p:cNvPr id="12" name="Content Placeholder 14">
            <a:extLst>
              <a:ext uri="{FF2B5EF4-FFF2-40B4-BE49-F238E27FC236}">
                <a16:creationId xmlns:a16="http://schemas.microsoft.com/office/drawing/2014/main" id="{5A86368F-6E45-E642-8A7E-A07DE1FA8FA3}"/>
              </a:ext>
            </a:extLst>
          </p:cNvPr>
          <p:cNvSpPr>
            <a:spLocks noGrp="1"/>
          </p:cNvSpPr>
          <p:nvPr>
            <p:ph sz="quarter" idx="13" hasCustomPrompt="1"/>
          </p:nvPr>
        </p:nvSpPr>
        <p:spPr>
          <a:xfrm>
            <a:off x="683684" y="1136919"/>
            <a:ext cx="9114265" cy="480005"/>
          </a:xfrm>
        </p:spPr>
        <p:txBody>
          <a:bodyPr anchor="t">
            <a:normAutofit/>
          </a:bodyPr>
          <a:lstStyle>
            <a:lvl1pPr marL="0" indent="0">
              <a:buNone/>
              <a:defRPr sz="2500">
                <a:solidFill>
                  <a:schemeClr val="tx2"/>
                </a:solidFill>
                <a:latin typeface="+mj-lt"/>
              </a:defRPr>
            </a:lvl1pPr>
          </a:lstStyle>
          <a:p>
            <a:pPr lvl="0"/>
            <a:r>
              <a:rPr lang="en-GB" dirty="0"/>
              <a:t>Click to edit Master subtitle style in one line</a:t>
            </a:r>
            <a:endParaRPr lang="en-US" dirty="0"/>
          </a:p>
        </p:txBody>
      </p:sp>
    </p:spTree>
    <p:extLst>
      <p:ext uri="{BB962C8B-B14F-4D97-AF65-F5344CB8AC3E}">
        <p14:creationId xmlns:p14="http://schemas.microsoft.com/office/powerpoint/2010/main" val="3567212024"/>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3852D-47F9-0241-98E4-0BAAB742F8D1}"/>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3" name="Straight Connector 2"/>
          <p:cNvCxnSpPr>
            <a:cxnSpLocks/>
          </p:cNvCxnSpPr>
          <p:nvPr userDrawn="1"/>
        </p:nvCxnSpPr>
        <p:spPr>
          <a:xfrm>
            <a:off x="735611" y="2912834"/>
            <a:ext cx="816000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cxnSpLocks/>
          </p:cNvCxnSpPr>
          <p:nvPr userDrawn="1"/>
        </p:nvCxnSpPr>
        <p:spPr>
          <a:xfrm>
            <a:off x="736187" y="4633950"/>
            <a:ext cx="816000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1ECB472-C7BF-C348-9C6F-09C43BEE7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sp>
        <p:nvSpPr>
          <p:cNvPr id="2" name="Title 1">
            <a:extLst>
              <a:ext uri="{FF2B5EF4-FFF2-40B4-BE49-F238E27FC236}">
                <a16:creationId xmlns:a16="http://schemas.microsoft.com/office/drawing/2014/main" id="{4B2BA015-7E5A-B043-A462-E5531861A047}"/>
              </a:ext>
            </a:extLst>
          </p:cNvPr>
          <p:cNvSpPr>
            <a:spLocks noGrp="1"/>
          </p:cNvSpPr>
          <p:nvPr>
            <p:ph type="title" hasCustomPrompt="1"/>
          </p:nvPr>
        </p:nvSpPr>
        <p:spPr>
          <a:xfrm>
            <a:off x="683941" y="3086026"/>
            <a:ext cx="8147824" cy="1325563"/>
          </a:xfrm>
        </p:spPr>
        <p:txBody>
          <a:bodyPr>
            <a:normAutofit/>
          </a:bodyPr>
          <a:lstStyle>
            <a:lvl1pPr>
              <a:defRPr sz="4000">
                <a:solidFill>
                  <a:schemeClr val="bg1">
                    <a:lumMod val="95000"/>
                  </a:schemeClr>
                </a:solidFill>
              </a:defRPr>
            </a:lvl1pPr>
          </a:lstStyle>
          <a:p>
            <a:r>
              <a:rPr lang="en-GB" dirty="0"/>
              <a:t>Click to edit Master divider style in two lines</a:t>
            </a:r>
            <a:endParaRPr lang="en-US" dirty="0"/>
          </a:p>
        </p:txBody>
      </p:sp>
      <p:sp>
        <p:nvSpPr>
          <p:cNvPr id="12" name="Footer Placeholder 11">
            <a:extLst>
              <a:ext uri="{FF2B5EF4-FFF2-40B4-BE49-F238E27FC236}">
                <a16:creationId xmlns:a16="http://schemas.microsoft.com/office/drawing/2014/main" id="{44C2E8EA-534F-8749-9926-4BC88B23CBF3}"/>
              </a:ext>
            </a:extLst>
          </p:cNvPr>
          <p:cNvSpPr>
            <a:spLocks noGrp="1"/>
          </p:cNvSpPr>
          <p:nvPr>
            <p:ph type="ftr" sz="quarter" idx="10"/>
          </p:nvPr>
        </p:nvSpPr>
        <p:spPr>
          <a:xfrm>
            <a:off x="693237" y="6356352"/>
            <a:ext cx="9802967" cy="365125"/>
          </a:xfrm>
        </p:spPr>
        <p:txBody>
          <a:bodyPr/>
          <a:lstStyle>
            <a:lvl1pPr>
              <a:defRPr>
                <a:solidFill>
                  <a:schemeClr val="bg1">
                    <a:lumMod val="95000"/>
                  </a:schemeClr>
                </a:solidFill>
              </a:defRPr>
            </a:lvl1pPr>
          </a:lstStyle>
          <a:p>
            <a:r>
              <a:rPr lang="en-US" dirty="0"/>
              <a:t>Report title (Insert &gt; Header/Footer)</a:t>
            </a:r>
          </a:p>
        </p:txBody>
      </p:sp>
    </p:spTree>
    <p:extLst>
      <p:ext uri="{BB962C8B-B14F-4D97-AF65-F5344CB8AC3E}">
        <p14:creationId xmlns:p14="http://schemas.microsoft.com/office/powerpoint/2010/main" val="223835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Medium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1C01C-5E80-1F49-8755-D9DB9363BE55}"/>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2E95362-CCC0-0945-A7E1-D83DB561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8" name="Straight Connector 7"/>
          <p:cNvCxnSpPr/>
          <p:nvPr userDrawn="1"/>
        </p:nvCxnSpPr>
        <p:spPr>
          <a:xfrm>
            <a:off x="735613" y="2595778"/>
            <a:ext cx="7171735"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3" hasCustomPrompt="1"/>
          </p:nvPr>
        </p:nvSpPr>
        <p:spPr>
          <a:xfrm>
            <a:off x="735038" y="2722538"/>
            <a:ext cx="7172309"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baseline="0">
                <a:solidFill>
                  <a:srgbClr val="F4F4F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a:t>
            </a:r>
            <a:endParaRPr lang="en-US" dirty="0"/>
          </a:p>
        </p:txBody>
      </p:sp>
      <p:cxnSp>
        <p:nvCxnSpPr>
          <p:cNvPr id="10" name="Straight Connector 9"/>
          <p:cNvCxnSpPr/>
          <p:nvPr userDrawn="1"/>
        </p:nvCxnSpPr>
        <p:spPr>
          <a:xfrm>
            <a:off x="736187" y="5049107"/>
            <a:ext cx="717116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7" hasCustomPrompt="1"/>
          </p:nvPr>
        </p:nvSpPr>
        <p:spPr>
          <a:xfrm>
            <a:off x="736188" y="4570897"/>
            <a:ext cx="3977217" cy="252957"/>
          </a:xfrm>
        </p:spPr>
        <p:txBody>
          <a:bodyPr anchor="ctr">
            <a:noAutofit/>
          </a:bodyPr>
          <a:lstStyle>
            <a:lvl1pPr marL="0" indent="0">
              <a:buNone/>
              <a:defRPr sz="1400" baseline="0">
                <a:solidFill>
                  <a:srgbClr val="F4F4F4"/>
                </a:solidFill>
                <a:latin typeface="+mj-lt"/>
              </a:defRPr>
            </a:lvl1pPr>
          </a:lstStyle>
          <a:p>
            <a:pPr lvl="0"/>
            <a:r>
              <a:rPr lang="en-US" dirty="0"/>
              <a:t>− Click to insert source</a:t>
            </a:r>
          </a:p>
        </p:txBody>
      </p:sp>
      <p:sp>
        <p:nvSpPr>
          <p:cNvPr id="4" name="Footer Placeholder 3">
            <a:extLst>
              <a:ext uri="{FF2B5EF4-FFF2-40B4-BE49-F238E27FC236}">
                <a16:creationId xmlns:a16="http://schemas.microsoft.com/office/drawing/2014/main" id="{AD8DA3CB-E26D-2D40-94FA-8DBAE46A6256}"/>
              </a:ext>
            </a:extLst>
          </p:cNvPr>
          <p:cNvSpPr>
            <a:spLocks noGrp="1"/>
          </p:cNvSpPr>
          <p:nvPr>
            <p:ph type="ftr" sz="quarter" idx="18"/>
          </p:nvPr>
        </p:nvSpPr>
        <p:spPr>
          <a:xfrm>
            <a:off x="693237" y="6356352"/>
            <a:ext cx="9791883" cy="365125"/>
          </a:xfrm>
        </p:spPr>
        <p:txBody>
          <a:bodyPr/>
          <a:lstStyle>
            <a:lvl1pPr>
              <a:defRPr>
                <a:solidFill>
                  <a:schemeClr val="bg1">
                    <a:lumMod val="95000"/>
                  </a:schemeClr>
                </a:solidFill>
              </a:defRPr>
            </a:lvl1pPr>
          </a:lstStyle>
          <a:p>
            <a:r>
              <a:rPr lang="en-US" dirty="0"/>
              <a:t>Report title (Insert &gt; Header/Footer)</a:t>
            </a:r>
          </a:p>
        </p:txBody>
      </p:sp>
    </p:spTree>
    <p:extLst>
      <p:ext uri="{BB962C8B-B14F-4D97-AF65-F5344CB8AC3E}">
        <p14:creationId xmlns:p14="http://schemas.microsoft.com/office/powerpoint/2010/main" val="2988342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mall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1C01C-5E80-1F49-8755-D9DB9363BE55}"/>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2E95362-CCC0-0945-A7E1-D83DB561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8" name="Straight Connector 7"/>
          <p:cNvCxnSpPr/>
          <p:nvPr userDrawn="1"/>
        </p:nvCxnSpPr>
        <p:spPr>
          <a:xfrm>
            <a:off x="735613" y="2982878"/>
            <a:ext cx="7171735"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3" hasCustomPrompt="1"/>
          </p:nvPr>
        </p:nvSpPr>
        <p:spPr>
          <a:xfrm>
            <a:off x="735038" y="3133002"/>
            <a:ext cx="7172309" cy="945770"/>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baseline="0">
                <a:solidFill>
                  <a:srgbClr val="F4F4F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small quote of about 3 lines Click to edit small quote of about 3 lines Click to edit small quote of about 3 lines Click to edit small quote</a:t>
            </a:r>
            <a:endParaRPr lang="en-US" dirty="0"/>
          </a:p>
        </p:txBody>
      </p:sp>
      <p:cxnSp>
        <p:nvCxnSpPr>
          <p:cNvPr id="10" name="Straight Connector 9"/>
          <p:cNvCxnSpPr/>
          <p:nvPr userDrawn="1"/>
        </p:nvCxnSpPr>
        <p:spPr>
          <a:xfrm>
            <a:off x="736187" y="4642707"/>
            <a:ext cx="717116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7" hasCustomPrompt="1"/>
          </p:nvPr>
        </p:nvSpPr>
        <p:spPr>
          <a:xfrm>
            <a:off x="736188" y="4164497"/>
            <a:ext cx="3977217" cy="252957"/>
          </a:xfrm>
        </p:spPr>
        <p:txBody>
          <a:bodyPr anchor="ctr">
            <a:noAutofit/>
          </a:bodyPr>
          <a:lstStyle>
            <a:lvl1pPr marL="0" indent="0">
              <a:buNone/>
              <a:defRPr sz="1400" baseline="0">
                <a:solidFill>
                  <a:srgbClr val="F4F4F4"/>
                </a:solidFill>
                <a:latin typeface="+mj-lt"/>
              </a:defRPr>
            </a:lvl1pPr>
          </a:lstStyle>
          <a:p>
            <a:pPr lvl="0"/>
            <a:r>
              <a:rPr lang="en-US" dirty="0"/>
              <a:t>− Click to insert source</a:t>
            </a:r>
          </a:p>
        </p:txBody>
      </p:sp>
      <p:sp>
        <p:nvSpPr>
          <p:cNvPr id="4" name="Footer Placeholder 3">
            <a:extLst>
              <a:ext uri="{FF2B5EF4-FFF2-40B4-BE49-F238E27FC236}">
                <a16:creationId xmlns:a16="http://schemas.microsoft.com/office/drawing/2014/main" id="{AD8DA3CB-E26D-2D40-94FA-8DBAE46A6256}"/>
              </a:ext>
            </a:extLst>
          </p:cNvPr>
          <p:cNvSpPr>
            <a:spLocks noGrp="1"/>
          </p:cNvSpPr>
          <p:nvPr>
            <p:ph type="ftr" sz="quarter" idx="18"/>
          </p:nvPr>
        </p:nvSpPr>
        <p:spPr>
          <a:xfrm>
            <a:off x="693238" y="6356352"/>
            <a:ext cx="9847301" cy="365125"/>
          </a:xfrm>
        </p:spPr>
        <p:txBody>
          <a:bodyPr/>
          <a:lstStyle>
            <a:lvl1pPr>
              <a:defRPr>
                <a:solidFill>
                  <a:schemeClr val="bg1">
                    <a:lumMod val="95000"/>
                  </a:schemeClr>
                </a:solidFill>
              </a:defRPr>
            </a:lvl1pPr>
          </a:lstStyle>
          <a:p>
            <a:r>
              <a:rPr lang="en-US"/>
              <a:t>Report title (Insert &gt; Header/Footer)</a:t>
            </a:r>
            <a:endParaRPr lang="en-US" dirty="0"/>
          </a:p>
        </p:txBody>
      </p:sp>
    </p:spTree>
    <p:extLst>
      <p:ext uri="{BB962C8B-B14F-4D97-AF65-F5344CB8AC3E}">
        <p14:creationId xmlns:p14="http://schemas.microsoft.com/office/powerpoint/2010/main" val="244698866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D134D9-F12F-EF44-843F-D4FEB4EB5EB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CAB888AA-D217-494B-976C-4BBDBA116DC9}"/>
              </a:ext>
            </a:extLst>
          </p:cNvPr>
          <p:cNvSpPr/>
          <p:nvPr userDrawn="1"/>
        </p:nvSpPr>
        <p:spPr>
          <a:xfrm flipV="1">
            <a:off x="0" y="0"/>
            <a:ext cx="12192000" cy="509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686233" y="3368349"/>
            <a:ext cx="3709131" cy="954107"/>
          </a:xfrm>
          <a:prstGeom prst="rect">
            <a:avLst/>
          </a:prstGeom>
          <a:noFill/>
        </p:spPr>
        <p:txBody>
          <a:bodyPr wrap="square" rtlCol="0">
            <a:spAutoFit/>
          </a:bodyPr>
          <a:lstStyle/>
          <a:p>
            <a:pPr lvl="0"/>
            <a:r>
              <a:rPr lang="en-US" sz="1400" dirty="0">
                <a:solidFill>
                  <a:srgbClr val="FFFFFF"/>
                </a:solidFill>
              </a:rPr>
              <a:t>The Institute for Fiscal Studies</a:t>
            </a:r>
          </a:p>
          <a:p>
            <a:pPr lvl="0"/>
            <a:r>
              <a:rPr lang="en-US" sz="1400" dirty="0">
                <a:solidFill>
                  <a:srgbClr val="FFFFFF"/>
                </a:solidFill>
              </a:rPr>
              <a:t>7 </a:t>
            </a:r>
            <a:r>
              <a:rPr lang="en-US" sz="1400" dirty="0" err="1">
                <a:solidFill>
                  <a:srgbClr val="FFFFFF"/>
                </a:solidFill>
              </a:rPr>
              <a:t>Ridgmount</a:t>
            </a:r>
            <a:r>
              <a:rPr lang="en-US" sz="1400" dirty="0">
                <a:solidFill>
                  <a:srgbClr val="FFFFFF"/>
                </a:solidFill>
              </a:rPr>
              <a:t> Street</a:t>
            </a:r>
          </a:p>
          <a:p>
            <a:pPr lvl="0"/>
            <a:r>
              <a:rPr lang="en-US" sz="1400" dirty="0">
                <a:solidFill>
                  <a:srgbClr val="FFFFFF"/>
                </a:solidFill>
              </a:rPr>
              <a:t>London</a:t>
            </a:r>
          </a:p>
          <a:p>
            <a:pPr lvl="0"/>
            <a:r>
              <a:rPr lang="en-US" sz="1400" dirty="0">
                <a:solidFill>
                  <a:srgbClr val="FFFFFF"/>
                </a:solidFill>
              </a:rPr>
              <a:t>WC1E 7AE</a:t>
            </a:r>
          </a:p>
        </p:txBody>
      </p:sp>
      <p:sp>
        <p:nvSpPr>
          <p:cNvPr id="10" name="TextBox 9"/>
          <p:cNvSpPr txBox="1"/>
          <p:nvPr userDrawn="1"/>
        </p:nvSpPr>
        <p:spPr>
          <a:xfrm>
            <a:off x="686233" y="4451052"/>
            <a:ext cx="3416835" cy="307777"/>
          </a:xfrm>
          <a:prstGeom prst="rect">
            <a:avLst/>
          </a:prstGeom>
          <a:noFill/>
        </p:spPr>
        <p:txBody>
          <a:bodyPr wrap="square" rtlCol="0">
            <a:spAutoFit/>
          </a:bodyPr>
          <a:lstStyle/>
          <a:p>
            <a:pPr lvl="0"/>
            <a:r>
              <a:rPr lang="en-US" sz="1400" b="1" dirty="0" err="1">
                <a:solidFill>
                  <a:srgbClr val="FFFFFF"/>
                </a:solidFill>
              </a:rPr>
              <a:t>www.ifs.org.uk</a:t>
            </a:r>
            <a:endParaRPr lang="en-US" sz="1400" b="1" dirty="0">
              <a:solidFill>
                <a:srgbClr val="FFFFFF"/>
              </a:solidFill>
            </a:endParaRPr>
          </a:p>
        </p:txBody>
      </p:sp>
      <p:pic>
        <p:nvPicPr>
          <p:cNvPr id="12" name="Picture 11">
            <a:extLst>
              <a:ext uri="{FF2B5EF4-FFF2-40B4-BE49-F238E27FC236}">
                <a16:creationId xmlns:a16="http://schemas.microsoft.com/office/drawing/2014/main" id="{AD6ADA63-3665-4C42-A0A1-6236EBCAD45C}"/>
              </a:ext>
            </a:extLst>
          </p:cNvPr>
          <p:cNvPicPr>
            <a:picLocks noChangeAspect="1"/>
          </p:cNvPicPr>
          <p:nvPr userDrawn="1"/>
        </p:nvPicPr>
        <p:blipFill>
          <a:blip r:embed="rId2"/>
          <a:stretch>
            <a:fillRect/>
          </a:stretch>
        </p:blipFill>
        <p:spPr>
          <a:xfrm>
            <a:off x="837796" y="5535138"/>
            <a:ext cx="4061867" cy="806400"/>
          </a:xfrm>
          <a:prstGeom prst="rect">
            <a:avLst/>
          </a:prstGeom>
        </p:spPr>
      </p:pic>
    </p:spTree>
    <p:extLst>
      <p:ext uri="{BB962C8B-B14F-4D97-AF65-F5344CB8AC3E}">
        <p14:creationId xmlns:p14="http://schemas.microsoft.com/office/powerpoint/2010/main" val="33073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hort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1E56D-DD80-7947-9F86-D6CA399B1D36}"/>
              </a:ext>
            </a:extLst>
          </p:cNvPr>
          <p:cNvSpPr/>
          <p:nvPr userDrawn="1"/>
        </p:nvSpPr>
        <p:spPr>
          <a:xfrm>
            <a:off x="0" y="5687122"/>
            <a:ext cx="12192000" cy="11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46A13256-5F47-4F4D-BE26-B4B73650620E}"/>
              </a:ext>
            </a:extLst>
          </p:cNvPr>
          <p:cNvSpPr/>
          <p:nvPr userDrawn="1"/>
        </p:nvSpPr>
        <p:spPr>
          <a:xfrm flipV="1">
            <a:off x="0" y="0"/>
            <a:ext cx="12192000" cy="5698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9504B9B-18C1-E547-BE77-254F89B19FF7}"/>
              </a:ext>
            </a:extLst>
          </p:cNvPr>
          <p:cNvSpPr>
            <a:spLocks noGrp="1"/>
          </p:cNvSpPr>
          <p:nvPr>
            <p:ph type="ctrTitle" hasCustomPrompt="1"/>
          </p:nvPr>
        </p:nvSpPr>
        <p:spPr>
          <a:xfrm>
            <a:off x="3241292" y="4047895"/>
            <a:ext cx="8135793" cy="925550"/>
          </a:xfrm>
        </p:spPr>
        <p:txBody>
          <a:bodyPr anchor="b">
            <a:normAutofit/>
          </a:bodyPr>
          <a:lstStyle>
            <a:lvl1pPr algn="l">
              <a:defRPr sz="5500" spc="-150">
                <a:solidFill>
                  <a:schemeClr val="bg1"/>
                </a:solidFill>
              </a:defRPr>
            </a:lvl1pPr>
          </a:lstStyle>
          <a:p>
            <a:r>
              <a:rPr lang="en-GB" dirty="0"/>
              <a:t>Click to edit style</a:t>
            </a:r>
            <a:endParaRPr lang="en-US" dirty="0"/>
          </a:p>
        </p:txBody>
      </p:sp>
      <p:sp>
        <p:nvSpPr>
          <p:cNvPr id="3" name="Subtitle 2">
            <a:extLst>
              <a:ext uri="{FF2B5EF4-FFF2-40B4-BE49-F238E27FC236}">
                <a16:creationId xmlns:a16="http://schemas.microsoft.com/office/drawing/2014/main" id="{EBB199AB-D245-484B-892E-B0F6186F0C82}"/>
              </a:ext>
            </a:extLst>
          </p:cNvPr>
          <p:cNvSpPr>
            <a:spLocks noGrp="1"/>
          </p:cNvSpPr>
          <p:nvPr>
            <p:ph type="subTitle" idx="1" hasCustomPrompt="1"/>
          </p:nvPr>
        </p:nvSpPr>
        <p:spPr>
          <a:xfrm>
            <a:off x="3233855" y="2765695"/>
            <a:ext cx="8143228" cy="1081478"/>
          </a:xfrm>
        </p:spPr>
        <p:txBody>
          <a:bodyPr anchor="t">
            <a:normAutofit/>
          </a:bodyPr>
          <a:lstStyle>
            <a:lvl1pPr marL="0" marR="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author style</a:t>
            </a:r>
          </a:p>
          <a:p>
            <a:r>
              <a:rPr lang="en-GB" dirty="0"/>
              <a:t>Author Name Surname</a:t>
            </a:r>
          </a:p>
          <a:p>
            <a:r>
              <a:rPr lang="en-GB" dirty="0"/>
              <a:t>Author Name Surname</a:t>
            </a:r>
          </a:p>
          <a:p>
            <a:pPr marL="0" marR="0" lvl="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dirty="0"/>
              <a:t>Author Name Surname</a:t>
            </a:r>
          </a:p>
        </p:txBody>
      </p:sp>
      <p:pic>
        <p:nvPicPr>
          <p:cNvPr id="12" name="Picture 11">
            <a:extLst>
              <a:ext uri="{FF2B5EF4-FFF2-40B4-BE49-F238E27FC236}">
                <a16:creationId xmlns:a16="http://schemas.microsoft.com/office/drawing/2014/main" id="{F43503E8-76B2-7E4C-A757-B1F42F47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16" name="Straight Connector 15">
            <a:extLst>
              <a:ext uri="{FF2B5EF4-FFF2-40B4-BE49-F238E27FC236}">
                <a16:creationId xmlns:a16="http://schemas.microsoft.com/office/drawing/2014/main" id="{5F8C450E-36D1-2E43-91D1-9BA21E1338BC}"/>
              </a:ext>
            </a:extLst>
          </p:cNvPr>
          <p:cNvCxnSpPr>
            <a:cxnSpLocks/>
          </p:cNvCxnSpPr>
          <p:nvPr userDrawn="1"/>
        </p:nvCxnSpPr>
        <p:spPr>
          <a:xfrm>
            <a:off x="3166949" y="1"/>
            <a:ext cx="0" cy="47609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8ABB31D-4AD6-A14C-AF1F-033782186125}"/>
              </a:ext>
            </a:extLst>
          </p:cNvPr>
          <p:cNvSpPr>
            <a:spLocks noGrp="1"/>
          </p:cNvSpPr>
          <p:nvPr>
            <p:ph type="body" sz="quarter" idx="10" hasCustomPrompt="1"/>
          </p:nvPr>
        </p:nvSpPr>
        <p:spPr>
          <a:xfrm>
            <a:off x="490653" y="2810106"/>
            <a:ext cx="2378880" cy="1416364"/>
          </a:xfrm>
        </p:spPr>
        <p:txBody>
          <a:bodyPr anchor="t">
            <a:normAutofit/>
          </a:bodyPr>
          <a:lstStyle>
            <a:lvl1pPr algn="r">
              <a:spcBef>
                <a:spcPts val="450"/>
              </a:spcBef>
              <a:defRPr sz="1200">
                <a:solidFill>
                  <a:schemeClr val="bg1"/>
                </a:solidFill>
              </a:defRPr>
            </a:lvl1pPr>
          </a:lstStyle>
          <a:p>
            <a:pPr lvl="0"/>
            <a:r>
              <a:rPr lang="en-GB" dirty="0"/>
              <a:t>Details of the presentation (date, venue, </a:t>
            </a:r>
            <a:r>
              <a:rPr lang="en-GB" dirty="0" err="1"/>
              <a:t>wifi</a:t>
            </a:r>
            <a:r>
              <a:rPr lang="en-GB" dirty="0"/>
              <a:t>)</a:t>
            </a:r>
            <a:endParaRPr lang="en-US" dirty="0"/>
          </a:p>
        </p:txBody>
      </p:sp>
      <p:sp>
        <p:nvSpPr>
          <p:cNvPr id="13" name="TextBox 12">
            <a:extLst>
              <a:ext uri="{FF2B5EF4-FFF2-40B4-BE49-F238E27FC236}">
                <a16:creationId xmlns:a16="http://schemas.microsoft.com/office/drawing/2014/main" id="{41CEF78B-61B5-0A43-B879-7980AD59C355}"/>
              </a:ext>
            </a:extLst>
          </p:cNvPr>
          <p:cNvSpPr txBox="1"/>
          <p:nvPr userDrawn="1"/>
        </p:nvSpPr>
        <p:spPr>
          <a:xfrm>
            <a:off x="715923" y="4520006"/>
            <a:ext cx="2153611" cy="307777"/>
          </a:xfrm>
          <a:prstGeom prst="rect">
            <a:avLst/>
          </a:prstGeom>
          <a:noFill/>
        </p:spPr>
        <p:txBody>
          <a:bodyPr wrap="square" rtlCol="0" anchor="b">
            <a:spAutoFit/>
          </a:bodyPr>
          <a:lstStyle/>
          <a:p>
            <a:pPr lvl="0" algn="r"/>
            <a:r>
              <a:rPr lang="en-US" sz="1400" b="1" dirty="0">
                <a:solidFill>
                  <a:srgbClr val="FFFFFF"/>
                </a:solidFill>
              </a:rPr>
              <a:t>@</a:t>
            </a:r>
            <a:r>
              <a:rPr lang="en-US" sz="1400" b="1" dirty="0" err="1">
                <a:solidFill>
                  <a:srgbClr val="FFFFFF"/>
                </a:solidFill>
              </a:rPr>
              <a:t>TheIFS</a:t>
            </a:r>
            <a:endParaRPr lang="en-US" sz="1400" b="1" dirty="0">
              <a:solidFill>
                <a:srgbClr val="FFFFFF"/>
              </a:solidFill>
            </a:endParaRPr>
          </a:p>
        </p:txBody>
      </p:sp>
    </p:spTree>
    <p:extLst>
      <p:ext uri="{BB962C8B-B14F-4D97-AF65-F5344CB8AC3E}">
        <p14:creationId xmlns:p14="http://schemas.microsoft.com/office/powerpoint/2010/main" val="706178165"/>
      </p:ext>
    </p:extLst>
  </p:cSld>
  <p:clrMapOvr>
    <a:masterClrMapping/>
  </p:clrMapOvr>
  <p:extLst>
    <p:ext uri="{DCECCB84-F9BA-43D5-87BE-67443E8EF086}">
      <p15:sldGuideLst xmlns:p15="http://schemas.microsoft.com/office/powerpoint/2012/main">
        <p15:guide id="1" orient="horz" pos="2999" userDrawn="1">
          <p15:clr>
            <a:srgbClr val="FBAE40"/>
          </p15:clr>
        </p15:guide>
        <p15:guide id="2" pos="1723" userDrawn="1">
          <p15:clr>
            <a:srgbClr val="FBAE40"/>
          </p15:clr>
        </p15:guide>
        <p15:guide id="3" pos="3973" userDrawn="1">
          <p15:clr>
            <a:srgbClr val="FBAE40"/>
          </p15:clr>
        </p15:guide>
        <p15:guide id="4" orient="horz" pos="1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CFAC-67E7-B24B-971C-141727EF62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70C530F-FA8A-1D4A-B389-DC53432542F3}"/>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35196D-FC18-4945-AD4F-631A5FE8C23B}"/>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9" name="Title 8">
            <a:extLst>
              <a:ext uri="{FF2B5EF4-FFF2-40B4-BE49-F238E27FC236}">
                <a16:creationId xmlns:a16="http://schemas.microsoft.com/office/drawing/2014/main" id="{C98D80E6-3E42-2E4E-839C-153F128FC29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2975405"/>
      </p:ext>
    </p:extLst>
  </p:cSld>
  <p:clrMapOvr>
    <a:masterClrMapping/>
  </p:clrMapOvr>
  <p:extLst>
    <p:ext uri="{DCECCB84-F9BA-43D5-87BE-67443E8EF086}">
      <p15:sldGuideLst xmlns:p15="http://schemas.microsoft.com/office/powerpoint/2012/main">
        <p15:guide id="1" orient="horz" pos="3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CFAC-67E7-B24B-971C-141727EF628C}"/>
              </a:ext>
            </a:extLst>
          </p:cNvPr>
          <p:cNvSpPr>
            <a:spLocks noGrp="1"/>
          </p:cNvSpPr>
          <p:nvPr>
            <p:ph idx="1"/>
          </p:nvPr>
        </p:nvSpPr>
        <p:spPr>
          <a:xfrm>
            <a:off x="683941" y="1692619"/>
            <a:ext cx="10669859" cy="44843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70C530F-FA8A-1D4A-B389-DC53432542F3}"/>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35196D-FC18-4945-AD4F-631A5FE8C23B}"/>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9" name="Title 8">
            <a:extLst>
              <a:ext uri="{FF2B5EF4-FFF2-40B4-BE49-F238E27FC236}">
                <a16:creationId xmlns:a16="http://schemas.microsoft.com/office/drawing/2014/main" id="{C98D80E6-3E42-2E4E-839C-153F128FC29F}"/>
              </a:ext>
            </a:extLst>
          </p:cNvPr>
          <p:cNvSpPr>
            <a:spLocks noGrp="1"/>
          </p:cNvSpPr>
          <p:nvPr>
            <p:ph type="title" hasCustomPrompt="1"/>
          </p:nvPr>
        </p:nvSpPr>
        <p:spPr>
          <a:xfrm>
            <a:off x="683941" y="342823"/>
            <a:ext cx="9114264" cy="1038946"/>
          </a:xfrm>
        </p:spPr>
        <p:txBody>
          <a:bodyPr/>
          <a:lstStyle/>
          <a:p>
            <a:r>
              <a:rPr lang="en-GB" dirty="0"/>
              <a:t>Click to edit Master title style </a:t>
            </a:r>
            <a:br>
              <a:rPr lang="en-GB" dirty="0"/>
            </a:br>
            <a:r>
              <a:rPr lang="en-GB" dirty="0"/>
              <a:t>in two lines</a:t>
            </a:r>
            <a:endParaRPr lang="en-US" dirty="0"/>
          </a:p>
        </p:txBody>
      </p:sp>
    </p:spTree>
    <p:extLst>
      <p:ext uri="{BB962C8B-B14F-4D97-AF65-F5344CB8AC3E}">
        <p14:creationId xmlns:p14="http://schemas.microsoft.com/office/powerpoint/2010/main" val="4017262097"/>
      </p:ext>
    </p:extLst>
  </p:cSld>
  <p:clrMapOvr>
    <a:masterClrMapping/>
  </p:clrMapOvr>
  <p:extLst>
    <p:ext uri="{DCECCB84-F9BA-43D5-87BE-67443E8EF086}">
      <p15:sldGuideLst xmlns:p15="http://schemas.microsoft.com/office/powerpoint/2012/main">
        <p15:guide id="1" orient="horz" pos="38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AA792A-3C0B-4049-9A76-977F067CF578}"/>
              </a:ext>
            </a:extLst>
          </p:cNvPr>
          <p:cNvSpPr>
            <a:spLocks noGrp="1"/>
          </p:cNvSpPr>
          <p:nvPr>
            <p:ph type="title"/>
          </p:nvPr>
        </p:nvSpPr>
        <p:spPr/>
        <p:txBody>
          <a:body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FDA8A8B9-3FE0-C441-B741-FEE0B4C2BA3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11" name="Slide Number Placeholder 10">
            <a:extLst>
              <a:ext uri="{FF2B5EF4-FFF2-40B4-BE49-F238E27FC236}">
                <a16:creationId xmlns:a16="http://schemas.microsoft.com/office/drawing/2014/main" id="{90D25423-D21E-BF41-A1B8-1C7875A4305F}"/>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13" name="Content Placeholder 12">
            <a:extLst>
              <a:ext uri="{FF2B5EF4-FFF2-40B4-BE49-F238E27FC236}">
                <a16:creationId xmlns:a16="http://schemas.microsoft.com/office/drawing/2014/main" id="{6645E6EF-80E5-DA4C-B7C8-6F606A0CCE38}"/>
              </a:ext>
            </a:extLst>
          </p:cNvPr>
          <p:cNvSpPr>
            <a:spLocks noGrp="1"/>
          </p:cNvSpPr>
          <p:nvPr>
            <p:ph sz="quarter" idx="12"/>
          </p:nvPr>
        </p:nvSpPr>
        <p:spPr>
          <a:xfrm>
            <a:off x="683942" y="1694986"/>
            <a:ext cx="10693143" cy="44827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E3B19EBF-85B8-AE46-A225-77F72C09D253}"/>
              </a:ext>
            </a:extLst>
          </p:cNvPr>
          <p:cNvSpPr>
            <a:spLocks noGrp="1"/>
          </p:cNvSpPr>
          <p:nvPr>
            <p:ph sz="quarter" idx="13" hasCustomPrompt="1"/>
          </p:nvPr>
        </p:nvSpPr>
        <p:spPr>
          <a:xfrm>
            <a:off x="668867" y="1136919"/>
            <a:ext cx="9173944" cy="480005"/>
          </a:xfrm>
        </p:spPr>
        <p:txBody>
          <a:bodyPr anchor="t">
            <a:normAutofit/>
          </a:bodyPr>
          <a:lstStyle>
            <a:lvl1pPr marL="0" indent="0">
              <a:buNone/>
              <a:defRPr sz="2500">
                <a:solidFill>
                  <a:schemeClr val="tx2"/>
                </a:solidFill>
                <a:latin typeface="+mj-lt"/>
              </a:defRPr>
            </a:lvl1pPr>
          </a:lstStyle>
          <a:p>
            <a:pPr lvl="0"/>
            <a:r>
              <a:rPr lang="en-GB" dirty="0"/>
              <a:t>Click to edit Master subtitle style in one line</a:t>
            </a:r>
            <a:endParaRPr lang="en-US" dirty="0"/>
          </a:p>
        </p:txBody>
      </p:sp>
    </p:spTree>
    <p:extLst>
      <p:ext uri="{BB962C8B-B14F-4D97-AF65-F5344CB8AC3E}">
        <p14:creationId xmlns:p14="http://schemas.microsoft.com/office/powerpoint/2010/main" val="113936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 Two column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4F-511C-A149-AE8B-FE37A07C9C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DE3316-2C67-0345-98E2-19F87684E84D}"/>
              </a:ext>
            </a:extLst>
          </p:cNvPr>
          <p:cNvSpPr>
            <a:spLocks noGrp="1"/>
          </p:cNvSpPr>
          <p:nvPr>
            <p:ph sz="half" idx="1"/>
          </p:nvPr>
        </p:nvSpPr>
        <p:spPr>
          <a:xfrm>
            <a:off x="683941" y="1233488"/>
            <a:ext cx="5184000" cy="4943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1E97CD-DF68-0A41-8D16-7F2A6D38E5DE}"/>
              </a:ext>
            </a:extLst>
          </p:cNvPr>
          <p:cNvSpPr>
            <a:spLocks noGrp="1"/>
          </p:cNvSpPr>
          <p:nvPr>
            <p:ph sz="half" idx="2"/>
          </p:nvPr>
        </p:nvSpPr>
        <p:spPr>
          <a:xfrm>
            <a:off x="6172200" y="1233488"/>
            <a:ext cx="5181600" cy="4943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187735F-3AB3-4545-99F8-1E0738C04174}"/>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9" name="Slide Number Placeholder 8">
            <a:extLst>
              <a:ext uri="{FF2B5EF4-FFF2-40B4-BE49-F238E27FC236}">
                <a16:creationId xmlns:a16="http://schemas.microsoft.com/office/drawing/2014/main" id="{188DF952-794D-8C46-BAAD-E7D711EC8F41}"/>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29555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wo colum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4F-511C-A149-AE8B-FE37A07C9C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DE3316-2C67-0345-98E2-19F87684E84D}"/>
              </a:ext>
            </a:extLst>
          </p:cNvPr>
          <p:cNvSpPr>
            <a:spLocks noGrp="1"/>
          </p:cNvSpPr>
          <p:nvPr>
            <p:ph sz="half" idx="1"/>
          </p:nvPr>
        </p:nvSpPr>
        <p:spPr>
          <a:xfrm>
            <a:off x="683941" y="1233488"/>
            <a:ext cx="10693143" cy="2383200"/>
          </a:xfrm>
        </p:spPr>
        <p:txBody>
          <a:bodyPr/>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1E97CD-DF68-0A41-8D16-7F2A6D38E5DE}"/>
              </a:ext>
            </a:extLst>
          </p:cNvPr>
          <p:cNvSpPr>
            <a:spLocks noGrp="1"/>
          </p:cNvSpPr>
          <p:nvPr>
            <p:ph sz="half" idx="2"/>
          </p:nvPr>
        </p:nvSpPr>
        <p:spPr>
          <a:xfrm>
            <a:off x="682684" y="3601845"/>
            <a:ext cx="10694400" cy="2572594"/>
          </a:xfrm>
        </p:spPr>
        <p:txBody>
          <a:bodyPr/>
          <a:lstStyle/>
          <a:p>
            <a:pPr lvl="0"/>
            <a:r>
              <a:rPr lang="en-US"/>
              <a:t>Edit Master text styles</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9187735F-3AB3-4545-99F8-1E0738C04174}"/>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9" name="Slide Number Placeholder 8">
            <a:extLst>
              <a:ext uri="{FF2B5EF4-FFF2-40B4-BE49-F238E27FC236}">
                <a16:creationId xmlns:a16="http://schemas.microsoft.com/office/drawing/2014/main" id="{188DF952-794D-8C46-BAAD-E7D711EC8F41}"/>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170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BA3731-BEE0-F54F-9648-7C636A621BA0}"/>
              </a:ext>
            </a:extLst>
          </p:cNvPr>
          <p:cNvSpPr>
            <a:spLocks noGrp="1"/>
          </p:cNvSpPr>
          <p:nvPr>
            <p:ph sz="quarter" idx="13"/>
          </p:nvPr>
        </p:nvSpPr>
        <p:spPr>
          <a:xfrm>
            <a:off x="802218" y="1233488"/>
            <a:ext cx="10604500" cy="4951412"/>
          </a:xfrm>
        </p:spPr>
        <p:txBody>
          <a:bodyPr/>
          <a:lstStyle>
            <a:lvl1pPr marL="0" indent="0">
              <a:buFontTx/>
              <a:buNone/>
              <a:defRPr/>
            </a:lvl1pPr>
          </a:lstStyle>
          <a:p>
            <a:pPr lvl="0"/>
            <a:r>
              <a:rPr lang="en-US"/>
              <a:t>Edit Master text styles</a:t>
            </a:r>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263960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BD12-4C02-1C49-98E9-7D53932A5169}"/>
              </a:ext>
            </a:extLst>
          </p:cNvPr>
          <p:cNvSpPr>
            <a:spLocks noGrp="1"/>
          </p:cNvSpPr>
          <p:nvPr>
            <p:ph type="title"/>
          </p:nvPr>
        </p:nvSpPr>
        <p:spPr/>
        <p:txBody>
          <a:bodyPr anchor="ct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44959D-0BD7-2843-8556-41F3269F8EB6}"/>
              </a:ext>
            </a:extLst>
          </p:cNvPr>
          <p:cNvSpPr>
            <a:spLocks noGrp="1"/>
          </p:cNvSpPr>
          <p:nvPr>
            <p:ph sz="half" idx="1" hasCustomPrompt="1"/>
          </p:nvPr>
        </p:nvSpPr>
        <p:spPr>
          <a:xfrm>
            <a:off x="669075" y="1238013"/>
            <a:ext cx="5296829" cy="4895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2151A72-4740-D448-96FD-5A6BA89907C3}"/>
              </a:ext>
            </a:extLst>
          </p:cNvPr>
          <p:cNvSpPr>
            <a:spLocks noGrp="1"/>
          </p:cNvSpPr>
          <p:nvPr>
            <p:ph type="pic" sz="quarter" idx="13"/>
          </p:nvPr>
        </p:nvSpPr>
        <p:spPr>
          <a:xfrm>
            <a:off x="6166625" y="1393903"/>
            <a:ext cx="5210459" cy="4749723"/>
          </a:xfrm>
        </p:spPr>
        <p:txBody>
          <a:bodyPr/>
          <a:lstStyle>
            <a:lvl1pPr marL="0" indent="0">
              <a:buNone/>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B6762570-5DE2-2541-9901-949C0BE0B580}"/>
              </a:ext>
            </a:extLst>
          </p:cNvPr>
          <p:cNvSpPr>
            <a:spLocks noGrp="1"/>
          </p:cNvSpPr>
          <p:nvPr>
            <p:ph type="ftr" sz="quarter" idx="14"/>
          </p:nvPr>
        </p:nvSpPr>
        <p:spPr>
          <a:xfrm>
            <a:off x="693237" y="6356352"/>
            <a:ext cx="8080911" cy="365125"/>
          </a:xfrm>
        </p:spPr>
        <p:txBody>
          <a:bodyPr/>
          <a:lstStyle/>
          <a:p>
            <a:r>
              <a:rPr lang="en-US"/>
              <a:t>Report title (Insert &gt; Header/Footer)</a:t>
            </a:r>
            <a:endParaRPr lang="en-US" dirty="0"/>
          </a:p>
        </p:txBody>
      </p:sp>
      <p:sp>
        <p:nvSpPr>
          <p:cNvPr id="5" name="Slide Number Placeholder 4">
            <a:extLst>
              <a:ext uri="{FF2B5EF4-FFF2-40B4-BE49-F238E27FC236}">
                <a16:creationId xmlns:a16="http://schemas.microsoft.com/office/drawing/2014/main" id="{5B259970-BE81-E245-9853-9023A201EB30}"/>
              </a:ext>
            </a:extLst>
          </p:cNvPr>
          <p:cNvSpPr>
            <a:spLocks noGrp="1"/>
          </p:cNvSpPr>
          <p:nvPr>
            <p:ph type="sldNum" sz="quarter" idx="15"/>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4604196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98DAF1D-76FB-5146-B240-BE9A5F08FEE4}"/>
              </a:ext>
            </a:extLst>
          </p:cNvPr>
          <p:cNvSpPr>
            <a:spLocks noGrp="1"/>
          </p:cNvSpPr>
          <p:nvPr>
            <p:ph type="ftr" sz="quarter" idx="3"/>
          </p:nvPr>
        </p:nvSpPr>
        <p:spPr>
          <a:xfrm>
            <a:off x="693237" y="6356352"/>
            <a:ext cx="4114800" cy="365125"/>
          </a:xfrm>
          <a:prstGeom prst="rect">
            <a:avLst/>
          </a:prstGeom>
        </p:spPr>
        <p:txBody>
          <a:bodyPr vert="horz" lIns="91440" tIns="45720" rIns="91440" bIns="45720" rtlCol="0" anchor="ctr"/>
          <a:lstStyle>
            <a:lvl1pPr algn="l">
              <a:defRPr sz="1000" b="1">
                <a:solidFill>
                  <a:schemeClr val="bg2"/>
                </a:solidFill>
              </a:defRPr>
            </a:lvl1pPr>
          </a:lstStyle>
          <a:p>
            <a:r>
              <a:rPr lang="en-US" dirty="0"/>
              <a:t>Report title (Insert &gt; Header/Footer)</a:t>
            </a:r>
          </a:p>
        </p:txBody>
      </p:sp>
      <p:sp>
        <p:nvSpPr>
          <p:cNvPr id="2" name="Title Placeholder 1">
            <a:extLst>
              <a:ext uri="{FF2B5EF4-FFF2-40B4-BE49-F238E27FC236}">
                <a16:creationId xmlns:a16="http://schemas.microsoft.com/office/drawing/2014/main" id="{5A916EFB-8BF9-554D-9E2D-B467B1E3A503}"/>
              </a:ext>
            </a:extLst>
          </p:cNvPr>
          <p:cNvSpPr>
            <a:spLocks noGrp="1"/>
          </p:cNvSpPr>
          <p:nvPr>
            <p:ph type="title"/>
          </p:nvPr>
        </p:nvSpPr>
        <p:spPr>
          <a:xfrm>
            <a:off x="683941" y="342824"/>
            <a:ext cx="9114264" cy="57157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670385-1296-BC41-8BE7-D104D1F7BEB3}"/>
              </a:ext>
            </a:extLst>
          </p:cNvPr>
          <p:cNvSpPr>
            <a:spLocks noGrp="1"/>
          </p:cNvSpPr>
          <p:nvPr>
            <p:ph type="body" idx="1"/>
          </p:nvPr>
        </p:nvSpPr>
        <p:spPr>
          <a:xfrm>
            <a:off x="683941" y="1233488"/>
            <a:ext cx="10669859" cy="4943475"/>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1137C74-BBF8-664B-8C6A-8352DE6AF3D9}"/>
              </a:ext>
            </a:extLst>
          </p:cNvPr>
          <p:cNvSpPr>
            <a:spLocks noGrp="1"/>
          </p:cNvSpPr>
          <p:nvPr>
            <p:ph type="sldNum" sz="quarter" idx="4"/>
          </p:nvPr>
        </p:nvSpPr>
        <p:spPr>
          <a:xfrm>
            <a:off x="8774148" y="6356352"/>
            <a:ext cx="2743200" cy="365125"/>
          </a:xfrm>
          <a:prstGeom prst="rect">
            <a:avLst/>
          </a:prstGeom>
        </p:spPr>
        <p:txBody>
          <a:bodyPr vert="horz" lIns="91440" tIns="45720" rIns="91440" bIns="45720" rtlCol="0" anchor="ctr"/>
          <a:lstStyle>
            <a:lvl1pPr algn="r">
              <a:defRPr sz="1000" b="1">
                <a:solidFill>
                  <a:schemeClr val="bg2"/>
                </a:solidFill>
              </a:defRPr>
            </a:lvl1pPr>
          </a:lstStyle>
          <a:p>
            <a:r>
              <a:rPr lang="en-US"/>
              <a:t>© </a:t>
            </a:r>
            <a:r>
              <a:rPr lang="en-GB"/>
              <a:t>Institute for Fiscal Studies</a:t>
            </a:r>
            <a:endParaRPr lang="en-US" dirty="0"/>
          </a:p>
        </p:txBody>
      </p:sp>
      <p:sp>
        <p:nvSpPr>
          <p:cNvPr id="10" name="Rectangle 9">
            <a:extLst>
              <a:ext uri="{FF2B5EF4-FFF2-40B4-BE49-F238E27FC236}">
                <a16:creationId xmlns:a16="http://schemas.microsoft.com/office/drawing/2014/main" id="{311E2A71-ECD6-B44A-A304-747010765351}"/>
              </a:ext>
            </a:extLst>
          </p:cNvPr>
          <p:cNvSpPr/>
          <p:nvPr userDrawn="1"/>
        </p:nvSpPr>
        <p:spPr>
          <a:xfrm>
            <a:off x="0" y="6706800"/>
            <a:ext cx="12192000" cy="15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1F5E8FD6-D9ED-AF41-87F7-86A5A05A0978}"/>
              </a:ext>
            </a:extLst>
          </p:cNvPr>
          <p:cNvPicPr>
            <a:picLocks noChangeAspect="1"/>
          </p:cNvPicPr>
          <p:nvPr userDrawn="1"/>
        </p:nvPicPr>
        <p:blipFill>
          <a:blip r:embed="rId18"/>
          <a:stretch>
            <a:fillRect/>
          </a:stretch>
        </p:blipFill>
        <p:spPr>
          <a:xfrm>
            <a:off x="10657084" y="466099"/>
            <a:ext cx="720000" cy="299077"/>
          </a:xfrm>
          <a:prstGeom prst="rect">
            <a:avLst/>
          </a:prstGeom>
        </p:spPr>
      </p:pic>
    </p:spTree>
    <p:extLst>
      <p:ext uri="{BB962C8B-B14F-4D97-AF65-F5344CB8AC3E}">
        <p14:creationId xmlns:p14="http://schemas.microsoft.com/office/powerpoint/2010/main" val="3497056190"/>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693" r:id="rId4"/>
    <p:sldLayoutId id="2147483675" r:id="rId5"/>
    <p:sldLayoutId id="2147483676" r:id="rId6"/>
    <p:sldLayoutId id="2147483684" r:id="rId7"/>
    <p:sldLayoutId id="2147483678" r:id="rId8"/>
    <p:sldLayoutId id="2147483685" r:id="rId9"/>
    <p:sldLayoutId id="2147483691" r:id="rId10"/>
    <p:sldLayoutId id="2147483687" r:id="rId11"/>
    <p:sldLayoutId id="2147483694" r:id="rId12"/>
    <p:sldLayoutId id="2147483688" r:id="rId13"/>
    <p:sldLayoutId id="2147483689" r:id="rId14"/>
    <p:sldLayoutId id="2147483695" r:id="rId15"/>
    <p:sldLayoutId id="2147483690" r:id="rId16"/>
  </p:sldLayoutIdLst>
  <p:hf hdr="0" dt="0"/>
  <p:txStyles>
    <p:titleStyle>
      <a:lvl1pPr algn="l" defTabSz="6858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3" userDrawn="1">
          <p15:clr>
            <a:srgbClr val="F26B43"/>
          </p15:clr>
        </p15:guide>
        <p15:guide id="2" pos="7167" userDrawn="1">
          <p15:clr>
            <a:srgbClr val="F26B43"/>
          </p15:clr>
        </p15:guide>
        <p15:guide id="3" orient="horz" pos="777" userDrawn="1">
          <p15:clr>
            <a:srgbClr val="F26B43"/>
          </p15:clr>
        </p15:guide>
        <p15:guide id="4"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ifs.org.uk/publications/how-have-english-councils-funding-and-spending-changed-2010-202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ifs.org.uk/publications/how-much-public-spending-does-each-area-receive-local-authority-level-estimates-health"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5307-7F58-9D46-AF20-E955739F9A71}"/>
              </a:ext>
            </a:extLst>
          </p:cNvPr>
          <p:cNvSpPr>
            <a:spLocks noGrp="1"/>
          </p:cNvSpPr>
          <p:nvPr>
            <p:ph type="ctrTitle"/>
          </p:nvPr>
        </p:nvSpPr>
        <p:spPr>
          <a:xfrm>
            <a:off x="3241292" y="2313755"/>
            <a:ext cx="8135793" cy="2375210"/>
          </a:xfrm>
        </p:spPr>
        <p:txBody>
          <a:bodyPr/>
          <a:lstStyle/>
          <a:p>
            <a:r>
              <a:rPr lang="en-US" dirty="0"/>
              <a:t>The economic, fiscal and funding outlook</a:t>
            </a:r>
          </a:p>
        </p:txBody>
      </p:sp>
      <p:sp>
        <p:nvSpPr>
          <p:cNvPr id="3" name="Subtitle 2">
            <a:extLst>
              <a:ext uri="{FF2B5EF4-FFF2-40B4-BE49-F238E27FC236}">
                <a16:creationId xmlns:a16="http://schemas.microsoft.com/office/drawing/2014/main" id="{72C19D26-0768-7E47-B585-0B2B4AACBBE7}"/>
              </a:ext>
            </a:extLst>
          </p:cNvPr>
          <p:cNvSpPr>
            <a:spLocks noGrp="1"/>
          </p:cNvSpPr>
          <p:nvPr>
            <p:ph type="subTitle" idx="1"/>
          </p:nvPr>
        </p:nvSpPr>
        <p:spPr/>
        <p:txBody>
          <a:bodyPr/>
          <a:lstStyle/>
          <a:p>
            <a:r>
              <a:rPr lang="en-US" dirty="0"/>
              <a:t>Kate Ogden, IFS</a:t>
            </a:r>
          </a:p>
          <a:p>
            <a:r>
              <a:rPr lang="en-US" dirty="0"/>
              <a:t>David Phillips, IFS</a:t>
            </a:r>
          </a:p>
        </p:txBody>
      </p:sp>
      <p:sp>
        <p:nvSpPr>
          <p:cNvPr id="4" name="Text Placeholder 3">
            <a:extLst>
              <a:ext uri="{FF2B5EF4-FFF2-40B4-BE49-F238E27FC236}">
                <a16:creationId xmlns:a16="http://schemas.microsoft.com/office/drawing/2014/main" id="{E581BA81-96CA-8845-97C9-EADC18C19329}"/>
              </a:ext>
            </a:extLst>
          </p:cNvPr>
          <p:cNvSpPr>
            <a:spLocks noGrp="1"/>
          </p:cNvSpPr>
          <p:nvPr>
            <p:ph type="body" sz="quarter" idx="10"/>
          </p:nvPr>
        </p:nvSpPr>
        <p:spPr>
          <a:xfrm>
            <a:off x="490653" y="2553411"/>
            <a:ext cx="2378880" cy="1583630"/>
          </a:xfrm>
        </p:spPr>
        <p:txBody>
          <a:bodyPr/>
          <a:lstStyle/>
          <a:p>
            <a:r>
              <a:rPr lang="en-US" dirty="0"/>
              <a:t>12</a:t>
            </a:r>
            <a:r>
              <a:rPr lang="en-US" baseline="30000" dirty="0"/>
              <a:t>th</a:t>
            </a:r>
            <a:r>
              <a:rPr lang="en-US" dirty="0"/>
              <a:t> June 2024</a:t>
            </a:r>
          </a:p>
        </p:txBody>
      </p:sp>
      <p:pic>
        <p:nvPicPr>
          <p:cNvPr id="6" name="Picture 5" descr="A picture containing drawing&#10;&#10;Description automatically generated">
            <a:extLst>
              <a:ext uri="{FF2B5EF4-FFF2-40B4-BE49-F238E27FC236}">
                <a16:creationId xmlns:a16="http://schemas.microsoft.com/office/drawing/2014/main" id="{F8807962-1CA6-0245-9205-CCBDC8F14C00}"/>
              </a:ext>
            </a:extLst>
          </p:cNvPr>
          <p:cNvPicPr>
            <a:picLocks noChangeAspect="1"/>
          </p:cNvPicPr>
          <p:nvPr/>
        </p:nvPicPr>
        <p:blipFill>
          <a:blip r:embed="rId3"/>
          <a:stretch>
            <a:fillRect/>
          </a:stretch>
        </p:blipFill>
        <p:spPr>
          <a:xfrm>
            <a:off x="294715" y="5947488"/>
            <a:ext cx="2129434" cy="540000"/>
          </a:xfrm>
          <a:prstGeom prst="rect">
            <a:avLst/>
          </a:prstGeom>
        </p:spPr>
      </p:pic>
    </p:spTree>
    <p:extLst>
      <p:ext uri="{BB962C8B-B14F-4D97-AF65-F5344CB8AC3E}">
        <p14:creationId xmlns:p14="http://schemas.microsoft.com/office/powerpoint/2010/main" val="12309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Councils: what’s happening in 2024-25?</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4943475"/>
          </a:xfrm>
        </p:spPr>
        <p:txBody>
          <a:bodyPr>
            <a:normAutofit/>
          </a:bodyPr>
          <a:lstStyle/>
          <a:p>
            <a:pPr marL="0" indent="0">
              <a:buNone/>
            </a:pPr>
            <a:r>
              <a:rPr lang="en-GB" dirty="0"/>
              <a:t>How far will a cash rise of 7.5% stretch?</a:t>
            </a:r>
          </a:p>
          <a:p>
            <a:r>
              <a:rPr lang="en-GB" dirty="0"/>
              <a:t>Economy-wide inflation expected to come down faster than previously thought</a:t>
            </a:r>
          </a:p>
          <a:p>
            <a:r>
              <a:rPr lang="en-GB" dirty="0"/>
              <a:t>Forecast GDP deflator in 2024-25 (0.8%) </a:t>
            </a:r>
            <a:r>
              <a:rPr lang="en-GB" dirty="0">
                <a:sym typeface="Wingdings" panose="05000000000000000000" pitchFamily="2" charset="2"/>
              </a:rPr>
              <a:t></a:t>
            </a:r>
            <a:r>
              <a:rPr lang="en-GB" dirty="0"/>
              <a:t> </a:t>
            </a:r>
            <a:r>
              <a:rPr lang="en-GB" dirty="0">
                <a:sym typeface="Wingdings" panose="05000000000000000000" pitchFamily="2" charset="2"/>
              </a:rPr>
              <a:t>real-terms increase of 6.6%</a:t>
            </a:r>
            <a:endParaRPr lang="en-GB" dirty="0"/>
          </a:p>
          <a:p>
            <a:endParaRPr lang="en-GB" dirty="0"/>
          </a:p>
          <a:p>
            <a:r>
              <a:rPr lang="en-GB" dirty="0"/>
              <a:t>But high inflation this year still feeding through to costs</a:t>
            </a:r>
          </a:p>
          <a:p>
            <a:r>
              <a:rPr lang="en-GB" dirty="0"/>
              <a:t>NLW set to increase by 9.8% in April 2024</a:t>
            </a:r>
          </a:p>
          <a:p>
            <a:r>
              <a:rPr lang="en-GB" dirty="0"/>
              <a:t>One county used average inflation assumption for 2024-25 budget of 4.4%</a:t>
            </a:r>
          </a:p>
        </p:txBody>
      </p:sp>
    </p:spTree>
    <p:extLst>
      <p:ext uri="{BB962C8B-B14F-4D97-AF65-F5344CB8AC3E}">
        <p14:creationId xmlns:p14="http://schemas.microsoft.com/office/powerpoint/2010/main" val="38238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a:bodyPr>
          <a:lstStyle/>
          <a:p>
            <a:r>
              <a:rPr lang="en-GB" dirty="0"/>
              <a:t>How have revenues changed since 2010?</a:t>
            </a:r>
          </a:p>
        </p:txBody>
      </p:sp>
      <p:sp>
        <p:nvSpPr>
          <p:cNvPr id="13" name="TextBox 12">
            <a:extLst>
              <a:ext uri="{FF2B5EF4-FFF2-40B4-BE49-F238E27FC236}">
                <a16:creationId xmlns:a16="http://schemas.microsoft.com/office/drawing/2014/main" id="{1A2FE922-49D8-4755-9B79-4B43DB894534}"/>
              </a:ext>
            </a:extLst>
          </p:cNvPr>
          <p:cNvSpPr txBox="1"/>
          <p:nvPr/>
        </p:nvSpPr>
        <p:spPr>
          <a:xfrm>
            <a:off x="1170331" y="5950088"/>
            <a:ext cx="10022388" cy="400110"/>
          </a:xfrm>
          <a:prstGeom prst="rect">
            <a:avLst/>
          </a:prstGeom>
          <a:noFill/>
        </p:spPr>
        <p:txBody>
          <a:bodyPr wrap="square" rtlCol="0">
            <a:spAutoFit/>
          </a:bodyPr>
          <a:lstStyle/>
          <a:p>
            <a:r>
              <a:rPr lang="en-GB" sz="1000" dirty="0"/>
              <a:t>Note: </a:t>
            </a:r>
            <a:r>
              <a:rPr lang="en-US" sz="1000" dirty="0"/>
              <a:t>Funding includes core spending power, above-baseline growth in business rates, and NHS transfers for social care services</a:t>
            </a:r>
            <a:r>
              <a:rPr lang="en-GB" sz="1000" dirty="0"/>
              <a:t>. Real-terms figure based on GDP deflator.</a:t>
            </a:r>
          </a:p>
          <a:p>
            <a:r>
              <a:rPr lang="en-GB" sz="1000" dirty="0"/>
              <a:t>Source: Ogden and Phillips (2024) </a:t>
            </a:r>
            <a:r>
              <a:rPr lang="en-US" sz="1000" dirty="0">
                <a:hlinkClick r:id="rId3"/>
              </a:rPr>
              <a:t>How have English councils’ funding and spending changed? 2010 to 2024</a:t>
            </a:r>
            <a:r>
              <a:rPr lang="en-US" sz="1000" dirty="0"/>
              <a:t>, Figure 8.</a:t>
            </a:r>
            <a:endParaRPr lang="en-GB" sz="1000" dirty="0"/>
          </a:p>
        </p:txBody>
      </p:sp>
      <p:sp>
        <p:nvSpPr>
          <p:cNvPr id="16" name="TextBox 15">
            <a:extLst>
              <a:ext uri="{FF2B5EF4-FFF2-40B4-BE49-F238E27FC236}">
                <a16:creationId xmlns:a16="http://schemas.microsoft.com/office/drawing/2014/main" id="{29F597FE-385D-41E4-8B33-C2FC1B72C1C8}"/>
              </a:ext>
            </a:extLst>
          </p:cNvPr>
          <p:cNvSpPr txBox="1"/>
          <p:nvPr/>
        </p:nvSpPr>
        <p:spPr>
          <a:xfrm>
            <a:off x="10590663" y="3259023"/>
            <a:ext cx="1584960" cy="338554"/>
          </a:xfrm>
          <a:prstGeom prst="rect">
            <a:avLst/>
          </a:prstGeom>
          <a:noFill/>
        </p:spPr>
        <p:txBody>
          <a:bodyPr wrap="square" rtlCol="0">
            <a:spAutoFit/>
          </a:bodyPr>
          <a:lstStyle/>
          <a:p>
            <a:r>
              <a:rPr lang="en-GB" sz="1600" b="1" dirty="0">
                <a:solidFill>
                  <a:schemeClr val="accent4"/>
                </a:solidFill>
              </a:rPr>
              <a:t>Real-terms</a:t>
            </a:r>
          </a:p>
        </p:txBody>
      </p:sp>
      <p:sp>
        <p:nvSpPr>
          <p:cNvPr id="17" name="TextBox 16">
            <a:extLst>
              <a:ext uri="{FF2B5EF4-FFF2-40B4-BE49-F238E27FC236}">
                <a16:creationId xmlns:a16="http://schemas.microsoft.com/office/drawing/2014/main" id="{AB1BC2A8-C5FF-4E68-9FE8-374C16711146}"/>
              </a:ext>
            </a:extLst>
          </p:cNvPr>
          <p:cNvSpPr txBox="1"/>
          <p:nvPr/>
        </p:nvSpPr>
        <p:spPr>
          <a:xfrm>
            <a:off x="10590663" y="3719404"/>
            <a:ext cx="1249528" cy="584775"/>
          </a:xfrm>
          <a:prstGeom prst="rect">
            <a:avLst/>
          </a:prstGeom>
          <a:noFill/>
        </p:spPr>
        <p:txBody>
          <a:bodyPr wrap="square" rtlCol="0">
            <a:spAutoFit/>
          </a:bodyPr>
          <a:lstStyle/>
          <a:p>
            <a:r>
              <a:rPr lang="en-GB" sz="1600" b="1" dirty="0">
                <a:solidFill>
                  <a:schemeClr val="accent3"/>
                </a:solidFill>
              </a:rPr>
              <a:t>Real-terms per capita</a:t>
            </a:r>
          </a:p>
        </p:txBody>
      </p:sp>
      <p:sp>
        <p:nvSpPr>
          <p:cNvPr id="11" name="TextBox 10">
            <a:extLst>
              <a:ext uri="{FF2B5EF4-FFF2-40B4-BE49-F238E27FC236}">
                <a16:creationId xmlns:a16="http://schemas.microsoft.com/office/drawing/2014/main" id="{77C3E051-4C76-407F-BE88-50DEA220553C}"/>
              </a:ext>
            </a:extLst>
          </p:cNvPr>
          <p:cNvSpPr txBox="1"/>
          <p:nvPr/>
        </p:nvSpPr>
        <p:spPr>
          <a:xfrm>
            <a:off x="2488417" y="2165827"/>
            <a:ext cx="2165684" cy="1077218"/>
          </a:xfrm>
          <a:prstGeom prst="rect">
            <a:avLst/>
          </a:prstGeom>
          <a:noFill/>
        </p:spPr>
        <p:txBody>
          <a:bodyPr wrap="square" rtlCol="0">
            <a:spAutoFit/>
          </a:bodyPr>
          <a:lstStyle/>
          <a:p>
            <a:r>
              <a:rPr lang="en-GB" sz="1600" dirty="0">
                <a:solidFill>
                  <a:schemeClr val="accent2"/>
                </a:solidFill>
              </a:rPr>
              <a:t>Real-terms per capita spending fell &gt;20% between 2009-10 and 2015-16</a:t>
            </a:r>
          </a:p>
        </p:txBody>
      </p:sp>
      <p:graphicFrame>
        <p:nvGraphicFramePr>
          <p:cNvPr id="12" name="Chart Placeholder 8">
            <a:extLst>
              <a:ext uri="{FF2B5EF4-FFF2-40B4-BE49-F238E27FC236}">
                <a16:creationId xmlns:a16="http://schemas.microsoft.com/office/drawing/2014/main" id="{1BDD680F-DD46-456B-AD19-01A097DBE622}"/>
              </a:ext>
            </a:extLst>
          </p:cNvPr>
          <p:cNvGraphicFramePr>
            <a:graphicFrameLocks/>
          </p:cNvGraphicFramePr>
          <p:nvPr>
            <p:extLst/>
          </p:nvPr>
        </p:nvGraphicFramePr>
        <p:xfrm>
          <a:off x="1170331" y="1029739"/>
          <a:ext cx="9420332" cy="479852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85DFD2F7-556A-4957-8351-7126D2EBB709}"/>
              </a:ext>
            </a:extLst>
          </p:cNvPr>
          <p:cNvSpPr txBox="1"/>
          <p:nvPr/>
        </p:nvSpPr>
        <p:spPr>
          <a:xfrm>
            <a:off x="10590663" y="1541178"/>
            <a:ext cx="1584960" cy="338554"/>
          </a:xfrm>
          <a:prstGeom prst="rect">
            <a:avLst/>
          </a:prstGeom>
          <a:noFill/>
        </p:spPr>
        <p:txBody>
          <a:bodyPr wrap="square" rtlCol="0">
            <a:spAutoFit/>
          </a:bodyPr>
          <a:lstStyle/>
          <a:p>
            <a:r>
              <a:rPr lang="en-GB" sz="1600" b="1" dirty="0">
                <a:solidFill>
                  <a:schemeClr val="tx2"/>
                </a:solidFill>
              </a:rPr>
              <a:t>Cash-terms</a:t>
            </a:r>
          </a:p>
        </p:txBody>
      </p:sp>
      <p:cxnSp>
        <p:nvCxnSpPr>
          <p:cNvPr id="6" name="Straight Connector 5">
            <a:extLst>
              <a:ext uri="{FF2B5EF4-FFF2-40B4-BE49-F238E27FC236}">
                <a16:creationId xmlns:a16="http://schemas.microsoft.com/office/drawing/2014/main" id="{70BFCF8E-B656-4896-B1D9-4E0FBF98EBDB}"/>
              </a:ext>
            </a:extLst>
          </p:cNvPr>
          <p:cNvCxnSpPr>
            <a:cxnSpLocks/>
          </p:cNvCxnSpPr>
          <p:nvPr/>
        </p:nvCxnSpPr>
        <p:spPr>
          <a:xfrm>
            <a:off x="1916371" y="3134078"/>
            <a:ext cx="853030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03407D2-3AA2-C5C7-22AC-3C70F993EDC9}"/>
              </a:ext>
            </a:extLst>
          </p:cNvPr>
          <p:cNvSpPr txBox="1"/>
          <p:nvPr/>
        </p:nvSpPr>
        <p:spPr>
          <a:xfrm>
            <a:off x="4733692" y="1668525"/>
            <a:ext cx="2474999" cy="400110"/>
          </a:xfrm>
          <a:prstGeom prst="rect">
            <a:avLst/>
          </a:prstGeom>
          <a:solidFill>
            <a:schemeClr val="accent5">
              <a:lumMod val="60000"/>
              <a:lumOff val="40000"/>
            </a:schemeClr>
          </a:solidFill>
        </p:spPr>
        <p:txBody>
          <a:bodyPr wrap="square" rtlCol="0">
            <a:spAutoFit/>
          </a:bodyPr>
          <a:lstStyle/>
          <a:p>
            <a:pPr algn="ctr"/>
            <a:r>
              <a:rPr lang="en-GB" sz="2000" b="1" dirty="0"/>
              <a:t>All main councils</a:t>
            </a:r>
          </a:p>
        </p:txBody>
      </p:sp>
    </p:spTree>
    <p:extLst>
      <p:ext uri="{BB962C8B-B14F-4D97-AF65-F5344CB8AC3E}">
        <p14:creationId xmlns:p14="http://schemas.microsoft.com/office/powerpoint/2010/main" val="213119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1000"/>
                                        <p:tgtEl>
                                          <p:spTgt spid="12">
                                            <p:graphicEl>
                                              <a:chart seriesIdx="0" categoryIdx="-4" bldStep="series"/>
                                            </p:graphicEl>
                                          </p:spTgt>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5" dur="1000"/>
                                        <p:tgtEl>
                                          <p:spTgt spid="12">
                                            <p:graphicEl>
                                              <a:chart seriesIdx="1" categoryIdx="-4" bldStep="series"/>
                                            </p:graphicEl>
                                          </p:spTgt>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3" dur="1000"/>
                                        <p:tgtEl>
                                          <p:spTgt spid="12">
                                            <p:graphicEl>
                                              <a:chart seriesIdx="2" categoryIdx="-4" bldStep="series"/>
                                            </p:graphicEl>
                                          </p:spTgt>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Graphic spid="12" grpId="0" uiExpand="1">
        <p:bldSub>
          <a:bldChart bld="series" animBg="0"/>
        </p:bldSub>
      </p:bldGraphic>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8093929" cy="571577"/>
          </a:xfrm>
        </p:spPr>
        <p:txBody>
          <a:bodyPr>
            <a:normAutofit/>
          </a:bodyPr>
          <a:lstStyle/>
          <a:p>
            <a:r>
              <a:rPr lang="en-GB" dirty="0"/>
              <a:t>What might happen after 2024-25?</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65540" y="1233489"/>
            <a:ext cx="10751807" cy="4943475"/>
          </a:xfrm>
        </p:spPr>
        <p:txBody>
          <a:bodyPr>
            <a:normAutofit fontScale="92500" lnSpcReduction="10000"/>
          </a:bodyPr>
          <a:lstStyle/>
          <a:p>
            <a:pPr marL="0" indent="0">
              <a:buNone/>
            </a:pPr>
            <a:r>
              <a:rPr lang="en-GB" b="1" dirty="0">
                <a:solidFill>
                  <a:schemeClr val="tx2"/>
                </a:solidFill>
              </a:rPr>
              <a:t>Spending review </a:t>
            </a:r>
            <a:r>
              <a:rPr lang="en-GB" dirty="0"/>
              <a:t>due after the general election – but needed before the end of 2024</a:t>
            </a:r>
          </a:p>
          <a:p>
            <a:pPr marL="0" indent="0">
              <a:buNone/>
            </a:pPr>
            <a:endParaRPr lang="en-GB" b="1" dirty="0">
              <a:solidFill>
                <a:schemeClr val="tx2"/>
              </a:solidFill>
            </a:endParaRPr>
          </a:p>
          <a:p>
            <a:r>
              <a:rPr lang="en-GB" b="1" dirty="0">
                <a:solidFill>
                  <a:schemeClr val="tx2"/>
                </a:solidFill>
              </a:rPr>
              <a:t>Council tax</a:t>
            </a:r>
            <a:r>
              <a:rPr lang="en-GB" dirty="0"/>
              <a:t>: underlying OBR assumption that referendum limits will be unchanged</a:t>
            </a:r>
          </a:p>
          <a:p>
            <a:pPr lvl="1"/>
            <a:r>
              <a:rPr lang="en-GB" dirty="0"/>
              <a:t>Is this plausible as inflation (and earnings growth) expected to be closer to 2%?</a:t>
            </a:r>
          </a:p>
          <a:p>
            <a:r>
              <a:rPr lang="en-GB" b="1" dirty="0">
                <a:solidFill>
                  <a:schemeClr val="tx2"/>
                </a:solidFill>
              </a:rPr>
              <a:t>BR revenues</a:t>
            </a:r>
            <a:r>
              <a:rPr lang="en-GB" dirty="0"/>
              <a:t>: will increase more slowly as CPI comes down</a:t>
            </a:r>
          </a:p>
          <a:p>
            <a:r>
              <a:rPr lang="en-GB" b="1" dirty="0">
                <a:solidFill>
                  <a:schemeClr val="tx2"/>
                </a:solidFill>
              </a:rPr>
              <a:t>Grant funding</a:t>
            </a:r>
            <a:r>
              <a:rPr lang="en-GB" dirty="0"/>
              <a:t>: Tight spending plans (if stuck to) imply cuts</a:t>
            </a:r>
            <a:endParaRPr lang="en-GB" b="1" dirty="0"/>
          </a:p>
          <a:p>
            <a:pPr lvl="1"/>
            <a:r>
              <a:rPr lang="en-GB" dirty="0"/>
              <a:t>Avg cut of 2.4%-4.0% for unprotected govt. departments on current plans</a:t>
            </a:r>
          </a:p>
          <a:p>
            <a:pPr lvl="1"/>
            <a:r>
              <a:rPr lang="en-GB" dirty="0"/>
              <a:t>Holding grants flat in cash terms would be a real-terms cut of ~1.7% p.a.</a:t>
            </a:r>
          </a:p>
          <a:p>
            <a:pPr lvl="1"/>
            <a:r>
              <a:rPr lang="en-GB" dirty="0"/>
              <a:t>Local govt saw </a:t>
            </a:r>
            <a:r>
              <a:rPr lang="en-GB" u="sng" dirty="0"/>
              <a:t>larger</a:t>
            </a:r>
            <a:r>
              <a:rPr lang="en-GB" dirty="0"/>
              <a:t> than </a:t>
            </a:r>
            <a:r>
              <a:rPr lang="en-GB" dirty="0" err="1"/>
              <a:t>avg</a:t>
            </a:r>
            <a:r>
              <a:rPr lang="en-GB" dirty="0"/>
              <a:t> grant cuts during austerity (as able to raise own revenue)</a:t>
            </a:r>
          </a:p>
          <a:p>
            <a:pPr lvl="1"/>
            <a:r>
              <a:rPr lang="en-GB" dirty="0"/>
              <a:t>But given evident pressures on councils (e.g. S114), harder to do now?</a:t>
            </a:r>
          </a:p>
          <a:p>
            <a:pPr lvl="1"/>
            <a:r>
              <a:rPr lang="en-GB" dirty="0"/>
              <a:t>Funding guarantee (7.4% of CSP for districts), NHB (4.2%) and retained business rates growth mean funding for districts particularly uncertain</a:t>
            </a:r>
          </a:p>
          <a:p>
            <a:pPr lvl="1"/>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5858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graphicFrame>
        <p:nvGraphicFramePr>
          <p:cNvPr id="11" name="Content Placeholder 11">
            <a:extLst>
              <a:ext uri="{FF2B5EF4-FFF2-40B4-BE49-F238E27FC236}">
                <a16:creationId xmlns:a16="http://schemas.microsoft.com/office/drawing/2014/main" id="{FDC97EA7-0FC3-4B97-9D35-86E63EA26399}"/>
              </a:ext>
            </a:extLst>
          </p:cNvPr>
          <p:cNvGraphicFramePr>
            <a:graphicFrameLocks/>
          </p:cNvGraphicFramePr>
          <p:nvPr/>
        </p:nvGraphicFramePr>
        <p:xfrm>
          <a:off x="876843" y="1170152"/>
          <a:ext cx="10454591" cy="47894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01352AC-5C75-47B3-8D68-9356FC5B5CD6}"/>
              </a:ext>
            </a:extLst>
          </p:cNvPr>
          <p:cNvSpPr txBox="1"/>
          <p:nvPr/>
        </p:nvSpPr>
        <p:spPr>
          <a:xfrm>
            <a:off x="446172" y="5878622"/>
            <a:ext cx="11315932" cy="553998"/>
          </a:xfrm>
          <a:prstGeom prst="rect">
            <a:avLst/>
          </a:prstGeom>
          <a:noFill/>
        </p:spPr>
        <p:txBody>
          <a:bodyPr wrap="square" rtlCol="0">
            <a:spAutoFit/>
          </a:bodyPr>
          <a:lstStyle/>
          <a:p>
            <a:r>
              <a:rPr lang="en-US" sz="1000" dirty="0"/>
              <a:t>Note: Main council types only. Assumes 1% p.a. growth in council taxbase and maximum use of council tax flexibilities. BR revenues indexed to CPI and include changes in rolled-in grants, except for MSIF. Excludes above-baseline growth and assume no base growth.</a:t>
            </a:r>
          </a:p>
          <a:p>
            <a:r>
              <a:rPr lang="en-US" sz="1000" dirty="0"/>
              <a:t>Source: Final Local Government Finance Settlement, 2024-25; OBR Economic and Fiscal Outlook – March 2024.</a:t>
            </a:r>
            <a:endParaRPr lang="en-GB" sz="1000" dirty="0"/>
          </a:p>
        </p:txBody>
      </p:sp>
      <p:sp>
        <p:nvSpPr>
          <p:cNvPr id="10" name="Content Placeholder 1">
            <a:extLst>
              <a:ext uri="{FF2B5EF4-FFF2-40B4-BE49-F238E27FC236}">
                <a16:creationId xmlns:a16="http://schemas.microsoft.com/office/drawing/2014/main" id="{6608F224-836A-4C64-A152-0E87A9AA54BD}"/>
              </a:ext>
            </a:extLst>
          </p:cNvPr>
          <p:cNvSpPr>
            <a:spLocks noGrp="1"/>
          </p:cNvSpPr>
          <p:nvPr>
            <p:ph idx="1"/>
          </p:nvPr>
        </p:nvSpPr>
        <p:spPr>
          <a:xfrm>
            <a:off x="5417795" y="1699332"/>
            <a:ext cx="3919171" cy="835628"/>
          </a:xfrm>
        </p:spPr>
        <p:txBody>
          <a:bodyPr>
            <a:normAutofit/>
          </a:bodyPr>
          <a:lstStyle/>
          <a:p>
            <a:pPr marL="0" indent="0">
              <a:buNone/>
            </a:pPr>
            <a:r>
              <a:rPr lang="en-GB" sz="1600" b="1" dirty="0">
                <a:solidFill>
                  <a:schemeClr val="tx2"/>
                </a:solidFill>
              </a:rPr>
              <a:t>CT referendum limits: 3% plus 2%</a:t>
            </a:r>
          </a:p>
          <a:p>
            <a:pPr marL="0" indent="0">
              <a:buNone/>
            </a:pPr>
            <a:r>
              <a:rPr lang="en-GB" sz="1600" b="1" dirty="0">
                <a:solidFill>
                  <a:schemeClr val="tx2"/>
                </a:solidFill>
              </a:rPr>
              <a:t>Grants: cut by 3.2% real-terms p.a.</a:t>
            </a:r>
          </a:p>
        </p:txBody>
      </p:sp>
      <p:cxnSp>
        <p:nvCxnSpPr>
          <p:cNvPr id="6" name="Straight Connector 5">
            <a:extLst>
              <a:ext uri="{FF2B5EF4-FFF2-40B4-BE49-F238E27FC236}">
                <a16:creationId xmlns:a16="http://schemas.microsoft.com/office/drawing/2014/main" id="{68FF5361-4C9F-E073-643C-5AF4A32A369A}"/>
              </a:ext>
            </a:extLst>
          </p:cNvPr>
          <p:cNvCxnSpPr/>
          <p:nvPr/>
        </p:nvCxnSpPr>
        <p:spPr>
          <a:xfrm>
            <a:off x="5247978" y="1534886"/>
            <a:ext cx="0" cy="389273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6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4" categoryIdx="0" bldStep="category"/>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4" categoryIdx="1" bldStep="category"/>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4" categoryIdx="2"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chart seriesIdx="-4" categoryIdx="3"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chart seriesIdx="-4" categoryIdx="4"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chart seriesIdx="-4" categoryIdx="5"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graphicEl>
                                              <a:chart seriesIdx="-4" categoryIdx="6"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graphicEl>
                                              <a:chart seriesIdx="-4" categoryIdx="7"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animBg="0"/>
        </p:bldSub>
      </p:bldGraphic>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3AEF4-ED7E-F9B3-3FB1-613CA3E4A76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DA349F-9F57-4DBD-5AAC-1DF12E64476A}"/>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903EE0C5-E74D-4D44-CEFB-2465530AF25F}"/>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31D7E84-1354-FA90-E753-BB8B9A6F9148}"/>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graphicFrame>
        <p:nvGraphicFramePr>
          <p:cNvPr id="11" name="Content Placeholder 11">
            <a:extLst>
              <a:ext uri="{FF2B5EF4-FFF2-40B4-BE49-F238E27FC236}">
                <a16:creationId xmlns:a16="http://schemas.microsoft.com/office/drawing/2014/main" id="{ED2B4293-6DFF-16AA-1C23-625DFC7AE7F8}"/>
              </a:ext>
            </a:extLst>
          </p:cNvPr>
          <p:cNvGraphicFramePr>
            <a:graphicFrameLocks/>
          </p:cNvGraphicFramePr>
          <p:nvPr/>
        </p:nvGraphicFramePr>
        <p:xfrm>
          <a:off x="876843" y="1170152"/>
          <a:ext cx="10454591" cy="47894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3CC6716-5428-6F49-E1CA-3CBAA2F8AB56}"/>
              </a:ext>
            </a:extLst>
          </p:cNvPr>
          <p:cNvSpPr txBox="1"/>
          <p:nvPr/>
        </p:nvSpPr>
        <p:spPr>
          <a:xfrm>
            <a:off x="446172" y="5878622"/>
            <a:ext cx="11315932" cy="553998"/>
          </a:xfrm>
          <a:prstGeom prst="rect">
            <a:avLst/>
          </a:prstGeom>
          <a:noFill/>
        </p:spPr>
        <p:txBody>
          <a:bodyPr wrap="square" rtlCol="0">
            <a:spAutoFit/>
          </a:bodyPr>
          <a:lstStyle/>
          <a:p>
            <a:r>
              <a:rPr lang="en-US" sz="1000" dirty="0"/>
              <a:t>Note: Main council types only. Assumes 1% p.a. growth in council taxbase and maximum use of council tax flexibilities. BR revenues indexed to CPI and include changes in rolled-in grants, except for MSIF. Excludes above-baseline growth and assume no base growth.</a:t>
            </a:r>
          </a:p>
          <a:p>
            <a:r>
              <a:rPr lang="en-US" sz="1000" dirty="0"/>
              <a:t>Source: Final Local Government Finance Settlement, 2024-25; OBR Economic and Fiscal Outlook – March 2024.</a:t>
            </a:r>
            <a:endParaRPr lang="en-GB" sz="1000" dirty="0"/>
          </a:p>
        </p:txBody>
      </p:sp>
      <p:sp>
        <p:nvSpPr>
          <p:cNvPr id="10" name="Content Placeholder 1">
            <a:extLst>
              <a:ext uri="{FF2B5EF4-FFF2-40B4-BE49-F238E27FC236}">
                <a16:creationId xmlns:a16="http://schemas.microsoft.com/office/drawing/2014/main" id="{F166E4D0-9BDB-5F4D-761A-522C43D99D7A}"/>
              </a:ext>
            </a:extLst>
          </p:cNvPr>
          <p:cNvSpPr>
            <a:spLocks noGrp="1"/>
          </p:cNvSpPr>
          <p:nvPr>
            <p:ph idx="1"/>
          </p:nvPr>
        </p:nvSpPr>
        <p:spPr>
          <a:xfrm>
            <a:off x="5417795" y="1699332"/>
            <a:ext cx="3919171" cy="835628"/>
          </a:xfrm>
        </p:spPr>
        <p:txBody>
          <a:bodyPr>
            <a:normAutofit/>
          </a:bodyPr>
          <a:lstStyle/>
          <a:p>
            <a:pPr marL="0" indent="0">
              <a:buNone/>
            </a:pPr>
            <a:r>
              <a:rPr lang="en-GB" sz="1600" b="1" dirty="0">
                <a:solidFill>
                  <a:schemeClr val="tx2"/>
                </a:solidFill>
              </a:rPr>
              <a:t>CT referendum limits: 3% plus 2%</a:t>
            </a:r>
          </a:p>
          <a:p>
            <a:pPr marL="0" indent="0">
              <a:buNone/>
            </a:pPr>
            <a:r>
              <a:rPr lang="en-GB" sz="1600" b="1" dirty="0">
                <a:solidFill>
                  <a:schemeClr val="tx2"/>
                </a:solidFill>
              </a:rPr>
              <a:t>Grants: cut by 3.2% real-terms p.a.</a:t>
            </a:r>
          </a:p>
        </p:txBody>
      </p:sp>
      <p:cxnSp>
        <p:nvCxnSpPr>
          <p:cNvPr id="6" name="Straight Connector 5">
            <a:extLst>
              <a:ext uri="{FF2B5EF4-FFF2-40B4-BE49-F238E27FC236}">
                <a16:creationId xmlns:a16="http://schemas.microsoft.com/office/drawing/2014/main" id="{515DA3A8-A75D-314F-9742-1F1644783946}"/>
              </a:ext>
            </a:extLst>
          </p:cNvPr>
          <p:cNvCxnSpPr/>
          <p:nvPr/>
        </p:nvCxnSpPr>
        <p:spPr>
          <a:xfrm>
            <a:off x="5247978" y="1534886"/>
            <a:ext cx="0" cy="389273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8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chart seriesIdx="3"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animBg="0"/>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7ACE4-9E42-9647-8E57-BCF05720888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FE2A76-9FBC-F273-5DE3-CEEA4D9F6B47}"/>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CB4661AB-BC75-42FF-76D4-3ED56C372120}"/>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7B547822-5673-3E60-62C5-A738D18A6E0B}"/>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graphicFrame>
        <p:nvGraphicFramePr>
          <p:cNvPr id="11" name="Content Placeholder 11">
            <a:extLst>
              <a:ext uri="{FF2B5EF4-FFF2-40B4-BE49-F238E27FC236}">
                <a16:creationId xmlns:a16="http://schemas.microsoft.com/office/drawing/2014/main" id="{350097D8-45A7-F982-E2AE-3151E3E308BF}"/>
              </a:ext>
            </a:extLst>
          </p:cNvPr>
          <p:cNvGraphicFramePr>
            <a:graphicFrameLocks/>
          </p:cNvGraphicFramePr>
          <p:nvPr/>
        </p:nvGraphicFramePr>
        <p:xfrm>
          <a:off x="876843" y="1170152"/>
          <a:ext cx="10454591" cy="47894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23DEC92-2158-8657-4DAD-AD60378D4A0F}"/>
              </a:ext>
            </a:extLst>
          </p:cNvPr>
          <p:cNvSpPr txBox="1"/>
          <p:nvPr/>
        </p:nvSpPr>
        <p:spPr>
          <a:xfrm>
            <a:off x="446172" y="5878622"/>
            <a:ext cx="11315932" cy="553998"/>
          </a:xfrm>
          <a:prstGeom prst="rect">
            <a:avLst/>
          </a:prstGeom>
          <a:noFill/>
        </p:spPr>
        <p:txBody>
          <a:bodyPr wrap="square" rtlCol="0">
            <a:spAutoFit/>
          </a:bodyPr>
          <a:lstStyle/>
          <a:p>
            <a:r>
              <a:rPr lang="en-US" sz="1000" dirty="0"/>
              <a:t>Note: Main council types only. Assumes 1% p.a. growth in council taxbase and maximum use of council tax flexibilities. BR revenues indexed to CPI and include changes in rolled-in grants, except for MSIF. Excludes above-baseline growth and assume no base growth.</a:t>
            </a:r>
          </a:p>
          <a:p>
            <a:r>
              <a:rPr lang="en-US" sz="1000" dirty="0"/>
              <a:t>Source: Final Local Government Finance Settlement, 2024-25; OBR Economic and Fiscal Outlook – March 2024.</a:t>
            </a:r>
            <a:endParaRPr lang="en-GB" sz="1000" dirty="0"/>
          </a:p>
        </p:txBody>
      </p:sp>
      <p:sp>
        <p:nvSpPr>
          <p:cNvPr id="10" name="Content Placeholder 1">
            <a:extLst>
              <a:ext uri="{FF2B5EF4-FFF2-40B4-BE49-F238E27FC236}">
                <a16:creationId xmlns:a16="http://schemas.microsoft.com/office/drawing/2014/main" id="{9F360949-220A-D64B-8EF7-5AC0961D5E80}"/>
              </a:ext>
            </a:extLst>
          </p:cNvPr>
          <p:cNvSpPr>
            <a:spLocks noGrp="1"/>
          </p:cNvSpPr>
          <p:nvPr>
            <p:ph idx="1"/>
          </p:nvPr>
        </p:nvSpPr>
        <p:spPr>
          <a:xfrm>
            <a:off x="5404733" y="1705283"/>
            <a:ext cx="3919171" cy="835628"/>
          </a:xfrm>
        </p:spPr>
        <p:txBody>
          <a:bodyPr>
            <a:normAutofit/>
          </a:bodyPr>
          <a:lstStyle/>
          <a:p>
            <a:pPr marL="0" indent="0">
              <a:buNone/>
            </a:pPr>
            <a:r>
              <a:rPr lang="en-GB" sz="1600" b="1" dirty="0">
                <a:solidFill>
                  <a:schemeClr val="tx2"/>
                </a:solidFill>
              </a:rPr>
              <a:t>CT referendum limits: 3% plus 2%</a:t>
            </a:r>
          </a:p>
          <a:p>
            <a:pPr marL="0" indent="0">
              <a:buNone/>
            </a:pPr>
            <a:r>
              <a:rPr lang="en-GB" sz="1600" b="1" dirty="0">
                <a:solidFill>
                  <a:schemeClr val="tx2"/>
                </a:solidFill>
              </a:rPr>
              <a:t>Grants: frozen in cash terms</a:t>
            </a:r>
          </a:p>
        </p:txBody>
      </p:sp>
      <p:cxnSp>
        <p:nvCxnSpPr>
          <p:cNvPr id="2" name="Straight Connector 1">
            <a:extLst>
              <a:ext uri="{FF2B5EF4-FFF2-40B4-BE49-F238E27FC236}">
                <a16:creationId xmlns:a16="http://schemas.microsoft.com/office/drawing/2014/main" id="{01A6BB7B-9E4D-7B59-E839-BD2BBBE2B7B7}"/>
              </a:ext>
            </a:extLst>
          </p:cNvPr>
          <p:cNvCxnSpPr/>
          <p:nvPr/>
        </p:nvCxnSpPr>
        <p:spPr>
          <a:xfrm>
            <a:off x="5247978" y="1534886"/>
            <a:ext cx="0" cy="389273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79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27381-5D8D-61A9-0227-EEB5CA16FDD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82CC08-1BB8-2366-65F9-A49443ADF569}"/>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7AD24DEF-690D-37F3-1E46-0B4B518A8482}"/>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FD96A5BF-488D-6CD9-74CE-861A2ACB2E84}"/>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graphicFrame>
        <p:nvGraphicFramePr>
          <p:cNvPr id="11" name="Content Placeholder 11">
            <a:extLst>
              <a:ext uri="{FF2B5EF4-FFF2-40B4-BE49-F238E27FC236}">
                <a16:creationId xmlns:a16="http://schemas.microsoft.com/office/drawing/2014/main" id="{0DA24C2B-F74E-7463-01C2-54410ABE7830}"/>
              </a:ext>
            </a:extLst>
          </p:cNvPr>
          <p:cNvGraphicFramePr>
            <a:graphicFrameLocks/>
          </p:cNvGraphicFramePr>
          <p:nvPr/>
        </p:nvGraphicFramePr>
        <p:xfrm>
          <a:off x="876843" y="1170152"/>
          <a:ext cx="10454591" cy="47894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85A9EFC-E07E-F245-D639-9EBF80056CB1}"/>
              </a:ext>
            </a:extLst>
          </p:cNvPr>
          <p:cNvSpPr txBox="1"/>
          <p:nvPr/>
        </p:nvSpPr>
        <p:spPr>
          <a:xfrm>
            <a:off x="446172" y="5878622"/>
            <a:ext cx="11315932" cy="553998"/>
          </a:xfrm>
          <a:prstGeom prst="rect">
            <a:avLst/>
          </a:prstGeom>
          <a:noFill/>
        </p:spPr>
        <p:txBody>
          <a:bodyPr wrap="square" rtlCol="0">
            <a:spAutoFit/>
          </a:bodyPr>
          <a:lstStyle/>
          <a:p>
            <a:r>
              <a:rPr lang="en-US" sz="1000" dirty="0"/>
              <a:t>Note: Main council types only. Assumes 1% p.a. growth in council taxbase and maximum use of council tax flexibilities. BR revenues indexed to CPI and include changes in rolled-in grants, except for MSIF. Excludes above-baseline growth and assume no base growth.</a:t>
            </a:r>
          </a:p>
          <a:p>
            <a:r>
              <a:rPr lang="en-US" sz="1000" dirty="0"/>
              <a:t>Source: Final Local Government Finance Settlement, 2024-25; OBR Economic and Fiscal Outlook – March 2024.</a:t>
            </a:r>
            <a:endParaRPr lang="en-GB" sz="1000" dirty="0"/>
          </a:p>
        </p:txBody>
      </p:sp>
      <p:sp>
        <p:nvSpPr>
          <p:cNvPr id="10" name="Content Placeholder 1">
            <a:extLst>
              <a:ext uri="{FF2B5EF4-FFF2-40B4-BE49-F238E27FC236}">
                <a16:creationId xmlns:a16="http://schemas.microsoft.com/office/drawing/2014/main" id="{A24FF251-85E9-8C52-137F-3BF56B899683}"/>
              </a:ext>
            </a:extLst>
          </p:cNvPr>
          <p:cNvSpPr>
            <a:spLocks noGrp="1"/>
          </p:cNvSpPr>
          <p:nvPr>
            <p:ph idx="1"/>
          </p:nvPr>
        </p:nvSpPr>
        <p:spPr>
          <a:xfrm>
            <a:off x="5339418" y="1705283"/>
            <a:ext cx="3919171" cy="835628"/>
          </a:xfrm>
        </p:spPr>
        <p:txBody>
          <a:bodyPr>
            <a:normAutofit/>
          </a:bodyPr>
          <a:lstStyle/>
          <a:p>
            <a:pPr marL="0" indent="0">
              <a:buNone/>
            </a:pPr>
            <a:r>
              <a:rPr lang="en-GB" sz="1600" b="1" dirty="0">
                <a:solidFill>
                  <a:schemeClr val="tx2"/>
                </a:solidFill>
              </a:rPr>
              <a:t>CT referendum limits: 2% plus 1%</a:t>
            </a:r>
          </a:p>
          <a:p>
            <a:pPr marL="0" indent="0">
              <a:buNone/>
            </a:pPr>
            <a:r>
              <a:rPr lang="en-GB" sz="1600" b="1" dirty="0">
                <a:solidFill>
                  <a:schemeClr val="tx2"/>
                </a:solidFill>
              </a:rPr>
              <a:t>Grants: cut by 8.0% real-terms p.a.</a:t>
            </a:r>
          </a:p>
        </p:txBody>
      </p:sp>
      <p:cxnSp>
        <p:nvCxnSpPr>
          <p:cNvPr id="2" name="Straight Connector 1">
            <a:extLst>
              <a:ext uri="{FF2B5EF4-FFF2-40B4-BE49-F238E27FC236}">
                <a16:creationId xmlns:a16="http://schemas.microsoft.com/office/drawing/2014/main" id="{6AFE2991-61E3-4E92-8AB8-2DD341587E06}"/>
              </a:ext>
            </a:extLst>
          </p:cNvPr>
          <p:cNvCxnSpPr/>
          <p:nvPr/>
        </p:nvCxnSpPr>
        <p:spPr>
          <a:xfrm>
            <a:off x="5247978" y="1534886"/>
            <a:ext cx="0" cy="389273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79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sp>
        <p:nvSpPr>
          <p:cNvPr id="10" name="Content Placeholder 1">
            <a:extLst>
              <a:ext uri="{FF2B5EF4-FFF2-40B4-BE49-F238E27FC236}">
                <a16:creationId xmlns:a16="http://schemas.microsoft.com/office/drawing/2014/main" id="{6608F224-836A-4C64-A152-0E87A9AA54BD}"/>
              </a:ext>
            </a:extLst>
          </p:cNvPr>
          <p:cNvSpPr>
            <a:spLocks noGrp="1"/>
          </p:cNvSpPr>
          <p:nvPr>
            <p:ph idx="1"/>
          </p:nvPr>
        </p:nvSpPr>
        <p:spPr>
          <a:xfrm>
            <a:off x="911798" y="4220628"/>
            <a:ext cx="10368404" cy="1784229"/>
          </a:xfrm>
        </p:spPr>
        <p:txBody>
          <a:bodyPr>
            <a:normAutofit/>
          </a:bodyPr>
          <a:lstStyle/>
          <a:p>
            <a:pPr marL="0" indent="0">
              <a:buNone/>
            </a:pPr>
            <a:r>
              <a:rPr lang="en-GB" dirty="0"/>
              <a:t>Likely to see small real-terms increases in funding each year</a:t>
            </a:r>
          </a:p>
          <a:p>
            <a:pPr marL="0" indent="0">
              <a:buNone/>
            </a:pPr>
            <a:r>
              <a:rPr lang="en-GB" dirty="0"/>
              <a:t>But reliance on council tax for increases presents challenges…</a:t>
            </a:r>
          </a:p>
        </p:txBody>
      </p:sp>
      <p:graphicFrame>
        <p:nvGraphicFramePr>
          <p:cNvPr id="2" name="Table 1">
            <a:extLst>
              <a:ext uri="{FF2B5EF4-FFF2-40B4-BE49-F238E27FC236}">
                <a16:creationId xmlns:a16="http://schemas.microsoft.com/office/drawing/2014/main" id="{EFA8A327-F6C9-491D-953C-BA40727DA1E5}"/>
              </a:ext>
            </a:extLst>
          </p:cNvPr>
          <p:cNvGraphicFramePr>
            <a:graphicFrameLocks noGrp="1"/>
          </p:cNvGraphicFramePr>
          <p:nvPr>
            <p:extLst>
              <p:ext uri="{D42A27DB-BD31-4B8C-83A1-F6EECF244321}">
                <p14:modId xmlns:p14="http://schemas.microsoft.com/office/powerpoint/2010/main" val="902110663"/>
              </p:ext>
            </p:extLst>
          </p:nvPr>
        </p:nvGraphicFramePr>
        <p:xfrm>
          <a:off x="1207477" y="1571745"/>
          <a:ext cx="8967006" cy="2143760"/>
        </p:xfrm>
        <a:graphic>
          <a:graphicData uri="http://schemas.openxmlformats.org/drawingml/2006/table">
            <a:tbl>
              <a:tblPr firstRow="1" bandRow="1">
                <a:tableStyleId>{3B4B98B0-60AC-42C2-AFA5-B58CD77FA1E5}</a:tableStyleId>
              </a:tblPr>
              <a:tblGrid>
                <a:gridCol w="2614246">
                  <a:extLst>
                    <a:ext uri="{9D8B030D-6E8A-4147-A177-3AD203B41FA5}">
                      <a16:colId xmlns:a16="http://schemas.microsoft.com/office/drawing/2014/main" val="1950331864"/>
                    </a:ext>
                  </a:extLst>
                </a:gridCol>
                <a:gridCol w="2602523">
                  <a:extLst>
                    <a:ext uri="{9D8B030D-6E8A-4147-A177-3AD203B41FA5}">
                      <a16:colId xmlns:a16="http://schemas.microsoft.com/office/drawing/2014/main" val="2202445612"/>
                    </a:ext>
                  </a:extLst>
                </a:gridCol>
                <a:gridCol w="2059735">
                  <a:extLst>
                    <a:ext uri="{9D8B030D-6E8A-4147-A177-3AD203B41FA5}">
                      <a16:colId xmlns:a16="http://schemas.microsoft.com/office/drawing/2014/main" val="3416658254"/>
                    </a:ext>
                  </a:extLst>
                </a:gridCol>
                <a:gridCol w="1690502">
                  <a:extLst>
                    <a:ext uri="{9D8B030D-6E8A-4147-A177-3AD203B41FA5}">
                      <a16:colId xmlns:a16="http://schemas.microsoft.com/office/drawing/2014/main" val="1458238573"/>
                    </a:ext>
                  </a:extLst>
                </a:gridCol>
              </a:tblGrid>
              <a:tr h="370840">
                <a:tc>
                  <a:txBody>
                    <a:bodyPr/>
                    <a:lstStyle/>
                    <a:p>
                      <a:r>
                        <a:rPr lang="en-GB" sz="1600" dirty="0"/>
                        <a:t>CT referendum limits</a:t>
                      </a:r>
                    </a:p>
                  </a:txBody>
                  <a:tcPr/>
                </a:tc>
                <a:tc>
                  <a:txBody>
                    <a:bodyPr/>
                    <a:lstStyle/>
                    <a:p>
                      <a:r>
                        <a:rPr lang="en-GB" sz="1600" dirty="0"/>
                        <a:t>Grant funding</a:t>
                      </a:r>
                    </a:p>
                  </a:txBody>
                  <a:tcPr/>
                </a:tc>
                <a:tc>
                  <a:txBody>
                    <a:bodyPr/>
                    <a:lstStyle/>
                    <a:p>
                      <a:r>
                        <a:rPr lang="en-GB" sz="1600" dirty="0"/>
                        <a:t>Average annual change in CSP</a:t>
                      </a:r>
                    </a:p>
                    <a:p>
                      <a:r>
                        <a:rPr lang="en-GB" sz="1600" b="0" dirty="0"/>
                        <a:t>cash (real-terms)</a:t>
                      </a:r>
                    </a:p>
                  </a:txBody>
                  <a:tcPr/>
                </a:tc>
                <a:tc>
                  <a:txBody>
                    <a:bodyPr/>
                    <a:lstStyle/>
                    <a:p>
                      <a:r>
                        <a:rPr lang="en-GB" sz="1600" b="1" dirty="0">
                          <a:solidFill>
                            <a:srgbClr val="000000"/>
                          </a:solidFill>
                        </a:rPr>
                        <a:t>Current districts</a:t>
                      </a:r>
                    </a:p>
                  </a:txBody>
                  <a:tcPr/>
                </a:tc>
                <a:extLst>
                  <a:ext uri="{0D108BD9-81ED-4DB2-BD59-A6C34878D82A}">
                    <a16:rowId xmlns:a16="http://schemas.microsoft.com/office/drawing/2014/main" val="1855800395"/>
                  </a:ext>
                </a:extLst>
              </a:tr>
              <a:tr h="370840">
                <a:tc>
                  <a:txBody>
                    <a:bodyPr/>
                    <a:lstStyle/>
                    <a:p>
                      <a:r>
                        <a:rPr lang="en-GB" sz="1600" dirty="0"/>
                        <a:t>3% plus 2% ASC precept</a:t>
                      </a:r>
                    </a:p>
                  </a:txBody>
                  <a:tcPr/>
                </a:tc>
                <a:tc>
                  <a:txBody>
                    <a:bodyPr/>
                    <a:lstStyle/>
                    <a:p>
                      <a:r>
                        <a:rPr lang="en-GB" sz="1600" dirty="0"/>
                        <a:t>3.2% real-terms cut p.a.</a:t>
                      </a:r>
                    </a:p>
                  </a:txBody>
                  <a:tcPr/>
                </a:tc>
                <a:tc>
                  <a:txBody>
                    <a:bodyPr/>
                    <a:lstStyle/>
                    <a:p>
                      <a:r>
                        <a:rPr lang="en-GB" sz="1600" dirty="0"/>
                        <a:t>3.8% (2.0%)</a:t>
                      </a:r>
                    </a:p>
                  </a:txBody>
                  <a:tcPr/>
                </a:tc>
                <a:tc>
                  <a:txBody>
                    <a:bodyPr/>
                    <a:lstStyle/>
                    <a:p>
                      <a:r>
                        <a:rPr lang="en-GB" sz="1600" dirty="0"/>
                        <a:t>2.9% (1.1%)</a:t>
                      </a:r>
                    </a:p>
                  </a:txBody>
                  <a:tcPr/>
                </a:tc>
                <a:extLst>
                  <a:ext uri="{0D108BD9-81ED-4DB2-BD59-A6C34878D82A}">
                    <a16:rowId xmlns:a16="http://schemas.microsoft.com/office/drawing/2014/main" val="2333573376"/>
                  </a:ext>
                </a:extLst>
              </a:tr>
              <a:tr h="4666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3% plus 2% ASC precept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Cash freeze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4.0% (2.2%)</a:t>
                      </a:r>
                    </a:p>
                    <a:p>
                      <a:endParaRPr lang="en-GB" sz="1600" dirty="0"/>
                    </a:p>
                  </a:txBody>
                  <a:tcPr/>
                </a:tc>
                <a:tc>
                  <a:txBody>
                    <a:bodyPr/>
                    <a:lstStyle/>
                    <a:p>
                      <a:r>
                        <a:rPr lang="en-GB" sz="1600" dirty="0"/>
                        <a:t>3.3% (1.5%)</a:t>
                      </a:r>
                    </a:p>
                  </a:txBody>
                  <a:tcPr/>
                </a:tc>
                <a:extLst>
                  <a:ext uri="{0D108BD9-81ED-4DB2-BD59-A6C34878D82A}">
                    <a16:rowId xmlns:a16="http://schemas.microsoft.com/office/drawing/2014/main" val="123099113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2% plus 1% ASC precept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8.0% real-terms cut p.a.</a:t>
                      </a:r>
                    </a:p>
                  </a:txBody>
                  <a:tcPr/>
                </a:tc>
                <a:tc>
                  <a:txBody>
                    <a:bodyPr/>
                    <a:lstStyle/>
                    <a:p>
                      <a:r>
                        <a:rPr lang="en-GB" sz="1600" dirty="0"/>
                        <a:t>1.9% (0.2%)</a:t>
                      </a:r>
                    </a:p>
                  </a:txBody>
                  <a:tcPr/>
                </a:tc>
                <a:tc>
                  <a:txBody>
                    <a:bodyPr/>
                    <a:lstStyle/>
                    <a:p>
                      <a:r>
                        <a:rPr lang="en-GB" sz="1600" dirty="0"/>
                        <a:t>1.8% (0.0%)</a:t>
                      </a:r>
                    </a:p>
                  </a:txBody>
                  <a:tcPr/>
                </a:tc>
                <a:extLst>
                  <a:ext uri="{0D108BD9-81ED-4DB2-BD59-A6C34878D82A}">
                    <a16:rowId xmlns:a16="http://schemas.microsoft.com/office/drawing/2014/main" val="1452802502"/>
                  </a:ext>
                </a:extLst>
              </a:tr>
            </a:tbl>
          </a:graphicData>
        </a:graphic>
      </p:graphicFrame>
    </p:spTree>
    <p:extLst>
      <p:ext uri="{BB962C8B-B14F-4D97-AF65-F5344CB8AC3E}">
        <p14:creationId xmlns:p14="http://schemas.microsoft.com/office/powerpoint/2010/main" val="228358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3" y="370688"/>
            <a:ext cx="7361044" cy="571577"/>
          </a:xfrm>
        </p:spPr>
        <p:txBody>
          <a:bodyPr>
            <a:normAutofit fontScale="90000"/>
          </a:bodyPr>
          <a:lstStyle/>
          <a:p>
            <a:r>
              <a:rPr lang="en-GB" dirty="0"/>
              <a:t>Distributional effects (all councils)</a:t>
            </a:r>
          </a:p>
        </p:txBody>
      </p:sp>
      <p:graphicFrame>
        <p:nvGraphicFramePr>
          <p:cNvPr id="8" name="Content Placeholder 11">
            <a:extLst>
              <a:ext uri="{FF2B5EF4-FFF2-40B4-BE49-F238E27FC236}">
                <a16:creationId xmlns:a16="http://schemas.microsoft.com/office/drawing/2014/main" id="{0A9B6BC9-0F5B-41CC-90E4-753EFC0488F3}"/>
              </a:ext>
            </a:extLst>
          </p:cNvPr>
          <p:cNvGraphicFramePr>
            <a:graphicFrameLocks noGrp="1"/>
          </p:cNvGraphicFramePr>
          <p:nvPr>
            <p:ph idx="1"/>
          </p:nvPr>
        </p:nvGraphicFramePr>
        <p:xfrm>
          <a:off x="807458" y="1251686"/>
          <a:ext cx="10454591" cy="49258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C53B850-2F3F-4704-971B-C10A7831F451}"/>
              </a:ext>
            </a:extLst>
          </p:cNvPr>
          <p:cNvSpPr txBox="1"/>
          <p:nvPr/>
        </p:nvSpPr>
        <p:spPr>
          <a:xfrm>
            <a:off x="9277101" y="3565643"/>
            <a:ext cx="2240247" cy="2400657"/>
          </a:xfrm>
          <a:prstGeom prst="rect">
            <a:avLst/>
          </a:prstGeom>
          <a:noFill/>
        </p:spPr>
        <p:txBody>
          <a:bodyPr wrap="square" rtlCol="0">
            <a:spAutoFit/>
          </a:bodyPr>
          <a:lstStyle/>
          <a:p>
            <a:r>
              <a:rPr lang="en-US" sz="1000" dirty="0"/>
              <a:t>Note: Main council types only. Assumes 1% p.a. growth in council taxbase and maximum use of council tax flexibilities. BR revenues indexed to CPI and include changes in rolled-in grants, except for MSIF. Excludes above-baseline growth and assume no base growth, and no changes to grant allocations.</a:t>
            </a:r>
          </a:p>
          <a:p>
            <a:endParaRPr lang="en-US" sz="1000" dirty="0"/>
          </a:p>
          <a:p>
            <a:r>
              <a:rPr lang="en-US" sz="1000" dirty="0"/>
              <a:t>Source: Final Local Government Finance Settlement, 2024-25; OBR Economic and Fiscal Outlook – March 2024; </a:t>
            </a:r>
            <a:r>
              <a:rPr lang="en-GB" sz="1000" dirty="0"/>
              <a:t>English Indices of Deprivation, 2019.</a:t>
            </a:r>
          </a:p>
        </p:txBody>
      </p:sp>
      <p:sp>
        <p:nvSpPr>
          <p:cNvPr id="9" name="Content Placeholder 1">
            <a:extLst>
              <a:ext uri="{FF2B5EF4-FFF2-40B4-BE49-F238E27FC236}">
                <a16:creationId xmlns:a16="http://schemas.microsoft.com/office/drawing/2014/main" id="{D5A0D6F2-C9DA-41DE-BF74-781FC1B39334}"/>
              </a:ext>
            </a:extLst>
          </p:cNvPr>
          <p:cNvSpPr txBox="1">
            <a:spLocks/>
          </p:cNvSpPr>
          <p:nvPr/>
        </p:nvSpPr>
        <p:spPr>
          <a:xfrm>
            <a:off x="5247978" y="1716858"/>
            <a:ext cx="3919171" cy="835628"/>
          </a:xfrm>
          <a:prstGeom prst="rect">
            <a:avLst/>
          </a:prstGeom>
        </p:spPr>
        <p:txBody>
          <a:bodyPr vert="horz" lIns="91440" tIns="45720" rIns="91440" bIns="45720" rtlCol="0" anchor="t">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GB" sz="1600" b="1" dirty="0">
                <a:solidFill>
                  <a:schemeClr val="tx2"/>
                </a:solidFill>
              </a:rPr>
              <a:t>CT referendum limits: 3% plus 2%</a:t>
            </a:r>
          </a:p>
          <a:p>
            <a:pPr marL="0" indent="0">
              <a:buFont typeface="Wingdings" pitchFamily="2" charset="2"/>
              <a:buNone/>
            </a:pPr>
            <a:r>
              <a:rPr lang="en-GB" sz="1600" b="1" dirty="0">
                <a:solidFill>
                  <a:schemeClr val="tx2"/>
                </a:solidFill>
              </a:rPr>
              <a:t>Grants: cut by 3.2% real-terms p.a.</a:t>
            </a:r>
          </a:p>
        </p:txBody>
      </p:sp>
    </p:spTree>
    <p:extLst>
      <p:ext uri="{BB962C8B-B14F-4D97-AF65-F5344CB8AC3E}">
        <p14:creationId xmlns:p14="http://schemas.microsoft.com/office/powerpoint/2010/main" val="12709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300"/>
                                  </p:stCondLst>
                                  <p:childTnLst>
                                    <p:set>
                                      <p:cBhvr>
                                        <p:cTn id="14"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8093929" cy="571577"/>
          </a:xfrm>
        </p:spPr>
        <p:txBody>
          <a:bodyPr>
            <a:normAutofit/>
          </a:bodyPr>
          <a:lstStyle/>
          <a:p>
            <a:r>
              <a:rPr lang="en-GB" dirty="0"/>
              <a:t>Pain delayed?</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6" y="1233489"/>
            <a:ext cx="10368404" cy="4943475"/>
          </a:xfrm>
        </p:spPr>
        <p:txBody>
          <a:bodyPr>
            <a:normAutofit/>
          </a:bodyPr>
          <a:lstStyle/>
          <a:p>
            <a:r>
              <a:rPr lang="en-GB" dirty="0"/>
              <a:t>Expect councils to be reliant on CT for overall increases in funding </a:t>
            </a:r>
            <a:r>
              <a:rPr lang="en-GB" dirty="0">
                <a:sym typeface="Wingdings" panose="05000000000000000000" pitchFamily="2" charset="2"/>
              </a:rPr>
              <a:t> </a:t>
            </a:r>
            <a:r>
              <a:rPr lang="en-GB" dirty="0"/>
              <a:t>larger increases in more affluent areas</a:t>
            </a:r>
          </a:p>
          <a:p>
            <a:r>
              <a:rPr lang="en-GB" dirty="0"/>
              <a:t>Govt could address this ad hoc through grant allocations, but harder when funding constrained</a:t>
            </a:r>
          </a:p>
          <a:p>
            <a:r>
              <a:rPr lang="en-GB" dirty="0"/>
              <a:t>We still lack a proper local government finance system</a:t>
            </a:r>
          </a:p>
          <a:p>
            <a:pPr lvl="1"/>
            <a:r>
              <a:rPr lang="en-GB" dirty="0"/>
              <a:t>Funding </a:t>
            </a:r>
            <a:r>
              <a:rPr lang="en-GB" dirty="0">
                <a:hlinkClick r:id="rId3"/>
              </a:rPr>
              <a:t>increasingly disconnected</a:t>
            </a:r>
            <a:r>
              <a:rPr lang="en-GB" dirty="0"/>
              <a:t> from patterns of need across the country</a:t>
            </a:r>
          </a:p>
          <a:p>
            <a:r>
              <a:rPr lang="en-US" dirty="0"/>
              <a:t>Reform must happen at some point, and will only get more difficult</a:t>
            </a:r>
            <a:endParaRPr lang="en-GB" dirty="0"/>
          </a:p>
          <a:p>
            <a:endParaRPr lang="en-GB" dirty="0"/>
          </a:p>
          <a:p>
            <a:endParaRPr lang="en-GB" dirty="0"/>
          </a:p>
        </p:txBody>
      </p:sp>
    </p:spTree>
    <p:extLst>
      <p:ext uri="{BB962C8B-B14F-4D97-AF65-F5344CB8AC3E}">
        <p14:creationId xmlns:p14="http://schemas.microsoft.com/office/powerpoint/2010/main" val="144389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1DD7CD9-ACE5-897D-A0E9-E052BF8B4778}"/>
              </a:ext>
            </a:extLst>
          </p:cNvPr>
          <p:cNvSpPr>
            <a:spLocks noGrp="1"/>
          </p:cNvSpPr>
          <p:nvPr>
            <p:ph type="title"/>
          </p:nvPr>
        </p:nvSpPr>
        <p:spPr>
          <a:xfrm>
            <a:off x="512956" y="342823"/>
            <a:ext cx="9587648" cy="571577"/>
          </a:xfrm>
        </p:spPr>
        <p:txBody>
          <a:bodyPr>
            <a:normAutofit fontScale="90000"/>
          </a:bodyPr>
          <a:lstStyle/>
          <a:p>
            <a:r>
              <a:rPr lang="en-US" dirty="0"/>
              <a:t>Another terrible decade for growth &amp; living standards</a:t>
            </a:r>
          </a:p>
        </p:txBody>
      </p:sp>
      <p:sp>
        <p:nvSpPr>
          <p:cNvPr id="18" name="Text Placeholder 5">
            <a:extLst>
              <a:ext uri="{FF2B5EF4-FFF2-40B4-BE49-F238E27FC236}">
                <a16:creationId xmlns:a16="http://schemas.microsoft.com/office/drawing/2014/main" id="{995AE0EE-65C7-1F25-8F22-1DC47497D2FD}"/>
              </a:ext>
            </a:extLst>
          </p:cNvPr>
          <p:cNvSpPr>
            <a:spLocks noGrp="1"/>
          </p:cNvSpPr>
          <p:nvPr>
            <p:ph type="body" sz="quarter" idx="15"/>
          </p:nvPr>
        </p:nvSpPr>
        <p:spPr>
          <a:xfrm>
            <a:off x="253141" y="6169339"/>
            <a:ext cx="8020050" cy="279517"/>
          </a:xfrm>
        </p:spPr>
        <p:txBody>
          <a:bodyPr>
            <a:normAutofit/>
          </a:bodyPr>
          <a:lstStyle/>
          <a:p>
            <a:r>
              <a:rPr lang="en-US" sz="1000" dirty="0"/>
              <a:t>Source: OBR Economic and Fiscal Outlook (March 2024), ONS (Series IHXW)</a:t>
            </a:r>
          </a:p>
        </p:txBody>
      </p:sp>
      <p:graphicFrame>
        <p:nvGraphicFramePr>
          <p:cNvPr id="19" name="Chart Placeholder 6">
            <a:extLst>
              <a:ext uri="{FF2B5EF4-FFF2-40B4-BE49-F238E27FC236}">
                <a16:creationId xmlns:a16="http://schemas.microsoft.com/office/drawing/2014/main" id="{EFDD6BCF-4EA3-4317-72F2-95337790D69F}"/>
              </a:ext>
            </a:extLst>
          </p:cNvPr>
          <p:cNvGraphicFramePr>
            <a:graphicFrameLocks/>
          </p:cNvGraphicFramePr>
          <p:nvPr>
            <p:extLst>
              <p:ext uri="{D42A27DB-BD31-4B8C-83A1-F6EECF244321}">
                <p14:modId xmlns:p14="http://schemas.microsoft.com/office/powerpoint/2010/main" val="2762334749"/>
              </p:ext>
            </p:extLst>
          </p:nvPr>
        </p:nvGraphicFramePr>
        <p:xfrm>
          <a:off x="256562" y="1492682"/>
          <a:ext cx="11258474" cy="465137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
            <a:extLst>
              <a:ext uri="{FF2B5EF4-FFF2-40B4-BE49-F238E27FC236}">
                <a16:creationId xmlns:a16="http://schemas.microsoft.com/office/drawing/2014/main" id="{A169DAE4-575D-FA2F-CE8C-4715C68AEECC}"/>
              </a:ext>
            </a:extLst>
          </p:cNvPr>
          <p:cNvSpPr txBox="1">
            <a:spLocks noChangeArrowheads="1"/>
          </p:cNvSpPr>
          <p:nvPr/>
        </p:nvSpPr>
        <p:spPr bwMode="auto">
          <a:xfrm>
            <a:off x="1910429" y="2961885"/>
            <a:ext cx="3136729" cy="297688"/>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180340">
              <a:lnSpc>
                <a:spcPts val="1700"/>
              </a:lnSpc>
              <a:spcBef>
                <a:spcPts val="400"/>
              </a:spcBef>
              <a:spcAft>
                <a:spcPts val="1500"/>
              </a:spcAft>
            </a:pPr>
            <a:r>
              <a:rPr lang="en-GB" sz="1400" b="1" dirty="0">
                <a:solidFill>
                  <a:schemeClr val="accent4"/>
                </a:solidFill>
                <a:latin typeface="Arial" panose="020B0604020202020204" pitchFamily="34" charset="0"/>
                <a:ea typeface="MS PMincho" panose="02020600040205080304" pitchFamily="18" charset="-128"/>
                <a:cs typeface="Times New Roman" panose="02020603050405020304" pitchFamily="18" charset="0"/>
              </a:rPr>
              <a:t>1995-2007: 2.5% per year</a:t>
            </a:r>
            <a:endParaRPr lang="en-GB" dirty="0">
              <a:solidFill>
                <a:schemeClr val="accent4"/>
              </a:solidFill>
              <a:effectLst/>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21" name="Text Box 2">
            <a:extLst>
              <a:ext uri="{FF2B5EF4-FFF2-40B4-BE49-F238E27FC236}">
                <a16:creationId xmlns:a16="http://schemas.microsoft.com/office/drawing/2014/main" id="{4763EE7A-E3E5-7706-9F80-43C096BF2BB3}"/>
              </a:ext>
            </a:extLst>
          </p:cNvPr>
          <p:cNvSpPr txBox="1">
            <a:spLocks noChangeArrowheads="1"/>
          </p:cNvSpPr>
          <p:nvPr/>
        </p:nvSpPr>
        <p:spPr bwMode="auto">
          <a:xfrm>
            <a:off x="5641137" y="2181061"/>
            <a:ext cx="2478815" cy="297688"/>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180340">
              <a:lnSpc>
                <a:spcPts val="1700"/>
              </a:lnSpc>
              <a:spcBef>
                <a:spcPts val="400"/>
              </a:spcBef>
              <a:spcAft>
                <a:spcPts val="1500"/>
              </a:spcAft>
            </a:pPr>
            <a:r>
              <a:rPr lang="en-GB" sz="1400" b="1" dirty="0">
                <a:solidFill>
                  <a:schemeClr val="accent4"/>
                </a:solidFill>
                <a:latin typeface="Arial" panose="020B0604020202020204" pitchFamily="34" charset="0"/>
                <a:ea typeface="MS PMincho" panose="02020600040205080304" pitchFamily="18" charset="-128"/>
                <a:cs typeface="Times New Roman" panose="02020603050405020304" pitchFamily="18" charset="0"/>
              </a:rPr>
              <a:t>2007-2019: 0.5% per year</a:t>
            </a:r>
            <a:endParaRPr lang="en-GB" dirty="0">
              <a:solidFill>
                <a:schemeClr val="accent4"/>
              </a:solidFill>
              <a:effectLst/>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22" name="Text Box 2">
            <a:extLst>
              <a:ext uri="{FF2B5EF4-FFF2-40B4-BE49-F238E27FC236}">
                <a16:creationId xmlns:a16="http://schemas.microsoft.com/office/drawing/2014/main" id="{D67A6B7E-21E0-79CF-0D7C-B45AB3EA3FEE}"/>
              </a:ext>
            </a:extLst>
          </p:cNvPr>
          <p:cNvSpPr txBox="1">
            <a:spLocks noChangeArrowheads="1"/>
          </p:cNvSpPr>
          <p:nvPr/>
        </p:nvSpPr>
        <p:spPr bwMode="auto">
          <a:xfrm>
            <a:off x="8601533" y="1726594"/>
            <a:ext cx="2478898" cy="297688"/>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180340">
              <a:lnSpc>
                <a:spcPts val="1700"/>
              </a:lnSpc>
              <a:spcBef>
                <a:spcPts val="400"/>
              </a:spcBef>
              <a:spcAft>
                <a:spcPts val="1500"/>
              </a:spcAft>
            </a:pPr>
            <a:r>
              <a:rPr lang="en-GB" sz="1400" b="1" dirty="0">
                <a:solidFill>
                  <a:schemeClr val="accent4"/>
                </a:solidFill>
                <a:latin typeface="Arial" panose="020B0604020202020204" pitchFamily="34" charset="0"/>
                <a:ea typeface="MS PMincho" panose="02020600040205080304" pitchFamily="18" charset="-128"/>
                <a:cs typeface="Times New Roman" panose="02020603050405020304" pitchFamily="18" charset="0"/>
              </a:rPr>
              <a:t>2019-2028: 0.5% per year</a:t>
            </a:r>
            <a:endParaRPr lang="en-GB" dirty="0">
              <a:solidFill>
                <a:schemeClr val="accent4"/>
              </a:solidFill>
              <a:effectLst/>
              <a:latin typeface="Times New Roman" panose="02020603050405020304" pitchFamily="18" charset="0"/>
              <a:ea typeface="MS PMincho" panose="02020600040205080304" pitchFamily="18" charset="-128"/>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F41AEC19-229D-E7D3-2927-C6D669FB71F3}"/>
              </a:ext>
            </a:extLst>
          </p:cNvPr>
          <p:cNvCxnSpPr>
            <a:cxnSpLocks/>
          </p:cNvCxnSpPr>
          <p:nvPr/>
        </p:nvCxnSpPr>
        <p:spPr>
          <a:xfrm flipV="1">
            <a:off x="1484393" y="2847886"/>
            <a:ext cx="3806703" cy="215974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DE55737-DE74-BB5B-CA24-634ACE01680D}"/>
              </a:ext>
            </a:extLst>
          </p:cNvPr>
          <p:cNvCxnSpPr>
            <a:cxnSpLocks/>
          </p:cNvCxnSpPr>
          <p:nvPr/>
        </p:nvCxnSpPr>
        <p:spPr>
          <a:xfrm flipV="1">
            <a:off x="5281183" y="2430326"/>
            <a:ext cx="3392829" cy="421077"/>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CE48107-CA6B-4F67-5B78-BD548E79E96E}"/>
              </a:ext>
            </a:extLst>
          </p:cNvPr>
          <p:cNvCxnSpPr>
            <a:cxnSpLocks/>
          </p:cNvCxnSpPr>
          <p:nvPr/>
        </p:nvCxnSpPr>
        <p:spPr>
          <a:xfrm flipV="1">
            <a:off x="8645227" y="2033623"/>
            <a:ext cx="2770967" cy="391996"/>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1">
            <a:extLst>
              <a:ext uri="{FF2B5EF4-FFF2-40B4-BE49-F238E27FC236}">
                <a16:creationId xmlns:a16="http://schemas.microsoft.com/office/drawing/2014/main" id="{3DF8538D-B525-8E53-D1A1-C2973233CB0D}"/>
              </a:ext>
            </a:extLst>
          </p:cNvPr>
          <p:cNvSpPr txBox="1"/>
          <p:nvPr/>
        </p:nvSpPr>
        <p:spPr>
          <a:xfrm>
            <a:off x="4087837" y="3473341"/>
            <a:ext cx="1173200" cy="2801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mj-lt"/>
              </a:rPr>
              <a:t>ONS Outturn</a:t>
            </a:r>
          </a:p>
        </p:txBody>
      </p:sp>
      <p:sp>
        <p:nvSpPr>
          <p:cNvPr id="27" name="Text Box 1">
            <a:extLst>
              <a:ext uri="{FF2B5EF4-FFF2-40B4-BE49-F238E27FC236}">
                <a16:creationId xmlns:a16="http://schemas.microsoft.com/office/drawing/2014/main" id="{058E5CEB-EE1E-F056-CCB9-DC94196A49E4}"/>
              </a:ext>
            </a:extLst>
          </p:cNvPr>
          <p:cNvSpPr txBox="1"/>
          <p:nvPr/>
        </p:nvSpPr>
        <p:spPr>
          <a:xfrm>
            <a:off x="9968163" y="2575246"/>
            <a:ext cx="1785570" cy="3389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mj-lt"/>
              </a:rPr>
              <a:t>OBR March 2024</a:t>
            </a:r>
          </a:p>
        </p:txBody>
      </p:sp>
      <p:sp>
        <p:nvSpPr>
          <p:cNvPr id="29" name="TextBox 1">
            <a:extLst>
              <a:ext uri="{FF2B5EF4-FFF2-40B4-BE49-F238E27FC236}">
                <a16:creationId xmlns:a16="http://schemas.microsoft.com/office/drawing/2014/main" id="{61642CF6-D989-B0D0-AE64-1C47B69ADDC7}"/>
              </a:ext>
            </a:extLst>
          </p:cNvPr>
          <p:cNvSpPr txBox="1"/>
          <p:nvPr/>
        </p:nvSpPr>
        <p:spPr>
          <a:xfrm>
            <a:off x="9628150" y="3717398"/>
            <a:ext cx="2076476"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solidFill>
                  <a:srgbClr val="FF0000"/>
                </a:solidFill>
                <a:latin typeface="+mj-lt"/>
              </a:rPr>
              <a:t>Population and immigration revised up</a:t>
            </a:r>
          </a:p>
          <a:p>
            <a:r>
              <a:rPr lang="en-GB" sz="1200" dirty="0">
                <a:solidFill>
                  <a:srgbClr val="FF0000"/>
                </a:solidFill>
                <a:latin typeface="+mj-lt"/>
              </a:rPr>
              <a:t>Labour force participation revised down</a:t>
            </a:r>
          </a:p>
        </p:txBody>
      </p:sp>
      <p:sp>
        <p:nvSpPr>
          <p:cNvPr id="3" name="TextBox 1">
            <a:extLst>
              <a:ext uri="{FF2B5EF4-FFF2-40B4-BE49-F238E27FC236}">
                <a16:creationId xmlns:a16="http://schemas.microsoft.com/office/drawing/2014/main" id="{FF92A66B-5AAC-0965-C78A-78FADE02741D}"/>
              </a:ext>
            </a:extLst>
          </p:cNvPr>
          <p:cNvSpPr txBox="1"/>
          <p:nvPr/>
        </p:nvSpPr>
        <p:spPr>
          <a:xfrm>
            <a:off x="9628150" y="4618845"/>
            <a:ext cx="2076476"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solidFill>
                  <a:srgbClr val="FF0000"/>
                </a:solidFill>
                <a:latin typeface="+mj-lt"/>
              </a:rPr>
              <a:t>By forecast end:</a:t>
            </a:r>
          </a:p>
          <a:p>
            <a:r>
              <a:rPr lang="en-GB" sz="1200" dirty="0">
                <a:solidFill>
                  <a:srgbClr val="FF0000"/>
                </a:solidFill>
                <a:latin typeface="+mj-lt"/>
              </a:rPr>
              <a:t>Net migration of 315k/year</a:t>
            </a:r>
          </a:p>
          <a:p>
            <a:r>
              <a:rPr lang="en-GB" sz="1200" dirty="0">
                <a:solidFill>
                  <a:srgbClr val="FF0000"/>
                </a:solidFill>
                <a:latin typeface="+mj-lt"/>
              </a:rPr>
              <a:t>Participation rate 62.7%</a:t>
            </a:r>
          </a:p>
        </p:txBody>
      </p:sp>
    </p:spTree>
    <p:extLst>
      <p:ext uri="{BB962C8B-B14F-4D97-AF65-F5344CB8AC3E}">
        <p14:creationId xmlns:p14="http://schemas.microsoft.com/office/powerpoint/2010/main" val="62756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wipe(left)">
                                      <p:cBhvr>
                                        <p:cTn id="7" dur="500"/>
                                        <p:tgtEl>
                                          <p:spTgt spid="19">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wipe(left)">
                                      <p:cBhvr>
                                        <p:cTn id="14" dur="500"/>
                                        <p:tgtEl>
                                          <p:spTgt spid="19">
                                            <p:graphicEl>
                                              <a:chart seriesIdx="1" categoryIdx="-4" bldStep="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Chart bld="series" animBg="0"/>
        </p:bldSub>
      </p:bldGraphic>
      <p:bldP spid="20" grpId="0"/>
      <p:bldP spid="21" grpId="0"/>
      <p:bldP spid="22" grpId="0"/>
      <p:bldP spid="26" grpId="0"/>
      <p:bldP spid="27" grpId="0"/>
      <p:bldP spid="29"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8093929" cy="571577"/>
          </a:xfrm>
        </p:spPr>
        <p:txBody>
          <a:bodyPr>
            <a:normAutofit/>
          </a:bodyPr>
          <a:lstStyle/>
          <a:p>
            <a:r>
              <a:rPr lang="en-GB" dirty="0"/>
              <a:t>Manifestos</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6" y="1233489"/>
            <a:ext cx="10368404" cy="4943475"/>
          </a:xfrm>
        </p:spPr>
        <p:txBody>
          <a:bodyPr>
            <a:normAutofit/>
          </a:bodyPr>
          <a:lstStyle/>
          <a:p>
            <a:r>
              <a:rPr lang="en-GB" dirty="0"/>
              <a:t>All parties offering multi-year settlements</a:t>
            </a:r>
          </a:p>
          <a:p>
            <a:pPr lvl="1"/>
            <a:r>
              <a:rPr lang="en-GB" dirty="0"/>
              <a:t>Welcomed, but cannot provide full certainty given ‘events, dear boy’</a:t>
            </a:r>
          </a:p>
          <a:p>
            <a:r>
              <a:rPr lang="en-GB" dirty="0"/>
              <a:t>Increased social care offer and/or wages</a:t>
            </a:r>
          </a:p>
          <a:p>
            <a:pPr lvl="1"/>
            <a:r>
              <a:rPr lang="en-GB" dirty="0"/>
              <a:t>Conservatives and Lib Dems haven’t identified sufficient funding for this</a:t>
            </a:r>
          </a:p>
          <a:p>
            <a:pPr lvl="1"/>
            <a:r>
              <a:rPr lang="en-GB" dirty="0"/>
              <a:t>Either need to cut other spending or shift burden to councils</a:t>
            </a:r>
          </a:p>
          <a:p>
            <a:r>
              <a:rPr lang="en-GB" dirty="0"/>
              <a:t>Childcare</a:t>
            </a:r>
          </a:p>
          <a:p>
            <a:pPr lvl="1"/>
            <a:r>
              <a:rPr lang="en-GB" dirty="0"/>
              <a:t>Conservatives pledge to continue roll-out of 9+ month scheme</a:t>
            </a:r>
          </a:p>
          <a:p>
            <a:pPr lvl="1"/>
            <a:r>
              <a:rPr lang="en-GB" dirty="0"/>
              <a:t>Labour suggest bigger role for schools/councils</a:t>
            </a:r>
          </a:p>
          <a:p>
            <a:endParaRPr lang="en-GB" dirty="0"/>
          </a:p>
          <a:p>
            <a:endParaRPr lang="en-GB" dirty="0"/>
          </a:p>
        </p:txBody>
      </p:sp>
    </p:spTree>
    <p:extLst>
      <p:ext uri="{BB962C8B-B14F-4D97-AF65-F5344CB8AC3E}">
        <p14:creationId xmlns:p14="http://schemas.microsoft.com/office/powerpoint/2010/main" val="2262100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6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1DD7CD9-ACE5-897D-A0E9-E052BF8B4778}"/>
              </a:ext>
            </a:extLst>
          </p:cNvPr>
          <p:cNvSpPr>
            <a:spLocks noGrp="1"/>
          </p:cNvSpPr>
          <p:nvPr>
            <p:ph type="title"/>
          </p:nvPr>
        </p:nvSpPr>
        <p:spPr>
          <a:xfrm>
            <a:off x="512955" y="342823"/>
            <a:ext cx="9770527" cy="571577"/>
          </a:xfrm>
        </p:spPr>
        <p:txBody>
          <a:bodyPr>
            <a:normAutofit fontScale="90000"/>
          </a:bodyPr>
          <a:lstStyle/>
          <a:p>
            <a:r>
              <a:rPr lang="en-US" dirty="0"/>
              <a:t>Disposable income not to return to pre-pandemic levels until 2025</a:t>
            </a:r>
          </a:p>
        </p:txBody>
      </p:sp>
      <p:sp>
        <p:nvSpPr>
          <p:cNvPr id="4" name="Text Placeholder 5">
            <a:extLst>
              <a:ext uri="{FF2B5EF4-FFF2-40B4-BE49-F238E27FC236}">
                <a16:creationId xmlns:a16="http://schemas.microsoft.com/office/drawing/2014/main" id="{7FBF5D05-DE31-C530-ED5B-7CD5529530C5}"/>
              </a:ext>
            </a:extLst>
          </p:cNvPr>
          <p:cNvSpPr>
            <a:spLocks noGrp="1"/>
          </p:cNvSpPr>
          <p:nvPr>
            <p:ph type="body" sz="quarter" idx="15"/>
          </p:nvPr>
        </p:nvSpPr>
        <p:spPr>
          <a:xfrm>
            <a:off x="368859" y="6092528"/>
            <a:ext cx="8020050" cy="279517"/>
          </a:xfrm>
        </p:spPr>
        <p:txBody>
          <a:bodyPr>
            <a:normAutofit/>
          </a:bodyPr>
          <a:lstStyle/>
          <a:p>
            <a:r>
              <a:rPr lang="en-US" sz="1000" dirty="0"/>
              <a:t>Source: OBR Economic and Fiscal Outlook (March 2024)</a:t>
            </a:r>
          </a:p>
        </p:txBody>
      </p:sp>
      <p:graphicFrame>
        <p:nvGraphicFramePr>
          <p:cNvPr id="5" name="Chart Placeholder 6">
            <a:extLst>
              <a:ext uri="{FF2B5EF4-FFF2-40B4-BE49-F238E27FC236}">
                <a16:creationId xmlns:a16="http://schemas.microsoft.com/office/drawing/2014/main" id="{527A20DD-467D-C034-2378-47EF39676542}"/>
              </a:ext>
            </a:extLst>
          </p:cNvPr>
          <p:cNvGraphicFramePr>
            <a:graphicFrameLocks/>
          </p:cNvGraphicFramePr>
          <p:nvPr>
            <p:extLst>
              <p:ext uri="{D42A27DB-BD31-4B8C-83A1-F6EECF244321}">
                <p14:modId xmlns:p14="http://schemas.microsoft.com/office/powerpoint/2010/main" val="1379652250"/>
              </p:ext>
            </p:extLst>
          </p:nvPr>
        </p:nvGraphicFramePr>
        <p:xfrm>
          <a:off x="372279" y="1415871"/>
          <a:ext cx="11106958" cy="46513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
            <a:extLst>
              <a:ext uri="{FF2B5EF4-FFF2-40B4-BE49-F238E27FC236}">
                <a16:creationId xmlns:a16="http://schemas.microsoft.com/office/drawing/2014/main" id="{7A3FD705-8E56-0666-DA8A-0B192ED07D25}"/>
              </a:ext>
            </a:extLst>
          </p:cNvPr>
          <p:cNvSpPr txBox="1"/>
          <p:nvPr/>
        </p:nvSpPr>
        <p:spPr>
          <a:xfrm>
            <a:off x="8963284" y="3572085"/>
            <a:ext cx="1785527" cy="3389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mj-lt"/>
              </a:rPr>
              <a:t>November 2023</a:t>
            </a:r>
          </a:p>
        </p:txBody>
      </p:sp>
      <p:sp>
        <p:nvSpPr>
          <p:cNvPr id="7" name="Text Box 1">
            <a:extLst>
              <a:ext uri="{FF2B5EF4-FFF2-40B4-BE49-F238E27FC236}">
                <a16:creationId xmlns:a16="http://schemas.microsoft.com/office/drawing/2014/main" id="{09613896-FCD5-8B7E-7067-1B5DB009EF03}"/>
              </a:ext>
            </a:extLst>
          </p:cNvPr>
          <p:cNvSpPr txBox="1"/>
          <p:nvPr/>
        </p:nvSpPr>
        <p:spPr>
          <a:xfrm>
            <a:off x="8070520" y="2155079"/>
            <a:ext cx="1785527" cy="3388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mj-lt"/>
              </a:rPr>
              <a:t>March 2024</a:t>
            </a:r>
          </a:p>
        </p:txBody>
      </p:sp>
      <p:sp>
        <p:nvSpPr>
          <p:cNvPr id="8" name="Text Box 1">
            <a:extLst>
              <a:ext uri="{FF2B5EF4-FFF2-40B4-BE49-F238E27FC236}">
                <a16:creationId xmlns:a16="http://schemas.microsoft.com/office/drawing/2014/main" id="{0326814F-4D4B-08CE-7E8D-083DD67568F6}"/>
              </a:ext>
            </a:extLst>
          </p:cNvPr>
          <p:cNvSpPr txBox="1"/>
          <p:nvPr/>
        </p:nvSpPr>
        <p:spPr>
          <a:xfrm>
            <a:off x="4073829" y="2189397"/>
            <a:ext cx="1785612" cy="3389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5"/>
                </a:solidFill>
                <a:latin typeface="+mj-lt"/>
              </a:rPr>
              <a:t>2019-20 level</a:t>
            </a:r>
          </a:p>
        </p:txBody>
      </p:sp>
    </p:spTree>
    <p:extLst>
      <p:ext uri="{BB962C8B-B14F-4D97-AF65-F5344CB8AC3E}">
        <p14:creationId xmlns:p14="http://schemas.microsoft.com/office/powerpoint/2010/main" val="396500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7" dur="500"/>
                                        <p:tgtEl>
                                          <p:spTgt spid="5">
                                            <p:graphicEl>
                                              <a:chart seriesIdx="2" categoryIdx="-4" bldStep="series"/>
                                            </p:graphic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4" dur="500"/>
                                        <p:tgtEl>
                                          <p:spTgt spid="5">
                                            <p:graphicEl>
                                              <a:chart seriesIdx="3" categoryIdx="-4" bldStep="series"/>
                                            </p:graphic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D2B7639-A1F3-C18F-730C-6A9EA993430C}"/>
              </a:ext>
            </a:extLst>
          </p:cNvPr>
          <p:cNvSpPr>
            <a:spLocks noGrp="1"/>
          </p:cNvSpPr>
          <p:nvPr>
            <p:ph type="title"/>
          </p:nvPr>
        </p:nvSpPr>
        <p:spPr>
          <a:xfrm>
            <a:off x="512956" y="342823"/>
            <a:ext cx="10192558" cy="571577"/>
          </a:xfrm>
        </p:spPr>
        <p:txBody>
          <a:bodyPr>
            <a:normAutofit fontScale="90000"/>
          </a:bodyPr>
          <a:lstStyle/>
          <a:p>
            <a:r>
              <a:rPr lang="en-GB" dirty="0"/>
              <a:t>Borrowing forecast all but unchanged since November</a:t>
            </a:r>
          </a:p>
        </p:txBody>
      </p:sp>
      <p:graphicFrame>
        <p:nvGraphicFramePr>
          <p:cNvPr id="12" name="Content Placeholder 5">
            <a:extLst>
              <a:ext uri="{FF2B5EF4-FFF2-40B4-BE49-F238E27FC236}">
                <a16:creationId xmlns:a16="http://schemas.microsoft.com/office/drawing/2014/main" id="{DCF17EAA-5D25-DBA2-FF3E-C59069487993}"/>
              </a:ext>
            </a:extLst>
          </p:cNvPr>
          <p:cNvGraphicFramePr>
            <a:graphicFrameLocks/>
          </p:cNvGraphicFramePr>
          <p:nvPr>
            <p:extLst>
              <p:ext uri="{D42A27DB-BD31-4B8C-83A1-F6EECF244321}">
                <p14:modId xmlns:p14="http://schemas.microsoft.com/office/powerpoint/2010/main" val="3256680569"/>
              </p:ext>
            </p:extLst>
          </p:nvPr>
        </p:nvGraphicFramePr>
        <p:xfrm>
          <a:off x="512763" y="1386590"/>
          <a:ext cx="10952406" cy="479037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
            <a:extLst>
              <a:ext uri="{FF2B5EF4-FFF2-40B4-BE49-F238E27FC236}">
                <a16:creationId xmlns:a16="http://schemas.microsoft.com/office/drawing/2014/main" id="{318EC1FC-D803-3DA7-0BAB-4B9D1B5D549A}"/>
              </a:ext>
            </a:extLst>
          </p:cNvPr>
          <p:cNvSpPr txBox="1"/>
          <p:nvPr/>
        </p:nvSpPr>
        <p:spPr>
          <a:xfrm>
            <a:off x="2557424" y="4908489"/>
            <a:ext cx="1420139" cy="2583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5"/>
                </a:solidFill>
                <a:latin typeface="Arial" panose="020B0604020202020204" pitchFamily="34" charset="0"/>
                <a:cs typeface="Arial" panose="020B0604020202020204" pitchFamily="34" charset="0"/>
              </a:rPr>
              <a:t>March 2022</a:t>
            </a:r>
          </a:p>
        </p:txBody>
      </p:sp>
      <p:sp>
        <p:nvSpPr>
          <p:cNvPr id="20" name="Text Box 1">
            <a:extLst>
              <a:ext uri="{FF2B5EF4-FFF2-40B4-BE49-F238E27FC236}">
                <a16:creationId xmlns:a16="http://schemas.microsoft.com/office/drawing/2014/main" id="{CDC4F4AF-B226-0B57-B7B1-AFBDBE6F2B6F}"/>
              </a:ext>
            </a:extLst>
          </p:cNvPr>
          <p:cNvSpPr txBox="1"/>
          <p:nvPr/>
        </p:nvSpPr>
        <p:spPr>
          <a:xfrm>
            <a:off x="7698886" y="4594360"/>
            <a:ext cx="1632928" cy="441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Arial" panose="020B0604020202020204" pitchFamily="34" charset="0"/>
                <a:cs typeface="Arial" panose="020B0604020202020204" pitchFamily="34" charset="0"/>
              </a:rPr>
              <a:t>March 2024</a:t>
            </a:r>
          </a:p>
        </p:txBody>
      </p:sp>
      <p:sp>
        <p:nvSpPr>
          <p:cNvPr id="21" name="Text Box 1">
            <a:extLst>
              <a:ext uri="{FF2B5EF4-FFF2-40B4-BE49-F238E27FC236}">
                <a16:creationId xmlns:a16="http://schemas.microsoft.com/office/drawing/2014/main" id="{23FD9A21-ED9E-4394-DA96-41C425328388}"/>
              </a:ext>
            </a:extLst>
          </p:cNvPr>
          <p:cNvSpPr txBox="1"/>
          <p:nvPr/>
        </p:nvSpPr>
        <p:spPr>
          <a:xfrm>
            <a:off x="4571299" y="3974020"/>
            <a:ext cx="2075871" cy="3001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Arial" panose="020B0604020202020204" pitchFamily="34" charset="0"/>
                <a:cs typeface="Arial" panose="020B0604020202020204" pitchFamily="34" charset="0"/>
              </a:rPr>
              <a:t>November 2023</a:t>
            </a:r>
          </a:p>
        </p:txBody>
      </p:sp>
      <p:sp>
        <p:nvSpPr>
          <p:cNvPr id="22" name="Text Box 1">
            <a:extLst>
              <a:ext uri="{FF2B5EF4-FFF2-40B4-BE49-F238E27FC236}">
                <a16:creationId xmlns:a16="http://schemas.microsoft.com/office/drawing/2014/main" id="{7862FC1D-F843-B514-57AF-8A87FAE52C5A}"/>
              </a:ext>
            </a:extLst>
          </p:cNvPr>
          <p:cNvSpPr txBox="1"/>
          <p:nvPr/>
        </p:nvSpPr>
        <p:spPr>
          <a:xfrm>
            <a:off x="5779785" y="4992263"/>
            <a:ext cx="2205273" cy="441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Arial" panose="020B0604020202020204" pitchFamily="34" charset="0"/>
                <a:cs typeface="Arial" panose="020B0604020202020204" pitchFamily="34" charset="0"/>
              </a:rPr>
              <a:t>March 2024 pre-measures</a:t>
            </a:r>
          </a:p>
        </p:txBody>
      </p:sp>
      <p:sp>
        <p:nvSpPr>
          <p:cNvPr id="23" name="TextBox 1">
            <a:extLst>
              <a:ext uri="{FF2B5EF4-FFF2-40B4-BE49-F238E27FC236}">
                <a16:creationId xmlns:a16="http://schemas.microsoft.com/office/drawing/2014/main" id="{4009F151-9592-8CB7-9549-2A8B983FEBCD}"/>
              </a:ext>
            </a:extLst>
          </p:cNvPr>
          <p:cNvSpPr txBox="1"/>
          <p:nvPr/>
        </p:nvSpPr>
        <p:spPr>
          <a:xfrm>
            <a:off x="4264435" y="2355577"/>
            <a:ext cx="2382735" cy="5284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0000"/>
                </a:solidFill>
                <a:latin typeface="+mj-lt"/>
              </a:rPr>
              <a:t>Slower growth in cash spending and earnings → lower revenues</a:t>
            </a:r>
          </a:p>
          <a:p>
            <a:endParaRPr lang="en-GB" sz="1200" dirty="0">
              <a:solidFill>
                <a:srgbClr val="FF0000"/>
              </a:solidFill>
              <a:latin typeface="+mj-lt"/>
            </a:endParaRPr>
          </a:p>
        </p:txBody>
      </p:sp>
      <p:sp>
        <p:nvSpPr>
          <p:cNvPr id="24" name="TextBox 1">
            <a:extLst>
              <a:ext uri="{FF2B5EF4-FFF2-40B4-BE49-F238E27FC236}">
                <a16:creationId xmlns:a16="http://schemas.microsoft.com/office/drawing/2014/main" id="{7A41820A-824B-F117-ABF5-00CFDDB31F85}"/>
              </a:ext>
            </a:extLst>
          </p:cNvPr>
          <p:cNvSpPr txBox="1"/>
          <p:nvPr/>
        </p:nvSpPr>
        <p:spPr>
          <a:xfrm>
            <a:off x="4264435" y="2883980"/>
            <a:ext cx="2570113" cy="4997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accent1"/>
                </a:solidFill>
                <a:latin typeface="+mj-lt"/>
              </a:rPr>
              <a:t>Lower interest rates and inflation → lower spending on debt interest</a:t>
            </a:r>
          </a:p>
        </p:txBody>
      </p:sp>
      <p:sp>
        <p:nvSpPr>
          <p:cNvPr id="25" name="TextBox 3">
            <a:extLst>
              <a:ext uri="{FF2B5EF4-FFF2-40B4-BE49-F238E27FC236}">
                <a16:creationId xmlns:a16="http://schemas.microsoft.com/office/drawing/2014/main" id="{64724560-65CC-951C-A3EE-5DE010C739C0}"/>
              </a:ext>
            </a:extLst>
          </p:cNvPr>
          <p:cNvSpPr txBox="1"/>
          <p:nvPr/>
        </p:nvSpPr>
        <p:spPr>
          <a:xfrm>
            <a:off x="9148297" y="4046666"/>
            <a:ext cx="2548328" cy="7160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latin typeface="+mj-lt"/>
              </a:rPr>
              <a:t>By the final year, more than half the </a:t>
            </a:r>
            <a:r>
              <a:rPr lang="en-GB" sz="1200" dirty="0">
                <a:solidFill>
                  <a:srgbClr val="FF0000"/>
                </a:solidFill>
                <a:latin typeface="+mj-lt"/>
              </a:rPr>
              <a:t>immediate, certain </a:t>
            </a:r>
            <a:r>
              <a:rPr lang="en-GB" sz="1200" dirty="0">
                <a:latin typeface="+mj-lt"/>
              </a:rPr>
              <a:t>tax cuts are offset by </a:t>
            </a:r>
            <a:r>
              <a:rPr lang="en-GB" sz="1200" dirty="0">
                <a:solidFill>
                  <a:srgbClr val="FF0000"/>
                </a:solidFill>
                <a:latin typeface="+mj-lt"/>
              </a:rPr>
              <a:t>back-loaded, uncertain</a:t>
            </a:r>
            <a:r>
              <a:rPr lang="en-GB" sz="1200" dirty="0">
                <a:latin typeface="+mj-lt"/>
              </a:rPr>
              <a:t> tax rises</a:t>
            </a:r>
          </a:p>
          <a:p>
            <a:endParaRPr lang="en-GB" sz="1200" dirty="0">
              <a:latin typeface="+mj-lt"/>
            </a:endParaRPr>
          </a:p>
        </p:txBody>
      </p:sp>
      <p:sp>
        <p:nvSpPr>
          <p:cNvPr id="26" name="Text Placeholder 5">
            <a:extLst>
              <a:ext uri="{FF2B5EF4-FFF2-40B4-BE49-F238E27FC236}">
                <a16:creationId xmlns:a16="http://schemas.microsoft.com/office/drawing/2014/main" id="{5C3689DC-C239-C55C-062C-FCD6D0F743DC}"/>
              </a:ext>
            </a:extLst>
          </p:cNvPr>
          <p:cNvSpPr>
            <a:spLocks noGrp="1"/>
          </p:cNvSpPr>
          <p:nvPr>
            <p:ph type="body" sz="quarter" idx="15"/>
          </p:nvPr>
        </p:nvSpPr>
        <p:spPr>
          <a:xfrm>
            <a:off x="368859" y="6092528"/>
            <a:ext cx="8020050" cy="279517"/>
          </a:xfrm>
        </p:spPr>
        <p:txBody>
          <a:bodyPr>
            <a:normAutofit/>
          </a:bodyPr>
          <a:lstStyle/>
          <a:p>
            <a:r>
              <a:rPr lang="en-US" sz="1000" dirty="0"/>
              <a:t>Source: OBR Economic and Fiscal Outlook (March 2024)</a:t>
            </a:r>
          </a:p>
        </p:txBody>
      </p:sp>
    </p:spTree>
    <p:extLst>
      <p:ext uri="{BB962C8B-B14F-4D97-AF65-F5344CB8AC3E}">
        <p14:creationId xmlns:p14="http://schemas.microsoft.com/office/powerpoint/2010/main" val="34203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500"/>
                                        <p:tgtEl>
                                          <p:spTgt spid="12">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4" dur="500"/>
                                        <p:tgtEl>
                                          <p:spTgt spid="12">
                                            <p:graphicEl>
                                              <a:chart seriesIdx="1" categoryIdx="-4" bldStep="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33" dur="500"/>
                                        <p:tgtEl>
                                          <p:spTgt spid="12">
                                            <p:graphicEl>
                                              <a:chart seriesIdx="2" categoryIdx="-4" bldStep="series"/>
                                            </p:graphicEl>
                                          </p:spTgt>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wipe(left)">
                                      <p:cBhvr>
                                        <p:cTn id="44" dur="500"/>
                                        <p:tgtEl>
                                          <p:spTgt spid="12">
                                            <p:graphicEl>
                                              <a:chart seriesIdx="3" categoryIdx="-4" bldStep="series"/>
                                            </p:graphicEl>
                                          </p:spTgt>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animBg="0"/>
        </p:bldSub>
      </p:bldGraphic>
      <p:bldP spid="13" grpId="0"/>
      <p:bldP spid="20" grpId="0"/>
      <p:bldP spid="21" grpId="0"/>
      <p:bldP spid="22" grpId="0"/>
      <p:bldP spid="23" grpId="0"/>
      <p:bldP spid="23" grpId="1"/>
      <p:bldP spid="24" grpId="0"/>
      <p:bldP spid="24" grpId="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D2B7639-A1F3-C18F-730C-6A9EA993430C}"/>
              </a:ext>
            </a:extLst>
          </p:cNvPr>
          <p:cNvSpPr>
            <a:spLocks noGrp="1"/>
          </p:cNvSpPr>
          <p:nvPr>
            <p:ph type="title"/>
          </p:nvPr>
        </p:nvSpPr>
        <p:spPr>
          <a:xfrm>
            <a:off x="512956" y="342823"/>
            <a:ext cx="10192558" cy="571577"/>
          </a:xfrm>
        </p:spPr>
        <p:txBody>
          <a:bodyPr>
            <a:normAutofit fontScale="90000"/>
          </a:bodyPr>
          <a:lstStyle/>
          <a:p>
            <a:r>
              <a:rPr lang="en-GB" dirty="0"/>
              <a:t>Debt forecast to be stable, rather than falling decisively</a:t>
            </a:r>
          </a:p>
        </p:txBody>
      </p:sp>
      <p:graphicFrame>
        <p:nvGraphicFramePr>
          <p:cNvPr id="4" name="Content Placeholder 5">
            <a:extLst>
              <a:ext uri="{FF2B5EF4-FFF2-40B4-BE49-F238E27FC236}">
                <a16:creationId xmlns:a16="http://schemas.microsoft.com/office/drawing/2014/main" id="{C6A3609A-7B33-E1F2-9B10-04AEAF18A077}"/>
              </a:ext>
            </a:extLst>
          </p:cNvPr>
          <p:cNvGraphicFramePr>
            <a:graphicFrameLocks/>
          </p:cNvGraphicFramePr>
          <p:nvPr>
            <p:extLst>
              <p:ext uri="{D42A27DB-BD31-4B8C-83A1-F6EECF244321}">
                <p14:modId xmlns:p14="http://schemas.microsoft.com/office/powerpoint/2010/main" val="1033617246"/>
              </p:ext>
            </p:extLst>
          </p:nvPr>
        </p:nvGraphicFramePr>
        <p:xfrm>
          <a:off x="512763" y="1349274"/>
          <a:ext cx="11275963" cy="45722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9CE82FD-7901-3D8F-2FAD-824749780EE7}"/>
              </a:ext>
            </a:extLst>
          </p:cNvPr>
          <p:cNvSpPr txBox="1"/>
          <p:nvPr/>
        </p:nvSpPr>
        <p:spPr>
          <a:xfrm>
            <a:off x="368859" y="6356351"/>
            <a:ext cx="7381568" cy="246221"/>
          </a:xfrm>
          <a:prstGeom prst="rect">
            <a:avLst/>
          </a:prstGeom>
          <a:noFill/>
        </p:spPr>
        <p:txBody>
          <a:bodyPr wrap="square">
            <a:spAutoFit/>
          </a:bodyPr>
          <a:lstStyle/>
          <a:p>
            <a:r>
              <a:rPr lang="en-GB" sz="1000" dirty="0"/>
              <a:t>Note: Public sector net debt excluding the Bank of England shown</a:t>
            </a:r>
          </a:p>
        </p:txBody>
      </p:sp>
      <p:sp>
        <p:nvSpPr>
          <p:cNvPr id="6" name="TextBox 5">
            <a:extLst>
              <a:ext uri="{FF2B5EF4-FFF2-40B4-BE49-F238E27FC236}">
                <a16:creationId xmlns:a16="http://schemas.microsoft.com/office/drawing/2014/main" id="{62CACEDE-87F7-A56E-3FFB-6C74E9F69A26}"/>
              </a:ext>
            </a:extLst>
          </p:cNvPr>
          <p:cNvSpPr txBox="1"/>
          <p:nvPr/>
        </p:nvSpPr>
        <p:spPr>
          <a:xfrm>
            <a:off x="9337799" y="3185167"/>
            <a:ext cx="2036607" cy="738664"/>
          </a:xfrm>
          <a:prstGeom prst="rect">
            <a:avLst/>
          </a:prstGeom>
          <a:noFill/>
        </p:spPr>
        <p:txBody>
          <a:bodyPr wrap="square" rtlCol="0">
            <a:spAutoFit/>
          </a:bodyPr>
          <a:lstStyle/>
          <a:p>
            <a:r>
              <a:rPr lang="en-GB" sz="1400" dirty="0">
                <a:solidFill>
                  <a:srgbClr val="FF0000"/>
                </a:solidFill>
              </a:rPr>
              <a:t>OBR’s estimated probability of debt actually falling: 54%</a:t>
            </a:r>
          </a:p>
        </p:txBody>
      </p:sp>
      <p:sp>
        <p:nvSpPr>
          <p:cNvPr id="8" name="Text Box 1">
            <a:extLst>
              <a:ext uri="{FF2B5EF4-FFF2-40B4-BE49-F238E27FC236}">
                <a16:creationId xmlns:a16="http://schemas.microsoft.com/office/drawing/2014/main" id="{6F6D48C4-B981-0465-68F6-550A39E4EB5D}"/>
              </a:ext>
            </a:extLst>
          </p:cNvPr>
          <p:cNvSpPr txBox="1"/>
          <p:nvPr/>
        </p:nvSpPr>
        <p:spPr>
          <a:xfrm>
            <a:off x="5820569" y="4157064"/>
            <a:ext cx="2371887" cy="2556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5"/>
                </a:solidFill>
                <a:latin typeface="+mj-lt"/>
              </a:rPr>
              <a:t>March 2022</a:t>
            </a:r>
          </a:p>
        </p:txBody>
      </p:sp>
      <p:sp>
        <p:nvSpPr>
          <p:cNvPr id="9" name="Text Box 1">
            <a:extLst>
              <a:ext uri="{FF2B5EF4-FFF2-40B4-BE49-F238E27FC236}">
                <a16:creationId xmlns:a16="http://schemas.microsoft.com/office/drawing/2014/main" id="{23F102D1-28BC-6DE2-F3F8-2671242DF76D}"/>
              </a:ext>
            </a:extLst>
          </p:cNvPr>
          <p:cNvSpPr txBox="1"/>
          <p:nvPr/>
        </p:nvSpPr>
        <p:spPr>
          <a:xfrm>
            <a:off x="9712281" y="2366047"/>
            <a:ext cx="1432623" cy="333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mj-lt"/>
              </a:rPr>
              <a:t>March 2024</a:t>
            </a:r>
          </a:p>
        </p:txBody>
      </p:sp>
      <p:sp>
        <p:nvSpPr>
          <p:cNvPr id="10" name="Text Box 1">
            <a:extLst>
              <a:ext uri="{FF2B5EF4-FFF2-40B4-BE49-F238E27FC236}">
                <a16:creationId xmlns:a16="http://schemas.microsoft.com/office/drawing/2014/main" id="{8F97E9A9-ACF3-450D-0BF2-80F559B5689D}"/>
              </a:ext>
            </a:extLst>
          </p:cNvPr>
          <p:cNvSpPr txBox="1"/>
          <p:nvPr/>
        </p:nvSpPr>
        <p:spPr>
          <a:xfrm>
            <a:off x="1985452" y="3214364"/>
            <a:ext cx="2074191" cy="289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mj-lt"/>
              </a:rPr>
              <a:t>November 2023</a:t>
            </a:r>
          </a:p>
        </p:txBody>
      </p:sp>
      <p:sp>
        <p:nvSpPr>
          <p:cNvPr id="14" name="Text Placeholder 5">
            <a:extLst>
              <a:ext uri="{FF2B5EF4-FFF2-40B4-BE49-F238E27FC236}">
                <a16:creationId xmlns:a16="http://schemas.microsoft.com/office/drawing/2014/main" id="{34C8196B-35BF-17F3-EC10-1C858BB3AB39}"/>
              </a:ext>
            </a:extLst>
          </p:cNvPr>
          <p:cNvSpPr>
            <a:spLocks noGrp="1"/>
          </p:cNvSpPr>
          <p:nvPr>
            <p:ph type="body" sz="quarter" idx="15"/>
          </p:nvPr>
        </p:nvSpPr>
        <p:spPr>
          <a:xfrm>
            <a:off x="368859" y="6092528"/>
            <a:ext cx="8020050" cy="279517"/>
          </a:xfrm>
        </p:spPr>
        <p:txBody>
          <a:bodyPr>
            <a:normAutofit/>
          </a:bodyPr>
          <a:lstStyle/>
          <a:p>
            <a:r>
              <a:rPr lang="en-US" sz="1000" dirty="0"/>
              <a:t>Source: OBR Economic and Fiscal Outlook (March 2024)</a:t>
            </a:r>
          </a:p>
        </p:txBody>
      </p:sp>
    </p:spTree>
    <p:extLst>
      <p:ext uri="{BB962C8B-B14F-4D97-AF65-F5344CB8AC3E}">
        <p14:creationId xmlns:p14="http://schemas.microsoft.com/office/powerpoint/2010/main" val="42037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4" dur="500"/>
                                        <p:tgtEl>
                                          <p:spTgt spid="4">
                                            <p:graphicEl>
                                              <a:chart seriesIdx="1" categoryIdx="-4" bldStep="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1" dur="500"/>
                                        <p:tgtEl>
                                          <p:spTgt spid="4">
                                            <p:graphicEl>
                                              <a:chart seriesIdx="2" categoryIdx="-4" bldStep="series"/>
                                            </p:graphic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P spid="6"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03FD670-8AB9-53B3-5DC2-5EAEDF505CBB}"/>
              </a:ext>
            </a:extLst>
          </p:cNvPr>
          <p:cNvSpPr txBox="1">
            <a:spLocks/>
          </p:cNvSpPr>
          <p:nvPr/>
        </p:nvSpPr>
        <p:spPr>
          <a:xfrm>
            <a:off x="512955" y="342823"/>
            <a:ext cx="9770527" cy="57157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500" b="1" kern="1200">
                <a:solidFill>
                  <a:schemeClr val="tx2"/>
                </a:solidFill>
                <a:latin typeface="+mj-lt"/>
                <a:ea typeface="+mj-ea"/>
                <a:cs typeface="+mj-cs"/>
              </a:defRPr>
            </a:lvl1pPr>
          </a:lstStyle>
          <a:p>
            <a:r>
              <a:rPr lang="en-US" dirty="0"/>
              <a:t>H</a:t>
            </a:r>
            <a:r>
              <a:rPr lang="en-GB" dirty="0" err="1"/>
              <a:t>igher</a:t>
            </a:r>
            <a:r>
              <a:rPr lang="en-GB" dirty="0"/>
              <a:t> tax and spending than pre-pandemic</a:t>
            </a:r>
          </a:p>
        </p:txBody>
      </p:sp>
      <p:graphicFrame>
        <p:nvGraphicFramePr>
          <p:cNvPr id="6" name="Content Placeholder 5">
            <a:extLst>
              <a:ext uri="{FF2B5EF4-FFF2-40B4-BE49-F238E27FC236}">
                <a16:creationId xmlns:a16="http://schemas.microsoft.com/office/drawing/2014/main" id="{3E33F4B8-CD4A-ACE9-791B-C93B0AC22098}"/>
              </a:ext>
            </a:extLst>
          </p:cNvPr>
          <p:cNvGraphicFramePr>
            <a:graphicFrameLocks noGrp="1"/>
          </p:cNvGraphicFramePr>
          <p:nvPr>
            <p:ph idx="1"/>
            <p:extLst>
              <p:ext uri="{D42A27DB-BD31-4B8C-83A1-F6EECF244321}">
                <p14:modId xmlns:p14="http://schemas.microsoft.com/office/powerpoint/2010/main" val="3082254380"/>
              </p:ext>
            </p:extLst>
          </p:nvPr>
        </p:nvGraphicFramePr>
        <p:xfrm>
          <a:off x="512763" y="1233488"/>
          <a:ext cx="9395512" cy="4943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
            <a:extLst>
              <a:ext uri="{FF2B5EF4-FFF2-40B4-BE49-F238E27FC236}">
                <a16:creationId xmlns:a16="http://schemas.microsoft.com/office/drawing/2014/main" id="{62820A91-F397-A126-4972-94BC1A3A5DDD}"/>
              </a:ext>
            </a:extLst>
          </p:cNvPr>
          <p:cNvSpPr txBox="1"/>
          <p:nvPr/>
        </p:nvSpPr>
        <p:spPr>
          <a:xfrm>
            <a:off x="7189805" y="3957405"/>
            <a:ext cx="1184703" cy="4651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200" b="1" dirty="0">
                <a:solidFill>
                  <a:schemeClr val="tx2"/>
                </a:solidFill>
                <a:latin typeface="+mj-lt"/>
              </a:rPr>
              <a:t>Revenues</a:t>
            </a:r>
          </a:p>
        </p:txBody>
      </p:sp>
      <p:sp>
        <p:nvSpPr>
          <p:cNvPr id="11" name="Text Box 1">
            <a:extLst>
              <a:ext uri="{FF2B5EF4-FFF2-40B4-BE49-F238E27FC236}">
                <a16:creationId xmlns:a16="http://schemas.microsoft.com/office/drawing/2014/main" id="{B29A84CC-23DE-0502-0BFF-276755E59812}"/>
              </a:ext>
            </a:extLst>
          </p:cNvPr>
          <p:cNvSpPr txBox="1"/>
          <p:nvPr/>
        </p:nvSpPr>
        <p:spPr>
          <a:xfrm>
            <a:off x="4308944" y="2399915"/>
            <a:ext cx="1117722" cy="311093"/>
          </a:xfrm>
          <a:prstGeom prst="rect">
            <a:avLst/>
          </a:prstGeom>
          <a:ln>
            <a:no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rgbClr val="EB5C40"/>
                </a:solidFill>
                <a:latin typeface="+mj-lt"/>
              </a:rPr>
              <a:t>Total government spending</a:t>
            </a:r>
          </a:p>
        </p:txBody>
      </p:sp>
      <p:sp>
        <p:nvSpPr>
          <p:cNvPr id="16" name="Text Box 1">
            <a:extLst>
              <a:ext uri="{FF2B5EF4-FFF2-40B4-BE49-F238E27FC236}">
                <a16:creationId xmlns:a16="http://schemas.microsoft.com/office/drawing/2014/main" id="{A63CAE74-3B0B-463F-AA23-DD51C7418371}"/>
              </a:ext>
            </a:extLst>
          </p:cNvPr>
          <p:cNvSpPr txBox="1"/>
          <p:nvPr/>
        </p:nvSpPr>
        <p:spPr>
          <a:xfrm>
            <a:off x="3598047" y="3351915"/>
            <a:ext cx="1117721" cy="311093"/>
          </a:xfrm>
          <a:prstGeom prst="rect">
            <a:avLst/>
          </a:prstGeom>
          <a:ln>
            <a:no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mj-lt"/>
              </a:rPr>
              <a:t>Non-debt interest spending</a:t>
            </a:r>
          </a:p>
        </p:txBody>
      </p:sp>
      <p:sp>
        <p:nvSpPr>
          <p:cNvPr id="19" name="TextBox 18">
            <a:extLst>
              <a:ext uri="{FF2B5EF4-FFF2-40B4-BE49-F238E27FC236}">
                <a16:creationId xmlns:a16="http://schemas.microsoft.com/office/drawing/2014/main" id="{C5788101-4FD2-A4EA-D8B7-460F37D89BD6}"/>
              </a:ext>
            </a:extLst>
          </p:cNvPr>
          <p:cNvSpPr txBox="1"/>
          <p:nvPr/>
        </p:nvSpPr>
        <p:spPr>
          <a:xfrm>
            <a:off x="10033585" y="2082477"/>
            <a:ext cx="1688691" cy="1892826"/>
          </a:xfrm>
          <a:prstGeom prst="rect">
            <a:avLst/>
          </a:prstGeom>
          <a:noFill/>
        </p:spPr>
        <p:txBody>
          <a:bodyPr wrap="square" rtlCol="0">
            <a:spAutoFit/>
          </a:bodyPr>
          <a:lstStyle/>
          <a:p>
            <a:r>
              <a:rPr lang="en-GB" sz="1300" dirty="0">
                <a:solidFill>
                  <a:srgbClr val="FF0000"/>
                </a:solidFill>
              </a:rPr>
              <a:t>Of the increase in the tax-to-GDP ratio since 2019-20:</a:t>
            </a:r>
          </a:p>
          <a:p>
            <a:endParaRPr lang="en-GB" sz="1300" dirty="0">
              <a:solidFill>
                <a:srgbClr val="FF0000"/>
              </a:solidFill>
            </a:endParaRPr>
          </a:p>
          <a:p>
            <a:pPr marL="285750" indent="-285750">
              <a:buFont typeface="Arial" panose="020B0604020202020204" pitchFamily="34" charset="0"/>
              <a:buChar char="•"/>
            </a:pPr>
            <a:r>
              <a:rPr lang="en-GB" sz="1300" dirty="0">
                <a:solidFill>
                  <a:srgbClr val="FF0000"/>
                </a:solidFill>
              </a:rPr>
              <a:t>30% tax raising measures</a:t>
            </a:r>
          </a:p>
          <a:p>
            <a:pPr marL="285750" indent="-285750">
              <a:buFont typeface="Arial" panose="020B0604020202020204" pitchFamily="34" charset="0"/>
              <a:buChar char="•"/>
            </a:pPr>
            <a:endParaRPr lang="en-GB" sz="1300" dirty="0">
              <a:solidFill>
                <a:srgbClr val="FF0000"/>
              </a:solidFill>
            </a:endParaRPr>
          </a:p>
          <a:p>
            <a:pPr marL="285750" indent="-285750">
              <a:buFont typeface="Arial" panose="020B0604020202020204" pitchFamily="34" charset="0"/>
              <a:buChar char="•"/>
            </a:pPr>
            <a:r>
              <a:rPr lang="en-GB" sz="1300" dirty="0">
                <a:solidFill>
                  <a:srgbClr val="FF0000"/>
                </a:solidFill>
              </a:rPr>
              <a:t>70% other factors</a:t>
            </a:r>
          </a:p>
        </p:txBody>
      </p:sp>
      <p:sp>
        <p:nvSpPr>
          <p:cNvPr id="2" name="Text Placeholder 5">
            <a:extLst>
              <a:ext uri="{FF2B5EF4-FFF2-40B4-BE49-F238E27FC236}">
                <a16:creationId xmlns:a16="http://schemas.microsoft.com/office/drawing/2014/main" id="{C93FDCA9-03FE-955D-DD10-DA74FD61D210}"/>
              </a:ext>
            </a:extLst>
          </p:cNvPr>
          <p:cNvSpPr txBox="1">
            <a:spLocks/>
          </p:cNvSpPr>
          <p:nvPr/>
        </p:nvSpPr>
        <p:spPr>
          <a:xfrm>
            <a:off x="368859" y="6092528"/>
            <a:ext cx="8020050" cy="279517"/>
          </a:xfrm>
          <a:prstGeom prst="rect">
            <a:avLst/>
          </a:prstGeom>
        </p:spPr>
        <p:txBody>
          <a:bodyPr>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t>Source: OBR Economic and Fiscal Outlook (March 2024)</a:t>
            </a:r>
          </a:p>
        </p:txBody>
      </p:sp>
    </p:spTree>
    <p:extLst>
      <p:ext uri="{BB962C8B-B14F-4D97-AF65-F5344CB8AC3E}">
        <p14:creationId xmlns:p14="http://schemas.microsoft.com/office/powerpoint/2010/main" val="10305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1000"/>
                                        <p:tgtEl>
                                          <p:spTgt spid="6">
                                            <p:graphicEl>
                                              <a:chart seriesIdx="0" categoryIdx="-4" bldStep="series"/>
                                            </p:graphic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8" dur="500"/>
                                        <p:tgtEl>
                                          <p:spTgt spid="6">
                                            <p:graphicEl>
                                              <a:chart seriesIdx="1"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22" presetClass="entr" presetSubtype="8" fill="hold" grpId="0" nodeType="withEffect">
                                  <p:stCondLst>
                                    <p:cond delay="0"/>
                                  </p:stCondLst>
                                  <p:childTnLst>
                                    <p:set>
                                      <p:cBhvr>
                                        <p:cTn id="2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9" dur="500"/>
                                        <p:tgtEl>
                                          <p:spTgt spid="6">
                                            <p:graphicEl>
                                              <a:chart seriesIdx="2" categoryIdx="-4" bldStep="series"/>
                                            </p:graphicEl>
                                          </p:spTgt>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36" dur="1000"/>
                                        <p:tgtEl>
                                          <p:spTgt spid="6">
                                            <p:graphicEl>
                                              <a:chart seriesIdx="3" categoryIdx="-4" bldStep="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chart seriesIdx="4" categoryIdx="-4" bldStep="series"/>
                                            </p:graphicEl>
                                          </p:spTgt>
                                        </p:tgtEl>
                                        <p:attrNameLst>
                                          <p:attrName>style.visibility</p:attrName>
                                        </p:attrNameLst>
                                      </p:cBhvr>
                                      <p:to>
                                        <p:strVal val="visible"/>
                                      </p:to>
                                    </p:set>
                                  </p:childTnLst>
                                </p:cTn>
                              </p:par>
                              <p:par>
                                <p:cTn id="41" presetID="22" presetClass="entr" presetSubtype="8" fill="hold" grpId="0" nodeType="withEffect">
                                  <p:stCondLst>
                                    <p:cond delay="0"/>
                                  </p:stCondLst>
                                  <p:childTnLst>
                                    <p:set>
                                      <p:cBhvr>
                                        <p:cTn id="42"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43" dur="500"/>
                                        <p:tgtEl>
                                          <p:spTgt spid="6">
                                            <p:graphicEl>
                                              <a:chart seriesIdx="5" categoryIdx="-4" bldStep="series"/>
                                            </p:graphicEl>
                                          </p:spTgt>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7" grpId="0"/>
      <p:bldP spid="11" grpId="0"/>
      <p:bldP spid="16" grpId="0"/>
      <p:bldP spid="19" grpId="0"/>
      <p:bldP spid="19"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E2ABC-806F-40F1-BE53-2EDB93BFBC1E}"/>
              </a:ext>
            </a:extLst>
          </p:cNvPr>
          <p:cNvSpPr>
            <a:spLocks noGrp="1"/>
          </p:cNvSpPr>
          <p:nvPr>
            <p:ph type="title"/>
          </p:nvPr>
        </p:nvSpPr>
        <p:spPr>
          <a:xfrm>
            <a:off x="450167" y="342824"/>
            <a:ext cx="10016196" cy="599557"/>
          </a:xfrm>
        </p:spPr>
        <p:txBody>
          <a:bodyPr>
            <a:normAutofit fontScale="90000"/>
          </a:bodyPr>
          <a:lstStyle/>
          <a:p>
            <a:r>
              <a:rPr lang="en-US" dirty="0"/>
              <a:t>Spending over this parliament will have grown – overall, more slowly than planned </a:t>
            </a:r>
            <a:endParaRPr lang="en-GB" dirty="0"/>
          </a:p>
        </p:txBody>
      </p:sp>
      <p:graphicFrame>
        <p:nvGraphicFramePr>
          <p:cNvPr id="6" name="Content Placeholder 5">
            <a:extLst>
              <a:ext uri="{FF2B5EF4-FFF2-40B4-BE49-F238E27FC236}">
                <a16:creationId xmlns:a16="http://schemas.microsoft.com/office/drawing/2014/main" id="{26264F97-A4A1-4D41-A920-D5DCEA51894A}"/>
              </a:ext>
            </a:extLst>
          </p:cNvPr>
          <p:cNvGraphicFramePr>
            <a:graphicFrameLocks noGrp="1"/>
          </p:cNvGraphicFramePr>
          <p:nvPr>
            <p:ph idx="1"/>
            <p:extLst>
              <p:ext uri="{D42A27DB-BD31-4B8C-83A1-F6EECF244321}">
                <p14:modId xmlns:p14="http://schemas.microsoft.com/office/powerpoint/2010/main" val="4290047864"/>
              </p:ext>
            </p:extLst>
          </p:nvPr>
        </p:nvGraphicFramePr>
        <p:xfrm>
          <a:off x="450167" y="1403006"/>
          <a:ext cx="10677378" cy="47226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1CCBAD9-D266-42FF-BA15-EAC73E2368EA}"/>
              </a:ext>
            </a:extLst>
          </p:cNvPr>
          <p:cNvSpPr txBox="1"/>
          <p:nvPr/>
        </p:nvSpPr>
        <p:spPr>
          <a:xfrm>
            <a:off x="3030603" y="1836264"/>
            <a:ext cx="1960913" cy="461665"/>
          </a:xfrm>
          <a:prstGeom prst="rect">
            <a:avLst/>
          </a:prstGeom>
          <a:noFill/>
        </p:spPr>
        <p:txBody>
          <a:bodyPr wrap="square" rtlCol="0">
            <a:spAutoFit/>
          </a:bodyPr>
          <a:lstStyle/>
          <a:p>
            <a:r>
              <a:rPr lang="en-US" sz="1200" b="1" dirty="0">
                <a:solidFill>
                  <a:schemeClr val="tx2"/>
                </a:solidFill>
              </a:rPr>
              <a:t>Total day-to-day spending 19-20 to 24-25</a:t>
            </a:r>
            <a:endParaRPr lang="en-GB" sz="1200" b="1" dirty="0">
              <a:solidFill>
                <a:schemeClr val="tx2"/>
              </a:solidFill>
            </a:endParaRPr>
          </a:p>
        </p:txBody>
      </p:sp>
      <p:sp>
        <p:nvSpPr>
          <p:cNvPr id="9" name="TextBox 8">
            <a:extLst>
              <a:ext uri="{FF2B5EF4-FFF2-40B4-BE49-F238E27FC236}">
                <a16:creationId xmlns:a16="http://schemas.microsoft.com/office/drawing/2014/main" id="{5859B5A1-384C-4603-8B86-3290DA59F0F2}"/>
              </a:ext>
            </a:extLst>
          </p:cNvPr>
          <p:cNvSpPr txBox="1"/>
          <p:nvPr/>
        </p:nvSpPr>
        <p:spPr>
          <a:xfrm>
            <a:off x="8335283" y="1893209"/>
            <a:ext cx="1960912" cy="461665"/>
          </a:xfrm>
          <a:prstGeom prst="rect">
            <a:avLst/>
          </a:prstGeom>
          <a:noFill/>
        </p:spPr>
        <p:txBody>
          <a:bodyPr wrap="square" rtlCol="0">
            <a:spAutoFit/>
          </a:bodyPr>
          <a:lstStyle/>
          <a:p>
            <a:r>
              <a:rPr lang="en-US" sz="1200" b="1" dirty="0">
                <a:solidFill>
                  <a:schemeClr val="accent6"/>
                </a:solidFill>
              </a:rPr>
              <a:t>Per person day-to-day spending 19-20 to 24-25</a:t>
            </a:r>
            <a:endParaRPr lang="en-GB" sz="1200" b="1" dirty="0">
              <a:solidFill>
                <a:schemeClr val="accent6"/>
              </a:solidFill>
            </a:endParaRPr>
          </a:p>
        </p:txBody>
      </p:sp>
      <p:sp>
        <p:nvSpPr>
          <p:cNvPr id="10" name="Footer Placeholder 9">
            <a:extLst>
              <a:ext uri="{FF2B5EF4-FFF2-40B4-BE49-F238E27FC236}">
                <a16:creationId xmlns:a16="http://schemas.microsoft.com/office/drawing/2014/main" id="{46E94D56-F166-E360-F68D-DFCE78493118}"/>
              </a:ext>
            </a:extLst>
          </p:cNvPr>
          <p:cNvSpPr>
            <a:spLocks noGrp="1"/>
          </p:cNvSpPr>
          <p:nvPr>
            <p:ph type="ftr" sz="quarter" idx="10"/>
          </p:nvPr>
        </p:nvSpPr>
        <p:spPr/>
        <p:txBody>
          <a:bodyPr/>
          <a:lstStyle/>
          <a:p>
            <a:r>
              <a:rPr lang="en-US"/>
              <a:t>Public service spending</a:t>
            </a:r>
            <a:endParaRPr lang="en-US" dirty="0"/>
          </a:p>
        </p:txBody>
      </p:sp>
      <p:sp>
        <p:nvSpPr>
          <p:cNvPr id="2" name="Slide Number Placeholder 1">
            <a:extLst>
              <a:ext uri="{FF2B5EF4-FFF2-40B4-BE49-F238E27FC236}">
                <a16:creationId xmlns:a16="http://schemas.microsoft.com/office/drawing/2014/main" id="{F3797580-163E-434C-A34D-70B4ECB40640}"/>
              </a:ext>
            </a:extLst>
          </p:cNvPr>
          <p:cNvSpPr>
            <a:spLocks noGrp="1"/>
          </p:cNvSpPr>
          <p:nvPr>
            <p:ph type="sldNum" sz="quarter" idx="11"/>
          </p:nvPr>
        </p:nvSpPr>
        <p:spPr/>
        <p:txBody>
          <a:bodyPr/>
          <a:lstStyle/>
          <a:p>
            <a:r>
              <a:rPr lang="en-US"/>
              <a:t>© </a:t>
            </a:r>
            <a:r>
              <a:rPr lang="en-GB"/>
              <a:t>Institute for Fiscal Studies</a:t>
            </a:r>
            <a:endParaRPr lang="en-US" dirty="0"/>
          </a:p>
        </p:txBody>
      </p:sp>
      <p:cxnSp>
        <p:nvCxnSpPr>
          <p:cNvPr id="11" name="Straight Arrow Connector 10">
            <a:extLst>
              <a:ext uri="{FF2B5EF4-FFF2-40B4-BE49-F238E27FC236}">
                <a16:creationId xmlns:a16="http://schemas.microsoft.com/office/drawing/2014/main" id="{E2CD964A-AB48-B742-B4A9-015AA54D8510}"/>
              </a:ext>
            </a:extLst>
          </p:cNvPr>
          <p:cNvCxnSpPr/>
          <p:nvPr/>
        </p:nvCxnSpPr>
        <p:spPr>
          <a:xfrm>
            <a:off x="3823898" y="3259378"/>
            <a:ext cx="0" cy="571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DEE3222-1C60-7B41-9E0F-FA77B6D7AC3D}"/>
              </a:ext>
            </a:extLst>
          </p:cNvPr>
          <p:cNvCxnSpPr/>
          <p:nvPr/>
        </p:nvCxnSpPr>
        <p:spPr>
          <a:xfrm>
            <a:off x="8643865" y="3545128"/>
            <a:ext cx="0" cy="900113"/>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1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2" bldStep="ptIn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chart seriesIdx="0" categoryIdx="3" bldStep="ptInCategory"/>
                                            </p:graphic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6012C-9D50-265F-D69D-840E8ACA4243}"/>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4A9ED5A-619C-9583-056E-60276CE4A3FB}"/>
              </a:ext>
            </a:extLst>
          </p:cNvPr>
          <p:cNvGraphicFramePr>
            <a:graphicFrameLocks noGrp="1"/>
          </p:cNvGraphicFramePr>
          <p:nvPr>
            <p:ph idx="1"/>
            <p:extLst>
              <p:ext uri="{D42A27DB-BD31-4B8C-83A1-F6EECF244321}">
                <p14:modId xmlns:p14="http://schemas.microsoft.com/office/powerpoint/2010/main" val="3965048194"/>
              </p:ext>
            </p:extLst>
          </p:nvPr>
        </p:nvGraphicFramePr>
        <p:xfrm>
          <a:off x="683941" y="1233489"/>
          <a:ext cx="10682754" cy="475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0A939718-5971-8915-29AB-EA49DB717B32}"/>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A2712CAE-9B25-460D-663F-FECC64318AF3}"/>
              </a:ext>
            </a:extLst>
          </p:cNvPr>
          <p:cNvSpPr>
            <a:spLocks noGrp="1"/>
          </p:cNvSpPr>
          <p:nvPr>
            <p:ph type="title"/>
          </p:nvPr>
        </p:nvSpPr>
        <p:spPr/>
        <p:txBody>
          <a:bodyPr>
            <a:normAutofit/>
          </a:bodyPr>
          <a:lstStyle/>
          <a:p>
            <a:r>
              <a:rPr lang="en-US" dirty="0"/>
              <a:t>Implications for the coming parliament</a:t>
            </a:r>
            <a:endParaRPr lang="en-GB" dirty="0"/>
          </a:p>
        </p:txBody>
      </p:sp>
      <p:cxnSp>
        <p:nvCxnSpPr>
          <p:cNvPr id="10" name="Straight Arrow Connector 9">
            <a:extLst>
              <a:ext uri="{FF2B5EF4-FFF2-40B4-BE49-F238E27FC236}">
                <a16:creationId xmlns:a16="http://schemas.microsoft.com/office/drawing/2014/main" id="{0C560843-00E4-89C6-9652-1111ABB5E7E1}"/>
              </a:ext>
            </a:extLst>
          </p:cNvPr>
          <p:cNvCxnSpPr>
            <a:cxnSpLocks/>
          </p:cNvCxnSpPr>
          <p:nvPr/>
        </p:nvCxnSpPr>
        <p:spPr>
          <a:xfrm flipV="1">
            <a:off x="5579425" y="2222595"/>
            <a:ext cx="0" cy="402029"/>
          </a:xfrm>
          <a:prstGeom prst="straightConnector1">
            <a:avLst/>
          </a:prstGeom>
          <a:ln>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12F304-9575-7557-C67F-E49EEE233CEC}"/>
              </a:ext>
            </a:extLst>
          </p:cNvPr>
          <p:cNvSpPr txBox="1"/>
          <p:nvPr/>
        </p:nvSpPr>
        <p:spPr>
          <a:xfrm>
            <a:off x="4614601" y="2306372"/>
            <a:ext cx="1105078" cy="261610"/>
          </a:xfrm>
          <a:prstGeom prst="rect">
            <a:avLst/>
          </a:prstGeom>
          <a:noFill/>
        </p:spPr>
        <p:txBody>
          <a:bodyPr wrap="square" rtlCol="0">
            <a:spAutoFit/>
          </a:bodyPr>
          <a:lstStyle/>
          <a:p>
            <a:r>
              <a:rPr lang="en-US" sz="1100" dirty="0">
                <a:solidFill>
                  <a:schemeClr val="tx2">
                    <a:lumMod val="60000"/>
                    <a:lumOff val="40000"/>
                  </a:schemeClr>
                </a:solidFill>
              </a:rPr>
              <a:t>Likely range</a:t>
            </a:r>
            <a:endParaRPr lang="en-GB" sz="1100" dirty="0">
              <a:solidFill>
                <a:schemeClr val="tx2">
                  <a:lumMod val="60000"/>
                  <a:lumOff val="40000"/>
                </a:schemeClr>
              </a:solidFill>
            </a:endParaRPr>
          </a:p>
        </p:txBody>
      </p:sp>
      <p:cxnSp>
        <p:nvCxnSpPr>
          <p:cNvPr id="15" name="Straight Arrow Connector 14">
            <a:extLst>
              <a:ext uri="{FF2B5EF4-FFF2-40B4-BE49-F238E27FC236}">
                <a16:creationId xmlns:a16="http://schemas.microsoft.com/office/drawing/2014/main" id="{A9CEDEB0-1FB6-377A-0D94-0D48B394A1D6}"/>
              </a:ext>
            </a:extLst>
          </p:cNvPr>
          <p:cNvCxnSpPr>
            <a:cxnSpLocks/>
          </p:cNvCxnSpPr>
          <p:nvPr/>
        </p:nvCxnSpPr>
        <p:spPr>
          <a:xfrm flipV="1">
            <a:off x="7945364" y="4285159"/>
            <a:ext cx="0" cy="662793"/>
          </a:xfrm>
          <a:prstGeom prst="straightConnector1">
            <a:avLst/>
          </a:prstGeom>
          <a:ln>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063CB63-A886-F57C-7332-2D41E1B49724}"/>
              </a:ext>
            </a:extLst>
          </p:cNvPr>
          <p:cNvSpPr txBox="1"/>
          <p:nvPr/>
        </p:nvSpPr>
        <p:spPr>
          <a:xfrm>
            <a:off x="6979239" y="4485749"/>
            <a:ext cx="1038712" cy="261610"/>
          </a:xfrm>
          <a:prstGeom prst="rect">
            <a:avLst/>
          </a:prstGeom>
          <a:noFill/>
        </p:spPr>
        <p:txBody>
          <a:bodyPr wrap="square" rtlCol="0">
            <a:spAutoFit/>
          </a:bodyPr>
          <a:lstStyle/>
          <a:p>
            <a:r>
              <a:rPr lang="en-US" sz="1100" dirty="0">
                <a:solidFill>
                  <a:schemeClr val="accent5">
                    <a:lumMod val="60000"/>
                    <a:lumOff val="40000"/>
                  </a:schemeClr>
                </a:solidFill>
              </a:rPr>
              <a:t>Likely range</a:t>
            </a:r>
            <a:endParaRPr lang="en-GB" sz="1100" dirty="0">
              <a:solidFill>
                <a:schemeClr val="accent5">
                  <a:lumMod val="60000"/>
                  <a:lumOff val="40000"/>
                </a:schemeClr>
              </a:solidFill>
            </a:endParaRPr>
          </a:p>
        </p:txBody>
      </p:sp>
      <p:sp>
        <p:nvSpPr>
          <p:cNvPr id="19" name="Text Placeholder 7">
            <a:extLst>
              <a:ext uri="{FF2B5EF4-FFF2-40B4-BE49-F238E27FC236}">
                <a16:creationId xmlns:a16="http://schemas.microsoft.com/office/drawing/2014/main" id="{008A2C89-21A0-F7F3-69BB-5F91FE63D44F}"/>
              </a:ext>
            </a:extLst>
          </p:cNvPr>
          <p:cNvSpPr txBox="1">
            <a:spLocks/>
          </p:cNvSpPr>
          <p:nvPr/>
        </p:nvSpPr>
        <p:spPr>
          <a:xfrm>
            <a:off x="2029990" y="5899524"/>
            <a:ext cx="7938173" cy="584775"/>
          </a:xfrm>
          <a:prstGeom prst="rect">
            <a:avLst/>
          </a:prstGeom>
          <a:noFill/>
        </p:spPr>
        <p:txBody>
          <a:bodyPr wrap="square" rtlCol="0">
            <a:sp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800" dirty="0"/>
              <a:t>Note: Projected increases in protected and unprotected spending after 2024–25 depend on (1) what is assumed to happen to protected areas and (2) how much of HM Treasury’s £9.2 billion Reserve for 2024–25 is allocated to protected and unprotected areas. The ranges provided here are not intended to cover all possible eventualities but to represent our assessment of the set of most plausible values. </a:t>
            </a:r>
            <a:br>
              <a:rPr lang="en-GB" sz="800" dirty="0"/>
            </a:br>
            <a:r>
              <a:rPr lang="en-GB" sz="800" dirty="0"/>
              <a:t>Source: Author’s calculations based on HM Treasury Spring Budget 2024 and OBR Economic and Fiscal Outlook March 2024. </a:t>
            </a:r>
          </a:p>
        </p:txBody>
      </p:sp>
      <p:sp>
        <p:nvSpPr>
          <p:cNvPr id="2" name="Footer Placeholder 1">
            <a:extLst>
              <a:ext uri="{FF2B5EF4-FFF2-40B4-BE49-F238E27FC236}">
                <a16:creationId xmlns:a16="http://schemas.microsoft.com/office/drawing/2014/main" id="{2E43EB36-CA64-7B40-AC74-D27CB22A8ED5}"/>
              </a:ext>
            </a:extLst>
          </p:cNvPr>
          <p:cNvSpPr>
            <a:spLocks noGrp="1"/>
          </p:cNvSpPr>
          <p:nvPr>
            <p:ph type="ftr" sz="quarter" idx="10"/>
          </p:nvPr>
        </p:nvSpPr>
        <p:spPr/>
        <p:txBody>
          <a:bodyPr/>
          <a:lstStyle/>
          <a:p>
            <a:r>
              <a:rPr lang="en-US"/>
              <a:t>Public service spending</a:t>
            </a:r>
            <a:endParaRPr lang="en-US" dirty="0"/>
          </a:p>
        </p:txBody>
      </p:sp>
    </p:spTree>
    <p:extLst>
      <p:ext uri="{BB962C8B-B14F-4D97-AF65-F5344CB8AC3E}">
        <p14:creationId xmlns:p14="http://schemas.microsoft.com/office/powerpoint/2010/main" val="41291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14"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a:bodyPr>
          <a:lstStyle/>
          <a:p>
            <a:r>
              <a:rPr lang="en-GB" dirty="0"/>
              <a:t>Councils: what’s happening in 2024-25?</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7" y="1233489"/>
            <a:ext cx="9529477" cy="4943475"/>
          </a:xfrm>
        </p:spPr>
        <p:txBody>
          <a:bodyPr>
            <a:normAutofit/>
          </a:bodyPr>
          <a:lstStyle/>
          <a:p>
            <a:pPr marL="0" indent="0">
              <a:buNone/>
            </a:pPr>
            <a:r>
              <a:rPr lang="en-GB" dirty="0"/>
              <a:t>Increase in Core Spending Power of £3.9bn (6.5% cash) announced at provisional settlement, increased to £4.5bn (7.5%) at final settlement</a:t>
            </a:r>
          </a:p>
          <a:p>
            <a:r>
              <a:rPr lang="en-GB" dirty="0"/>
              <a:t>£2.1bn from </a:t>
            </a:r>
            <a:r>
              <a:rPr lang="en-GB" b="1" dirty="0">
                <a:solidFill>
                  <a:schemeClr val="tx2"/>
                </a:solidFill>
              </a:rPr>
              <a:t>council tax</a:t>
            </a:r>
            <a:r>
              <a:rPr lang="en-GB" b="1" dirty="0"/>
              <a:t>, </a:t>
            </a:r>
            <a:r>
              <a:rPr lang="en-GB" dirty="0"/>
              <a:t>just under half the total (and additional rises for some)</a:t>
            </a:r>
          </a:p>
          <a:p>
            <a:r>
              <a:rPr lang="en-GB" dirty="0"/>
              <a:t>£1.1bn from continued indexation of </a:t>
            </a:r>
            <a:r>
              <a:rPr lang="en-GB" b="1" dirty="0">
                <a:solidFill>
                  <a:schemeClr val="tx2"/>
                </a:solidFill>
              </a:rPr>
              <a:t>business rates </a:t>
            </a:r>
            <a:r>
              <a:rPr lang="en-GB" dirty="0"/>
              <a:t>revenues and RSG to CPI</a:t>
            </a:r>
          </a:p>
          <a:p>
            <a:r>
              <a:rPr lang="en-GB" dirty="0"/>
              <a:t>£1.5bn increase in </a:t>
            </a:r>
            <a:r>
              <a:rPr lang="en-GB" b="1" dirty="0">
                <a:solidFill>
                  <a:schemeClr val="tx2"/>
                </a:solidFill>
              </a:rPr>
              <a:t>social care grant</a:t>
            </a:r>
            <a:endParaRPr lang="en-GB" dirty="0"/>
          </a:p>
          <a:p>
            <a:r>
              <a:rPr lang="en-GB" dirty="0"/>
              <a:t>£396m reduction in </a:t>
            </a:r>
            <a:r>
              <a:rPr lang="en-GB" b="1" dirty="0">
                <a:solidFill>
                  <a:schemeClr val="tx2"/>
                </a:solidFill>
              </a:rPr>
              <a:t>Services Grant</a:t>
            </a:r>
          </a:p>
          <a:p>
            <a:r>
              <a:rPr lang="en-GB" dirty="0"/>
              <a:t>‘One-off’ </a:t>
            </a:r>
            <a:r>
              <a:rPr lang="en-GB" b="1" dirty="0">
                <a:solidFill>
                  <a:schemeClr val="tx2"/>
                </a:solidFill>
              </a:rPr>
              <a:t>funding guarantee </a:t>
            </a:r>
            <a:r>
              <a:rPr lang="en-GB" dirty="0"/>
              <a:t>doubled</a:t>
            </a:r>
            <a:r>
              <a:rPr lang="en-GB" b="1" dirty="0">
                <a:solidFill>
                  <a:schemeClr val="tx2"/>
                </a:solidFill>
              </a:rPr>
              <a:t> </a:t>
            </a:r>
            <a:r>
              <a:rPr lang="en-GB" dirty="0"/>
              <a:t>to £267m</a:t>
            </a:r>
          </a:p>
          <a:p>
            <a:pPr marL="0" indent="0">
              <a:buNone/>
            </a:pPr>
            <a:endParaRPr lang="en-GB" dirty="0"/>
          </a:p>
          <a:p>
            <a:pPr marL="0" indent="0">
              <a:buNone/>
            </a:pPr>
            <a:r>
              <a:rPr lang="en-GB" dirty="0"/>
              <a:t>Spring Budget extended </a:t>
            </a:r>
            <a:r>
              <a:rPr lang="en-GB" b="1" dirty="0">
                <a:solidFill>
                  <a:schemeClr val="tx2"/>
                </a:solidFill>
              </a:rPr>
              <a:t>Household Support Fund </a:t>
            </a:r>
            <a:r>
              <a:rPr lang="en-GB" dirty="0"/>
              <a:t>for another 6 months to September 2024 (£500m including Barnett consequentials)</a:t>
            </a:r>
          </a:p>
        </p:txBody>
      </p:sp>
    </p:spTree>
    <p:extLst>
      <p:ext uri="{BB962C8B-B14F-4D97-AF65-F5344CB8AC3E}">
        <p14:creationId xmlns:p14="http://schemas.microsoft.com/office/powerpoint/2010/main" val="395674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FS-Theme">
  <a:themeElements>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9DC43A-FB84-40AA-99A3-B6205BD60A17}" vid="{D7ED9605-9F65-446D-9C6A-50C349A15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FS v2">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24765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IFS Event Powerpoint Template Jan 2023 V1.1 (1)</Template>
  <TotalTime>4900</TotalTime>
  <Words>5342</Words>
  <Application>Microsoft Office PowerPoint</Application>
  <PresentationFormat>Widescreen</PresentationFormat>
  <Paragraphs>389</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PMincho</vt:lpstr>
      <vt:lpstr>Arial</vt:lpstr>
      <vt:lpstr>Calibri</vt:lpstr>
      <vt:lpstr>Roboto</vt:lpstr>
      <vt:lpstr>Times New Roman</vt:lpstr>
      <vt:lpstr>Wingdings</vt:lpstr>
      <vt:lpstr>IFS-Theme</vt:lpstr>
      <vt:lpstr>The economic, fiscal and funding outlook</vt:lpstr>
      <vt:lpstr>Another terrible decade for growth &amp; living standards</vt:lpstr>
      <vt:lpstr>Disposable income not to return to pre-pandemic levels until 2025</vt:lpstr>
      <vt:lpstr>Borrowing forecast all but unchanged since November</vt:lpstr>
      <vt:lpstr>Debt forecast to be stable, rather than falling decisively</vt:lpstr>
      <vt:lpstr>PowerPoint Presentation</vt:lpstr>
      <vt:lpstr>Spending over this parliament will have grown – overall, more slowly than planned </vt:lpstr>
      <vt:lpstr>Implications for the coming parliament</vt:lpstr>
      <vt:lpstr>Councils: what’s happening in 2024-25?</vt:lpstr>
      <vt:lpstr>Councils: what’s happening in 2024-25?</vt:lpstr>
      <vt:lpstr>How have revenues changed since 2010?</vt:lpstr>
      <vt:lpstr>What might happen after 2024-25?</vt:lpstr>
      <vt:lpstr>Scenarios for 2025-26 onwards</vt:lpstr>
      <vt:lpstr>Scenarios for 2025-26 onwards</vt:lpstr>
      <vt:lpstr>Scenarios for 2025-26 onwards</vt:lpstr>
      <vt:lpstr>Scenarios for 2025-26 onwards</vt:lpstr>
      <vt:lpstr>Scenarios for 2025-26 onwards</vt:lpstr>
      <vt:lpstr>Distributional effects (all councils)</vt:lpstr>
      <vt:lpstr>Pain delayed?</vt:lpstr>
      <vt:lpstr>Manifestos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fiscal and funding outlook</dc:title>
  <dc:creator>David Phillips</dc:creator>
  <cp:lastModifiedBy> </cp:lastModifiedBy>
  <cp:revision>56</cp:revision>
  <dcterms:created xsi:type="dcterms:W3CDTF">2024-01-04T11:07:14Z</dcterms:created>
  <dcterms:modified xsi:type="dcterms:W3CDTF">2024-06-12T10:58:54Z</dcterms:modified>
</cp:coreProperties>
</file>