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42" r:id="rId2"/>
    <p:sldMasterId id="2147483759" r:id="rId3"/>
  </p:sldMasterIdLst>
  <p:notesMasterIdLst>
    <p:notesMasterId r:id="rId35"/>
  </p:notesMasterIdLst>
  <p:handoutMasterIdLst>
    <p:handoutMasterId r:id="rId36"/>
  </p:handoutMasterIdLst>
  <p:sldIdLst>
    <p:sldId id="264" r:id="rId4"/>
    <p:sldId id="680" r:id="rId5"/>
    <p:sldId id="681" r:id="rId6"/>
    <p:sldId id="419" r:id="rId7"/>
    <p:sldId id="682" r:id="rId8"/>
    <p:sldId id="688" r:id="rId9"/>
    <p:sldId id="683" r:id="rId10"/>
    <p:sldId id="684" r:id="rId11"/>
    <p:sldId id="685" r:id="rId12"/>
    <p:sldId id="711" r:id="rId13"/>
    <p:sldId id="687" r:id="rId14"/>
    <p:sldId id="692" r:id="rId15"/>
    <p:sldId id="689" r:id="rId16"/>
    <p:sldId id="697" r:id="rId17"/>
    <p:sldId id="699" r:id="rId18"/>
    <p:sldId id="700" r:id="rId19"/>
    <p:sldId id="698" r:id="rId20"/>
    <p:sldId id="701" r:id="rId21"/>
    <p:sldId id="693" r:id="rId22"/>
    <p:sldId id="690" r:id="rId23"/>
    <p:sldId id="702" r:id="rId24"/>
    <p:sldId id="703" r:id="rId25"/>
    <p:sldId id="704" r:id="rId26"/>
    <p:sldId id="705" r:id="rId27"/>
    <p:sldId id="707" r:id="rId28"/>
    <p:sldId id="708" r:id="rId29"/>
    <p:sldId id="706" r:id="rId30"/>
    <p:sldId id="694" r:id="rId31"/>
    <p:sldId id="691" r:id="rId32"/>
    <p:sldId id="695" r:id="rId33"/>
    <p:sldId id="696" r:id="rId34"/>
  </p:sldIdLst>
  <p:sldSz cx="9144000" cy="6858000" type="screen4x3"/>
  <p:notesSz cx="9872663" cy="6797675"/>
  <p:embeddedFontLst>
    <p:embeddedFont>
      <p:font typeface="Noto Sans" pitchFamily="34" charset="0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oto San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oto San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oto San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oto San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oto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oto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oto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oto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oto Sans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Harris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FF"/>
    <a:srgbClr val="7BAA1E"/>
    <a:srgbClr val="808080"/>
    <a:srgbClr val="FFCCFF"/>
    <a:srgbClr val="66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5369" autoAdjust="0"/>
  </p:normalViewPr>
  <p:slideViewPr>
    <p:cSldViewPr>
      <p:cViewPr>
        <p:scale>
          <a:sx n="90" d="100"/>
          <a:sy n="90" d="100"/>
        </p:scale>
        <p:origin x="-156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90"/>
      </p:cViewPr>
      <p:guideLst>
        <p:guide orient="horz" pos="2141"/>
        <p:guide pos="311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utt\common\Local%20Government%20Financial%20Reform\Paper%202%20-%20Revals%20and%20Appeals\Analysis\Appeals%20data%20new%20neil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common\Local%20Government%20Financial%20Reform\Social%20care%20tariff%20work\Social%20care%20tariff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common\Local%20Government%20Financial%20Reform\Paper%203%20-%20Needs%20and%20Revenues\Analysis\Spreadsheets%20for%20graphs%20and%20tables\Revenues%20graphs%20and%20table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dith\Documents\IFS\RS%20-%20LG%20Spending%20Needs%20-%20David%20-%20Feb%202018\Figures%20from%20Judith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_p\AppData\Local\Temp\WPS%20Symposium%20Data%20(revised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7.8559047710757696E-2"/>
          <c:y val="4.7611368675670111E-2"/>
          <c:w val="0.88830360515848072"/>
          <c:h val="0.83736647695833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Total service spending (inc. NHS transfers)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100</c:v>
                </c:pt>
                <c:pt idx="1">
                  <c:v>94.939860032140487</c:v>
                </c:pt>
                <c:pt idx="2">
                  <c:v>88.364119598124233</c:v>
                </c:pt>
                <c:pt idx="3">
                  <c:v>84.473786273866992</c:v>
                </c:pt>
                <c:pt idx="4">
                  <c:v>83.16428031953285</c:v>
                </c:pt>
                <c:pt idx="5">
                  <c:v>82.708818834345848</c:v>
                </c:pt>
                <c:pt idx="6">
                  <c:v>82.27476276267798</c:v>
                </c:pt>
                <c:pt idx="7">
                  <c:v>80.921421638893392</c:v>
                </c:pt>
                <c:pt idx="8">
                  <c:v>80.647378498213811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78-40BD-9770-CE2995B303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Wales</c:v>
                </c:pt>
              </c:strCache>
            </c:strRef>
          </c:tx>
          <c:marker>
            <c:symbol val="square"/>
            <c:size val="8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Sheet1!$A$2:$A$10</c:f>
              <c:strCache>
                <c:ptCount val="9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 formatCode="0">
                  <c:v>100</c:v>
                </c:pt>
                <c:pt idx="7" formatCode="0">
                  <c:v>88.1</c:v>
                </c:pt>
              </c:numCache>
            </c:numRef>
          </c:val>
        </c:ser>
        <c:marker val="1"/>
        <c:axId val="135552000"/>
        <c:axId val="135574656"/>
      </c:lineChart>
      <c:catAx>
        <c:axId val="135552000"/>
        <c:scaling>
          <c:orientation val="minMax"/>
        </c:scaling>
        <c:axPos val="b"/>
        <c:numFmt formatCode="General" sourceLinked="0"/>
        <c:majorTickMark val="none"/>
        <c:tickLblPos val="nextTo"/>
        <c:crossAx val="135574656"/>
        <c:crosses val="autoZero"/>
        <c:auto val="1"/>
        <c:lblAlgn val="ctr"/>
        <c:lblOffset val="100"/>
      </c:catAx>
      <c:valAx>
        <c:axId val="135574656"/>
        <c:scaling>
          <c:orientation val="minMax"/>
          <c:max val="110"/>
          <c:min val="6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1"/>
        <c:tickLblPos val="nextTo"/>
        <c:spPr>
          <a:ln>
            <a:noFill/>
          </a:ln>
        </c:spPr>
        <c:crossAx val="135552000"/>
        <c:crosses val="autoZero"/>
        <c:crossBetween val="between"/>
        <c:majorUnit val="10"/>
      </c:valAx>
    </c:plotArea>
    <c:plotVisOnly val="1"/>
    <c:dispBlanksAs val="gap"/>
  </c:chart>
  <c:spPr>
    <a:ln>
      <a:noFill/>
    </a:ln>
  </c:spPr>
  <c:txPr>
    <a:bodyPr/>
    <a:lstStyle/>
    <a:p>
      <a:pPr>
        <a:defRPr sz="13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24637077361774617"/>
          <c:y val="5.9305555555555563E-2"/>
          <c:w val="0.68463713583480978"/>
          <c:h val="0.74369393738860279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Spending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AFBC21">
                  <a:alpha val="60000"/>
                </a:srgbClr>
              </a:solidFill>
            </c:spPr>
          </c:marker>
          <c:trendline>
            <c:spPr>
              <a:ln w="28575">
                <a:solidFill>
                  <a:schemeClr val="accent1"/>
                </a:solidFill>
              </a:ln>
            </c:spPr>
            <c:trendlineType val="linear"/>
          </c:trendline>
          <c:xVal>
            <c:numRef>
              <c:f>Sheet1!$A$2:$A$154</c:f>
              <c:numCache>
                <c:formatCode>General</c:formatCode>
                <c:ptCount val="153"/>
                <c:pt idx="0">
                  <c:v>144.55325317382776</c:v>
                </c:pt>
                <c:pt idx="1">
                  <c:v>128.13154602050778</c:v>
                </c:pt>
                <c:pt idx="2">
                  <c:v>148.2069091796875</c:v>
                </c:pt>
                <c:pt idx="3">
                  <c:v>135.32905578613247</c:v>
                </c:pt>
                <c:pt idx="4">
                  <c:v>146.05181884765676</c:v>
                </c:pt>
                <c:pt idx="5">
                  <c:v>144.18653869628906</c:v>
                </c:pt>
                <c:pt idx="6">
                  <c:v>130.78233337402378</c:v>
                </c:pt>
                <c:pt idx="7">
                  <c:v>129.40536499023437</c:v>
                </c:pt>
                <c:pt idx="8">
                  <c:v>140.48391723632812</c:v>
                </c:pt>
                <c:pt idx="9">
                  <c:v>152.85217285156261</c:v>
                </c:pt>
                <c:pt idx="10">
                  <c:v>110.17341613769506</c:v>
                </c:pt>
                <c:pt idx="11">
                  <c:v>170.17056274413989</c:v>
                </c:pt>
                <c:pt idx="12">
                  <c:v>118.37042999267578</c:v>
                </c:pt>
                <c:pt idx="13">
                  <c:v>94.658836364745866</c:v>
                </c:pt>
                <c:pt idx="14">
                  <c:v>91.542640686035227</c:v>
                </c:pt>
                <c:pt idx="15">
                  <c:v>116.01931762695311</c:v>
                </c:pt>
                <c:pt idx="16">
                  <c:v>85.597915649414219</c:v>
                </c:pt>
                <c:pt idx="17">
                  <c:v>98.686683654785156</c:v>
                </c:pt>
                <c:pt idx="18">
                  <c:v>107.66730499267578</c:v>
                </c:pt>
                <c:pt idx="19">
                  <c:v>110.04264831542945</c:v>
                </c:pt>
                <c:pt idx="20">
                  <c:v>124.47776794433599</c:v>
                </c:pt>
                <c:pt idx="21">
                  <c:v>96.110031127929474</c:v>
                </c:pt>
                <c:pt idx="22">
                  <c:v>89.143440246581847</c:v>
                </c:pt>
                <c:pt idx="23">
                  <c:v>93.812622070312628</c:v>
                </c:pt>
                <c:pt idx="24">
                  <c:v>97.961814880371278</c:v>
                </c:pt>
                <c:pt idx="25">
                  <c:v>84.704910278320327</c:v>
                </c:pt>
                <c:pt idx="26">
                  <c:v>97.123283386230469</c:v>
                </c:pt>
                <c:pt idx="27">
                  <c:v>133.25256347656216</c:v>
                </c:pt>
                <c:pt idx="28">
                  <c:v>100.23514556884778</c:v>
                </c:pt>
                <c:pt idx="29">
                  <c:v>81.398605346679688</c:v>
                </c:pt>
                <c:pt idx="30">
                  <c:v>89.840209960937742</c:v>
                </c:pt>
                <c:pt idx="31">
                  <c:v>111.53694152832031</c:v>
                </c:pt>
                <c:pt idx="32">
                  <c:v>106.02423095703125</c:v>
                </c:pt>
                <c:pt idx="33">
                  <c:v>94.822563171386719</c:v>
                </c:pt>
                <c:pt idx="34">
                  <c:v>125.18007659912092</c:v>
                </c:pt>
                <c:pt idx="35">
                  <c:v>110.91420745849609</c:v>
                </c:pt>
                <c:pt idx="36">
                  <c:v>111.68708801269506</c:v>
                </c:pt>
                <c:pt idx="37">
                  <c:v>117.00546264648416</c:v>
                </c:pt>
                <c:pt idx="38">
                  <c:v>93.87846374511733</c:v>
                </c:pt>
                <c:pt idx="39">
                  <c:v>109.29664611816405</c:v>
                </c:pt>
                <c:pt idx="40">
                  <c:v>91.265220642089844</c:v>
                </c:pt>
                <c:pt idx="41">
                  <c:v>101.62355041503905</c:v>
                </c:pt>
                <c:pt idx="42">
                  <c:v>136.91098022460935</c:v>
                </c:pt>
                <c:pt idx="43">
                  <c:v>127.90451812744141</c:v>
                </c:pt>
                <c:pt idx="44">
                  <c:v>112.92930603027344</c:v>
                </c:pt>
                <c:pt idx="45">
                  <c:v>109.13485717773416</c:v>
                </c:pt>
                <c:pt idx="46">
                  <c:v>111.47148895263649</c:v>
                </c:pt>
                <c:pt idx="47">
                  <c:v>108.20558929443358</c:v>
                </c:pt>
                <c:pt idx="48">
                  <c:v>105.17312622070311</c:v>
                </c:pt>
                <c:pt idx="49">
                  <c:v>107.24919128417982</c:v>
                </c:pt>
                <c:pt idx="50">
                  <c:v>106.59635162353516</c:v>
                </c:pt>
                <c:pt idx="51">
                  <c:v>115.235595703125</c:v>
                </c:pt>
                <c:pt idx="52">
                  <c:v>113.19094848632811</c:v>
                </c:pt>
                <c:pt idx="53">
                  <c:v>104.63957977294918</c:v>
                </c:pt>
                <c:pt idx="54">
                  <c:v>122.70738220214844</c:v>
                </c:pt>
                <c:pt idx="55">
                  <c:v>116.49646759033217</c:v>
                </c:pt>
                <c:pt idx="56">
                  <c:v>122.08075714111328</c:v>
                </c:pt>
                <c:pt idx="57">
                  <c:v>105.18342590332031</c:v>
                </c:pt>
                <c:pt idx="58">
                  <c:v>102.64370727539061</c:v>
                </c:pt>
                <c:pt idx="59">
                  <c:v>122.95780181884766</c:v>
                </c:pt>
                <c:pt idx="60">
                  <c:v>91.251411437988281</c:v>
                </c:pt>
                <c:pt idx="61">
                  <c:v>112.79013061523437</c:v>
                </c:pt>
                <c:pt idx="62">
                  <c:v>118.83747863769518</c:v>
                </c:pt>
                <c:pt idx="63">
                  <c:v>107.45768737792956</c:v>
                </c:pt>
                <c:pt idx="64">
                  <c:v>99.087692260742344</c:v>
                </c:pt>
                <c:pt idx="65">
                  <c:v>94.553428649902486</c:v>
                </c:pt>
                <c:pt idx="66">
                  <c:v>98.507461547851548</c:v>
                </c:pt>
                <c:pt idx="67">
                  <c:v>101.33488464355456</c:v>
                </c:pt>
                <c:pt idx="68">
                  <c:v>79.30389404296875</c:v>
                </c:pt>
                <c:pt idx="69">
                  <c:v>85.45025634765625</c:v>
                </c:pt>
                <c:pt idx="70">
                  <c:v>101.30934906005858</c:v>
                </c:pt>
                <c:pt idx="71">
                  <c:v>93.543273925781264</c:v>
                </c:pt>
                <c:pt idx="72">
                  <c:v>97.753120422363295</c:v>
                </c:pt>
                <c:pt idx="73">
                  <c:v>91.540191650390625</c:v>
                </c:pt>
                <c:pt idx="74">
                  <c:v>98.057044982910227</c:v>
                </c:pt>
                <c:pt idx="75">
                  <c:v>90.849044799804687</c:v>
                </c:pt>
                <c:pt idx="76">
                  <c:v>91.504806518554474</c:v>
                </c:pt>
                <c:pt idx="77">
                  <c:v>80.644805908203125</c:v>
                </c:pt>
                <c:pt idx="78">
                  <c:v>87.578071594238097</c:v>
                </c:pt>
                <c:pt idx="79">
                  <c:v>83.740676879882813</c:v>
                </c:pt>
                <c:pt idx="80">
                  <c:v>92.681159973144531</c:v>
                </c:pt>
                <c:pt idx="81">
                  <c:v>96.231582641601563</c:v>
                </c:pt>
                <c:pt idx="82">
                  <c:v>81.468345642089758</c:v>
                </c:pt>
                <c:pt idx="83">
                  <c:v>97.991455078125128</c:v>
                </c:pt>
                <c:pt idx="84">
                  <c:v>100.05311584472655</c:v>
                </c:pt>
                <c:pt idx="85">
                  <c:v>91.134117126464616</c:v>
                </c:pt>
                <c:pt idx="86">
                  <c:v>88.538078308105327</c:v>
                </c:pt>
                <c:pt idx="87">
                  <c:v>91.548530578613281</c:v>
                </c:pt>
                <c:pt idx="88">
                  <c:v>82.771835327148438</c:v>
                </c:pt>
                <c:pt idx="89">
                  <c:v>95.599205017089758</c:v>
                </c:pt>
                <c:pt idx="90">
                  <c:v>86.992355346679688</c:v>
                </c:pt>
                <c:pt idx="91">
                  <c:v>94.184898376464474</c:v>
                </c:pt>
                <c:pt idx="92">
                  <c:v>80.005523681640838</c:v>
                </c:pt>
                <c:pt idx="93">
                  <c:v>87.250755310058366</c:v>
                </c:pt>
                <c:pt idx="94">
                  <c:v>84.321716308593537</c:v>
                </c:pt>
                <c:pt idx="95">
                  <c:v>85.839889526367202</c:v>
                </c:pt>
                <c:pt idx="96">
                  <c:v>101.54716491699232</c:v>
                </c:pt>
                <c:pt idx="97">
                  <c:v>81.400955200195327</c:v>
                </c:pt>
                <c:pt idx="98">
                  <c:v>93.343025207519531</c:v>
                </c:pt>
                <c:pt idx="99">
                  <c:v>101.41813659667956</c:v>
                </c:pt>
                <c:pt idx="100">
                  <c:v>92.50311279296875</c:v>
                </c:pt>
                <c:pt idx="101">
                  <c:v>79.525588989257813</c:v>
                </c:pt>
                <c:pt idx="102">
                  <c:v>80.724044799804702</c:v>
                </c:pt>
                <c:pt idx="103">
                  <c:v>80.677543640136733</c:v>
                </c:pt>
                <c:pt idx="104">
                  <c:v>95.87202453613267</c:v>
                </c:pt>
                <c:pt idx="105">
                  <c:v>97.728935241699219</c:v>
                </c:pt>
                <c:pt idx="106">
                  <c:v>78.594886779785156</c:v>
                </c:pt>
                <c:pt idx="107">
                  <c:v>69.271278381347727</c:v>
                </c:pt>
                <c:pt idx="108">
                  <c:v>99.706207275390625</c:v>
                </c:pt>
                <c:pt idx="109">
                  <c:v>101.92914581298814</c:v>
                </c:pt>
                <c:pt idx="110">
                  <c:v>110.55328369140626</c:v>
                </c:pt>
                <c:pt idx="111">
                  <c:v>87.960807800292969</c:v>
                </c:pt>
                <c:pt idx="112">
                  <c:v>82.689453125</c:v>
                </c:pt>
                <c:pt idx="113">
                  <c:v>92.15776062011733</c:v>
                </c:pt>
                <c:pt idx="114">
                  <c:v>115.71385192871099</c:v>
                </c:pt>
                <c:pt idx="115">
                  <c:v>121.923095703125</c:v>
                </c:pt>
                <c:pt idx="116">
                  <c:v>112.00682067871099</c:v>
                </c:pt>
                <c:pt idx="117">
                  <c:v>98.252372741699006</c:v>
                </c:pt>
                <c:pt idx="118">
                  <c:v>102.85111236572266</c:v>
                </c:pt>
                <c:pt idx="119">
                  <c:v>101.40308380126953</c:v>
                </c:pt>
                <c:pt idx="120">
                  <c:v>103.26832580566405</c:v>
                </c:pt>
                <c:pt idx="121">
                  <c:v>117.07378387451149</c:v>
                </c:pt>
                <c:pt idx="122">
                  <c:v>89.061920166015625</c:v>
                </c:pt>
                <c:pt idx="123">
                  <c:v>93.711471557617202</c:v>
                </c:pt>
                <c:pt idx="124">
                  <c:v>102.60079193115222</c:v>
                </c:pt>
                <c:pt idx="125">
                  <c:v>106.83052825927747</c:v>
                </c:pt>
                <c:pt idx="126">
                  <c:v>99.155815124511506</c:v>
                </c:pt>
                <c:pt idx="127">
                  <c:v>102.61855316162108</c:v>
                </c:pt>
                <c:pt idx="128">
                  <c:v>99.965553283691406</c:v>
                </c:pt>
                <c:pt idx="129">
                  <c:v>102.03333282470683</c:v>
                </c:pt>
                <c:pt idx="130">
                  <c:v>99.023689270019531</c:v>
                </c:pt>
                <c:pt idx="131">
                  <c:v>99.499839782714844</c:v>
                </c:pt>
                <c:pt idx="132">
                  <c:v>91.627708435058366</c:v>
                </c:pt>
                <c:pt idx="133">
                  <c:v>118.31383514404297</c:v>
                </c:pt>
                <c:pt idx="134">
                  <c:v>104.42877197265595</c:v>
                </c:pt>
                <c:pt idx="135">
                  <c:v>97.827896118163835</c:v>
                </c:pt>
                <c:pt idx="136">
                  <c:v>114.72016906738294</c:v>
                </c:pt>
                <c:pt idx="137">
                  <c:v>92.397903442382827</c:v>
                </c:pt>
                <c:pt idx="138">
                  <c:v>113.78108215332018</c:v>
                </c:pt>
                <c:pt idx="139">
                  <c:v>128.32707214355469</c:v>
                </c:pt>
                <c:pt idx="140">
                  <c:v>114.6378173828125</c:v>
                </c:pt>
                <c:pt idx="141">
                  <c:v>85.501960754394531</c:v>
                </c:pt>
                <c:pt idx="142">
                  <c:v>81.26308441162108</c:v>
                </c:pt>
                <c:pt idx="143">
                  <c:v>102.05035400390625</c:v>
                </c:pt>
                <c:pt idx="144">
                  <c:v>114.45234680175768</c:v>
                </c:pt>
                <c:pt idx="145">
                  <c:v>101.85771179199219</c:v>
                </c:pt>
                <c:pt idx="146">
                  <c:v>96.552795410156037</c:v>
                </c:pt>
                <c:pt idx="147">
                  <c:v>111.84075164794922</c:v>
                </c:pt>
                <c:pt idx="148">
                  <c:v>86.953140258789048</c:v>
                </c:pt>
                <c:pt idx="149">
                  <c:v>84.70246887207017</c:v>
                </c:pt>
                <c:pt idx="151">
                  <c:v>0</c:v>
                </c:pt>
                <c:pt idx="152">
                  <c:v>250</c:v>
                </c:pt>
              </c:numCache>
            </c:numRef>
          </c:xVal>
          <c:yVal>
            <c:numRef>
              <c:f>Sheet1!$B$2:$B$154</c:f>
              <c:numCache>
                <c:formatCode>General</c:formatCode>
                <c:ptCount val="153"/>
                <c:pt idx="0">
                  <c:v>115.14536633752658</c:v>
                </c:pt>
                <c:pt idx="1">
                  <c:v>126.93188563418846</c:v>
                </c:pt>
                <c:pt idx="2">
                  <c:v>125.65607905307394</c:v>
                </c:pt>
                <c:pt idx="3">
                  <c:v>129.94848238254463</c:v>
                </c:pt>
                <c:pt idx="4">
                  <c:v>146.60547817874337</c:v>
                </c:pt>
                <c:pt idx="5">
                  <c:v>124.66937001174409</c:v>
                </c:pt>
                <c:pt idx="6">
                  <c:v>140.02377437288212</c:v>
                </c:pt>
                <c:pt idx="7">
                  <c:v>101.16255310760035</c:v>
                </c:pt>
                <c:pt idx="8">
                  <c:v>141.84622834498865</c:v>
                </c:pt>
                <c:pt idx="9">
                  <c:v>136.96745355262766</c:v>
                </c:pt>
                <c:pt idx="10">
                  <c:v>80.046573232210932</c:v>
                </c:pt>
                <c:pt idx="11">
                  <c:v>97.344835172451582</c:v>
                </c:pt>
                <c:pt idx="12">
                  <c:v>97.470875761235263</c:v>
                </c:pt>
                <c:pt idx="13">
                  <c:v>90.154209030334528</c:v>
                </c:pt>
                <c:pt idx="14">
                  <c:v>87.574324161500854</c:v>
                </c:pt>
                <c:pt idx="15">
                  <c:v>109.72628422985662</c:v>
                </c:pt>
                <c:pt idx="16">
                  <c:v>80.07098578392295</c:v>
                </c:pt>
                <c:pt idx="17">
                  <c:v>98.36499328412259</c:v>
                </c:pt>
                <c:pt idx="18">
                  <c:v>104.1213378992931</c:v>
                </c:pt>
                <c:pt idx="19">
                  <c:v>94.725696152835638</c:v>
                </c:pt>
                <c:pt idx="20">
                  <c:v>130.49696531179106</c:v>
                </c:pt>
                <c:pt idx="21">
                  <c:v>81.443071473240195</c:v>
                </c:pt>
                <c:pt idx="22">
                  <c:v>95.078033527482376</c:v>
                </c:pt>
                <c:pt idx="23">
                  <c:v>94.101677466094259</c:v>
                </c:pt>
                <c:pt idx="24">
                  <c:v>90.227386320312135</c:v>
                </c:pt>
                <c:pt idx="25">
                  <c:v>90.417060433844597</c:v>
                </c:pt>
                <c:pt idx="26">
                  <c:v>83.892264522914914</c:v>
                </c:pt>
                <c:pt idx="27">
                  <c:v>96.794209935340461</c:v>
                </c:pt>
                <c:pt idx="28">
                  <c:v>88.360599054597202</c:v>
                </c:pt>
                <c:pt idx="29">
                  <c:v>110.22545176977789</c:v>
                </c:pt>
                <c:pt idx="30">
                  <c:v>102.88127036281118</c:v>
                </c:pt>
                <c:pt idx="31">
                  <c:v>101.95828440822493</c:v>
                </c:pt>
                <c:pt idx="32">
                  <c:v>99.831856617858179</c:v>
                </c:pt>
                <c:pt idx="33">
                  <c:v>101.30321384286411</c:v>
                </c:pt>
                <c:pt idx="34">
                  <c:v>119.11864409447819</c:v>
                </c:pt>
                <c:pt idx="35">
                  <c:v>104.67536590136172</c:v>
                </c:pt>
                <c:pt idx="36">
                  <c:v>113.60939600114995</c:v>
                </c:pt>
                <c:pt idx="37">
                  <c:v>99.802955911409725</c:v>
                </c:pt>
                <c:pt idx="38">
                  <c:v>99.603923280760966</c:v>
                </c:pt>
                <c:pt idx="39">
                  <c:v>95.204373064437931</c:v>
                </c:pt>
                <c:pt idx="40">
                  <c:v>87.929016727231812</c:v>
                </c:pt>
                <c:pt idx="41">
                  <c:v>95.487631629211137</c:v>
                </c:pt>
                <c:pt idx="42">
                  <c:v>144.25071378522381</c:v>
                </c:pt>
                <c:pt idx="43">
                  <c:v>128.29465369522117</c:v>
                </c:pt>
                <c:pt idx="44">
                  <c:v>109.13035618311108</c:v>
                </c:pt>
                <c:pt idx="45">
                  <c:v>109.48551772446945</c:v>
                </c:pt>
                <c:pt idx="46">
                  <c:v>108.66936673692882</c:v>
                </c:pt>
                <c:pt idx="47">
                  <c:v>88.490809054037626</c:v>
                </c:pt>
                <c:pt idx="48">
                  <c:v>102.97036149076615</c:v>
                </c:pt>
                <c:pt idx="49">
                  <c:v>120.46326346709967</c:v>
                </c:pt>
                <c:pt idx="50">
                  <c:v>119.33333069320861</c:v>
                </c:pt>
                <c:pt idx="51">
                  <c:v>112.17114102311976</c:v>
                </c:pt>
                <c:pt idx="52">
                  <c:v>113.38629605330925</c:v>
                </c:pt>
                <c:pt idx="53">
                  <c:v>104.31071603117516</c:v>
                </c:pt>
                <c:pt idx="54">
                  <c:v>126.71651168179878</c:v>
                </c:pt>
                <c:pt idx="55">
                  <c:v>123.38990693178231</c:v>
                </c:pt>
                <c:pt idx="56">
                  <c:v>105.1143298261199</c:v>
                </c:pt>
                <c:pt idx="57">
                  <c:v>104.16381854987083</c:v>
                </c:pt>
                <c:pt idx="58">
                  <c:v>97.115837935515827</c:v>
                </c:pt>
                <c:pt idx="59">
                  <c:v>105.50477583905727</c:v>
                </c:pt>
                <c:pt idx="60">
                  <c:v>92.969815978171027</c:v>
                </c:pt>
                <c:pt idx="61">
                  <c:v>111.84423650233722</c:v>
                </c:pt>
                <c:pt idx="62">
                  <c:v>116.86033642866315</c:v>
                </c:pt>
                <c:pt idx="63">
                  <c:v>93.179663288916515</c:v>
                </c:pt>
                <c:pt idx="64">
                  <c:v>107.97207136265635</c:v>
                </c:pt>
                <c:pt idx="65">
                  <c:v>93.187446894523674</c:v>
                </c:pt>
                <c:pt idx="66">
                  <c:v>104.52298036742353</c:v>
                </c:pt>
                <c:pt idx="67">
                  <c:v>99.701254443365443</c:v>
                </c:pt>
                <c:pt idx="68">
                  <c:v>86.473612168884358</c:v>
                </c:pt>
                <c:pt idx="69">
                  <c:v>87.228567629365727</c:v>
                </c:pt>
                <c:pt idx="70">
                  <c:v>111.22711948978382</c:v>
                </c:pt>
                <c:pt idx="71">
                  <c:v>91.649440171529633</c:v>
                </c:pt>
                <c:pt idx="72">
                  <c:v>96.541428523732307</c:v>
                </c:pt>
                <c:pt idx="73">
                  <c:v>101.45074478995433</c:v>
                </c:pt>
                <c:pt idx="74">
                  <c:v>107.85226188956598</c:v>
                </c:pt>
                <c:pt idx="75">
                  <c:v>97.447534147369197</c:v>
                </c:pt>
                <c:pt idx="76">
                  <c:v>92.540223538734296</c:v>
                </c:pt>
                <c:pt idx="77">
                  <c:v>88.772780535103976</c:v>
                </c:pt>
                <c:pt idx="78">
                  <c:v>92.202008319212908</c:v>
                </c:pt>
                <c:pt idx="79">
                  <c:v>96.222990155419637</c:v>
                </c:pt>
                <c:pt idx="80">
                  <c:v>94.511983724549921</c:v>
                </c:pt>
                <c:pt idx="81">
                  <c:v>111.7822437926278</c:v>
                </c:pt>
                <c:pt idx="82">
                  <c:v>75.914317322366216</c:v>
                </c:pt>
                <c:pt idx="83">
                  <c:v>82.22968270573125</c:v>
                </c:pt>
                <c:pt idx="84">
                  <c:v>101.89879902786775</c:v>
                </c:pt>
                <c:pt idx="85">
                  <c:v>91.513218230774811</c:v>
                </c:pt>
                <c:pt idx="86">
                  <c:v>90.319263851729076</c:v>
                </c:pt>
                <c:pt idx="87">
                  <c:v>94.092823280934894</c:v>
                </c:pt>
                <c:pt idx="88">
                  <c:v>93.914199512759538</c:v>
                </c:pt>
                <c:pt idx="89">
                  <c:v>98.05205661500311</c:v>
                </c:pt>
                <c:pt idx="90">
                  <c:v>85.435702883133658</c:v>
                </c:pt>
                <c:pt idx="91">
                  <c:v>90.325890803120956</c:v>
                </c:pt>
                <c:pt idx="92">
                  <c:v>103.15338893452565</c:v>
                </c:pt>
                <c:pt idx="93">
                  <c:v>85.892346636544048</c:v>
                </c:pt>
                <c:pt idx="94">
                  <c:v>95.87371230139577</c:v>
                </c:pt>
                <c:pt idx="95">
                  <c:v>96.878195284075517</c:v>
                </c:pt>
                <c:pt idx="96">
                  <c:v>118.54325101435175</c:v>
                </c:pt>
                <c:pt idx="97">
                  <c:v>88.352561713483425</c:v>
                </c:pt>
                <c:pt idx="98">
                  <c:v>95.071214804944162</c:v>
                </c:pt>
                <c:pt idx="99">
                  <c:v>93.224303806169758</c:v>
                </c:pt>
                <c:pt idx="100">
                  <c:v>109.04939285447794</c:v>
                </c:pt>
                <c:pt idx="101">
                  <c:v>91.680681920526467</c:v>
                </c:pt>
                <c:pt idx="102">
                  <c:v>98.932566038789048</c:v>
                </c:pt>
                <c:pt idx="103">
                  <c:v>94.27120236666137</c:v>
                </c:pt>
                <c:pt idx="104">
                  <c:v>113.09578594064283</c:v>
                </c:pt>
                <c:pt idx="105">
                  <c:v>78.700215711624438</c:v>
                </c:pt>
                <c:pt idx="106">
                  <c:v>81.384867788659079</c:v>
                </c:pt>
                <c:pt idx="107">
                  <c:v>82.354470638347522</c:v>
                </c:pt>
                <c:pt idx="108">
                  <c:v>89.432056485826863</c:v>
                </c:pt>
                <c:pt idx="109">
                  <c:v>87.923096841791988</c:v>
                </c:pt>
                <c:pt idx="110">
                  <c:v>115.79592595726734</c:v>
                </c:pt>
                <c:pt idx="111">
                  <c:v>89.766471870845479</c:v>
                </c:pt>
                <c:pt idx="112">
                  <c:v>99.051625511018642</c:v>
                </c:pt>
                <c:pt idx="113">
                  <c:v>97.943237614339907</c:v>
                </c:pt>
                <c:pt idx="114">
                  <c:v>127.92868886498326</c:v>
                </c:pt>
                <c:pt idx="115">
                  <c:v>117.29939377764742</c:v>
                </c:pt>
                <c:pt idx="116">
                  <c:v>116.55292499380403</c:v>
                </c:pt>
                <c:pt idx="117">
                  <c:v>101.02410219007878</c:v>
                </c:pt>
                <c:pt idx="118">
                  <c:v>92.002022674554595</c:v>
                </c:pt>
                <c:pt idx="119">
                  <c:v>109.36571623355452</c:v>
                </c:pt>
                <c:pt idx="120">
                  <c:v>98.138471998023078</c:v>
                </c:pt>
                <c:pt idx="121">
                  <c:v>114.16590631080022</c:v>
                </c:pt>
                <c:pt idx="122">
                  <c:v>92.935591568159111</c:v>
                </c:pt>
                <c:pt idx="123">
                  <c:v>104.65900148827269</c:v>
                </c:pt>
                <c:pt idx="125">
                  <c:v>101.12941880467388</c:v>
                </c:pt>
                <c:pt idx="126">
                  <c:v>103.57064306585222</c:v>
                </c:pt>
                <c:pt idx="127">
                  <c:v>85.853208207870111</c:v>
                </c:pt>
                <c:pt idx="128">
                  <c:v>91.331130329663551</c:v>
                </c:pt>
                <c:pt idx="129">
                  <c:v>83.560478163891005</c:v>
                </c:pt>
                <c:pt idx="130">
                  <c:v>100.2016472245631</c:v>
                </c:pt>
                <c:pt idx="131">
                  <c:v>87.578715597611279</c:v>
                </c:pt>
                <c:pt idx="132">
                  <c:v>91.232781593389063</c:v>
                </c:pt>
                <c:pt idx="133">
                  <c:v>124.63711423282051</c:v>
                </c:pt>
                <c:pt idx="134">
                  <c:v>105.43191206681239</c:v>
                </c:pt>
                <c:pt idx="135">
                  <c:v>97.548427681697191</c:v>
                </c:pt>
                <c:pt idx="136">
                  <c:v>111.08267956987198</c:v>
                </c:pt>
                <c:pt idx="137">
                  <c:v>86.549482912032019</c:v>
                </c:pt>
                <c:pt idx="138">
                  <c:v>114.38438916216447</c:v>
                </c:pt>
                <c:pt idx="139">
                  <c:v>133.71274117151708</c:v>
                </c:pt>
                <c:pt idx="140">
                  <c:v>106.56928837335848</c:v>
                </c:pt>
                <c:pt idx="141">
                  <c:v>104.07437581038624</c:v>
                </c:pt>
                <c:pt idx="142">
                  <c:v>77.277255605851465</c:v>
                </c:pt>
                <c:pt idx="143">
                  <c:v>84.568047847519139</c:v>
                </c:pt>
                <c:pt idx="144">
                  <c:v>126.33565737075416</c:v>
                </c:pt>
                <c:pt idx="145">
                  <c:v>99.136364466094449</c:v>
                </c:pt>
                <c:pt idx="146">
                  <c:v>81.201223291699705</c:v>
                </c:pt>
                <c:pt idx="147">
                  <c:v>117.11332795970441</c:v>
                </c:pt>
                <c:pt idx="148">
                  <c:v>98.581443606785257</c:v>
                </c:pt>
                <c:pt idx="149">
                  <c:v>89.883373410711457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dPt>
            <c:idx val="151"/>
            <c:marker>
              <c:symbol val="none"/>
            </c:marker>
          </c:dPt>
          <c:dPt>
            <c:idx val="152"/>
            <c:marker>
              <c:symbol val="none"/>
            </c:marker>
            <c:spPr>
              <a:ln w="19050">
                <a:solidFill>
                  <a:schemeClr val="tx1"/>
                </a:solidFill>
                <a:prstDash val="sysDash"/>
              </a:ln>
            </c:spPr>
          </c:dPt>
          <c:xVal>
            <c:numRef>
              <c:f>Sheet1!$A$2:$A$154</c:f>
              <c:numCache>
                <c:formatCode>General</c:formatCode>
                <c:ptCount val="153"/>
                <c:pt idx="0">
                  <c:v>144.55325317382776</c:v>
                </c:pt>
                <c:pt idx="1">
                  <c:v>128.13154602050778</c:v>
                </c:pt>
                <c:pt idx="2">
                  <c:v>148.2069091796875</c:v>
                </c:pt>
                <c:pt idx="3">
                  <c:v>135.32905578613247</c:v>
                </c:pt>
                <c:pt idx="4">
                  <c:v>146.05181884765676</c:v>
                </c:pt>
                <c:pt idx="5">
                  <c:v>144.18653869628906</c:v>
                </c:pt>
                <c:pt idx="6">
                  <c:v>130.78233337402378</c:v>
                </c:pt>
                <c:pt idx="7">
                  <c:v>129.40536499023437</c:v>
                </c:pt>
                <c:pt idx="8">
                  <c:v>140.48391723632812</c:v>
                </c:pt>
                <c:pt idx="9">
                  <c:v>152.85217285156261</c:v>
                </c:pt>
                <c:pt idx="10">
                  <c:v>110.17341613769506</c:v>
                </c:pt>
                <c:pt idx="11">
                  <c:v>170.17056274413989</c:v>
                </c:pt>
                <c:pt idx="12">
                  <c:v>118.37042999267578</c:v>
                </c:pt>
                <c:pt idx="13">
                  <c:v>94.658836364745866</c:v>
                </c:pt>
                <c:pt idx="14">
                  <c:v>91.542640686035227</c:v>
                </c:pt>
                <c:pt idx="15">
                  <c:v>116.01931762695311</c:v>
                </c:pt>
                <c:pt idx="16">
                  <c:v>85.597915649414219</c:v>
                </c:pt>
                <c:pt idx="17">
                  <c:v>98.686683654785156</c:v>
                </c:pt>
                <c:pt idx="18">
                  <c:v>107.66730499267578</c:v>
                </c:pt>
                <c:pt idx="19">
                  <c:v>110.04264831542945</c:v>
                </c:pt>
                <c:pt idx="20">
                  <c:v>124.47776794433599</c:v>
                </c:pt>
                <c:pt idx="21">
                  <c:v>96.110031127929474</c:v>
                </c:pt>
                <c:pt idx="22">
                  <c:v>89.143440246581847</c:v>
                </c:pt>
                <c:pt idx="23">
                  <c:v>93.812622070312628</c:v>
                </c:pt>
                <c:pt idx="24">
                  <c:v>97.961814880371278</c:v>
                </c:pt>
                <c:pt idx="25">
                  <c:v>84.704910278320327</c:v>
                </c:pt>
                <c:pt idx="26">
                  <c:v>97.123283386230469</c:v>
                </c:pt>
                <c:pt idx="27">
                  <c:v>133.25256347656216</c:v>
                </c:pt>
                <c:pt idx="28">
                  <c:v>100.23514556884778</c:v>
                </c:pt>
                <c:pt idx="29">
                  <c:v>81.398605346679688</c:v>
                </c:pt>
                <c:pt idx="30">
                  <c:v>89.840209960937742</c:v>
                </c:pt>
                <c:pt idx="31">
                  <c:v>111.53694152832031</c:v>
                </c:pt>
                <c:pt idx="32">
                  <c:v>106.02423095703125</c:v>
                </c:pt>
                <c:pt idx="33">
                  <c:v>94.822563171386719</c:v>
                </c:pt>
                <c:pt idx="34">
                  <c:v>125.18007659912092</c:v>
                </c:pt>
                <c:pt idx="35">
                  <c:v>110.91420745849609</c:v>
                </c:pt>
                <c:pt idx="36">
                  <c:v>111.68708801269506</c:v>
                </c:pt>
                <c:pt idx="37">
                  <c:v>117.00546264648416</c:v>
                </c:pt>
                <c:pt idx="38">
                  <c:v>93.87846374511733</c:v>
                </c:pt>
                <c:pt idx="39">
                  <c:v>109.29664611816405</c:v>
                </c:pt>
                <c:pt idx="40">
                  <c:v>91.265220642089844</c:v>
                </c:pt>
                <c:pt idx="41">
                  <c:v>101.62355041503905</c:v>
                </c:pt>
                <c:pt idx="42">
                  <c:v>136.91098022460935</c:v>
                </c:pt>
                <c:pt idx="43">
                  <c:v>127.90451812744141</c:v>
                </c:pt>
                <c:pt idx="44">
                  <c:v>112.92930603027344</c:v>
                </c:pt>
                <c:pt idx="45">
                  <c:v>109.13485717773416</c:v>
                </c:pt>
                <c:pt idx="46">
                  <c:v>111.47148895263649</c:v>
                </c:pt>
                <c:pt idx="47">
                  <c:v>108.20558929443358</c:v>
                </c:pt>
                <c:pt idx="48">
                  <c:v>105.17312622070311</c:v>
                </c:pt>
                <c:pt idx="49">
                  <c:v>107.24919128417982</c:v>
                </c:pt>
                <c:pt idx="50">
                  <c:v>106.59635162353516</c:v>
                </c:pt>
                <c:pt idx="51">
                  <c:v>115.235595703125</c:v>
                </c:pt>
                <c:pt idx="52">
                  <c:v>113.19094848632811</c:v>
                </c:pt>
                <c:pt idx="53">
                  <c:v>104.63957977294918</c:v>
                </c:pt>
                <c:pt idx="54">
                  <c:v>122.70738220214844</c:v>
                </c:pt>
                <c:pt idx="55">
                  <c:v>116.49646759033217</c:v>
                </c:pt>
                <c:pt idx="56">
                  <c:v>122.08075714111328</c:v>
                </c:pt>
                <c:pt idx="57">
                  <c:v>105.18342590332031</c:v>
                </c:pt>
                <c:pt idx="58">
                  <c:v>102.64370727539061</c:v>
                </c:pt>
                <c:pt idx="59">
                  <c:v>122.95780181884766</c:v>
                </c:pt>
                <c:pt idx="60">
                  <c:v>91.251411437988281</c:v>
                </c:pt>
                <c:pt idx="61">
                  <c:v>112.79013061523437</c:v>
                </c:pt>
                <c:pt idx="62">
                  <c:v>118.83747863769518</c:v>
                </c:pt>
                <c:pt idx="63">
                  <c:v>107.45768737792956</c:v>
                </c:pt>
                <c:pt idx="64">
                  <c:v>99.087692260742344</c:v>
                </c:pt>
                <c:pt idx="65">
                  <c:v>94.553428649902486</c:v>
                </c:pt>
                <c:pt idx="66">
                  <c:v>98.507461547851548</c:v>
                </c:pt>
                <c:pt idx="67">
                  <c:v>101.33488464355456</c:v>
                </c:pt>
                <c:pt idx="68">
                  <c:v>79.30389404296875</c:v>
                </c:pt>
                <c:pt idx="69">
                  <c:v>85.45025634765625</c:v>
                </c:pt>
                <c:pt idx="70">
                  <c:v>101.30934906005858</c:v>
                </c:pt>
                <c:pt idx="71">
                  <c:v>93.543273925781264</c:v>
                </c:pt>
                <c:pt idx="72">
                  <c:v>97.753120422363295</c:v>
                </c:pt>
                <c:pt idx="73">
                  <c:v>91.540191650390625</c:v>
                </c:pt>
                <c:pt idx="74">
                  <c:v>98.057044982910227</c:v>
                </c:pt>
                <c:pt idx="75">
                  <c:v>90.849044799804687</c:v>
                </c:pt>
                <c:pt idx="76">
                  <c:v>91.504806518554474</c:v>
                </c:pt>
                <c:pt idx="77">
                  <c:v>80.644805908203125</c:v>
                </c:pt>
                <c:pt idx="78">
                  <c:v>87.578071594238097</c:v>
                </c:pt>
                <c:pt idx="79">
                  <c:v>83.740676879882813</c:v>
                </c:pt>
                <c:pt idx="80">
                  <c:v>92.681159973144531</c:v>
                </c:pt>
                <c:pt idx="81">
                  <c:v>96.231582641601563</c:v>
                </c:pt>
                <c:pt idx="82">
                  <c:v>81.468345642089758</c:v>
                </c:pt>
                <c:pt idx="83">
                  <c:v>97.991455078125128</c:v>
                </c:pt>
                <c:pt idx="84">
                  <c:v>100.05311584472655</c:v>
                </c:pt>
                <c:pt idx="85">
                  <c:v>91.134117126464616</c:v>
                </c:pt>
                <c:pt idx="86">
                  <c:v>88.538078308105327</c:v>
                </c:pt>
                <c:pt idx="87">
                  <c:v>91.548530578613281</c:v>
                </c:pt>
                <c:pt idx="88">
                  <c:v>82.771835327148438</c:v>
                </c:pt>
                <c:pt idx="89">
                  <c:v>95.599205017089758</c:v>
                </c:pt>
                <c:pt idx="90">
                  <c:v>86.992355346679688</c:v>
                </c:pt>
                <c:pt idx="91">
                  <c:v>94.184898376464474</c:v>
                </c:pt>
                <c:pt idx="92">
                  <c:v>80.005523681640838</c:v>
                </c:pt>
                <c:pt idx="93">
                  <c:v>87.250755310058366</c:v>
                </c:pt>
                <c:pt idx="94">
                  <c:v>84.321716308593537</c:v>
                </c:pt>
                <c:pt idx="95">
                  <c:v>85.839889526367202</c:v>
                </c:pt>
                <c:pt idx="96">
                  <c:v>101.54716491699232</c:v>
                </c:pt>
                <c:pt idx="97">
                  <c:v>81.400955200195327</c:v>
                </c:pt>
                <c:pt idx="98">
                  <c:v>93.343025207519531</c:v>
                </c:pt>
                <c:pt idx="99">
                  <c:v>101.41813659667956</c:v>
                </c:pt>
                <c:pt idx="100">
                  <c:v>92.50311279296875</c:v>
                </c:pt>
                <c:pt idx="101">
                  <c:v>79.525588989257813</c:v>
                </c:pt>
                <c:pt idx="102">
                  <c:v>80.724044799804702</c:v>
                </c:pt>
                <c:pt idx="103">
                  <c:v>80.677543640136733</c:v>
                </c:pt>
                <c:pt idx="104">
                  <c:v>95.87202453613267</c:v>
                </c:pt>
                <c:pt idx="105">
                  <c:v>97.728935241699219</c:v>
                </c:pt>
                <c:pt idx="106">
                  <c:v>78.594886779785156</c:v>
                </c:pt>
                <c:pt idx="107">
                  <c:v>69.271278381347727</c:v>
                </c:pt>
                <c:pt idx="108">
                  <c:v>99.706207275390625</c:v>
                </c:pt>
                <c:pt idx="109">
                  <c:v>101.92914581298814</c:v>
                </c:pt>
                <c:pt idx="110">
                  <c:v>110.55328369140626</c:v>
                </c:pt>
                <c:pt idx="111">
                  <c:v>87.960807800292969</c:v>
                </c:pt>
                <c:pt idx="112">
                  <c:v>82.689453125</c:v>
                </c:pt>
                <c:pt idx="113">
                  <c:v>92.15776062011733</c:v>
                </c:pt>
                <c:pt idx="114">
                  <c:v>115.71385192871099</c:v>
                </c:pt>
                <c:pt idx="115">
                  <c:v>121.923095703125</c:v>
                </c:pt>
                <c:pt idx="116">
                  <c:v>112.00682067871099</c:v>
                </c:pt>
                <c:pt idx="117">
                  <c:v>98.252372741699006</c:v>
                </c:pt>
                <c:pt idx="118">
                  <c:v>102.85111236572266</c:v>
                </c:pt>
                <c:pt idx="119">
                  <c:v>101.40308380126953</c:v>
                </c:pt>
                <c:pt idx="120">
                  <c:v>103.26832580566405</c:v>
                </c:pt>
                <c:pt idx="121">
                  <c:v>117.07378387451149</c:v>
                </c:pt>
                <c:pt idx="122">
                  <c:v>89.061920166015625</c:v>
                </c:pt>
                <c:pt idx="123">
                  <c:v>93.711471557617202</c:v>
                </c:pt>
                <c:pt idx="124">
                  <c:v>102.60079193115222</c:v>
                </c:pt>
                <c:pt idx="125">
                  <c:v>106.83052825927747</c:v>
                </c:pt>
                <c:pt idx="126">
                  <c:v>99.155815124511506</c:v>
                </c:pt>
                <c:pt idx="127">
                  <c:v>102.61855316162108</c:v>
                </c:pt>
                <c:pt idx="128">
                  <c:v>99.965553283691406</c:v>
                </c:pt>
                <c:pt idx="129">
                  <c:v>102.03333282470683</c:v>
                </c:pt>
                <c:pt idx="130">
                  <c:v>99.023689270019531</c:v>
                </c:pt>
                <c:pt idx="131">
                  <c:v>99.499839782714844</c:v>
                </c:pt>
                <c:pt idx="132">
                  <c:v>91.627708435058366</c:v>
                </c:pt>
                <c:pt idx="133">
                  <c:v>118.31383514404297</c:v>
                </c:pt>
                <c:pt idx="134">
                  <c:v>104.42877197265595</c:v>
                </c:pt>
                <c:pt idx="135">
                  <c:v>97.827896118163835</c:v>
                </c:pt>
                <c:pt idx="136">
                  <c:v>114.72016906738294</c:v>
                </c:pt>
                <c:pt idx="137">
                  <c:v>92.397903442382827</c:v>
                </c:pt>
                <c:pt idx="138">
                  <c:v>113.78108215332018</c:v>
                </c:pt>
                <c:pt idx="139">
                  <c:v>128.32707214355469</c:v>
                </c:pt>
                <c:pt idx="140">
                  <c:v>114.6378173828125</c:v>
                </c:pt>
                <c:pt idx="141">
                  <c:v>85.501960754394531</c:v>
                </c:pt>
                <c:pt idx="142">
                  <c:v>81.26308441162108</c:v>
                </c:pt>
                <c:pt idx="143">
                  <c:v>102.05035400390625</c:v>
                </c:pt>
                <c:pt idx="144">
                  <c:v>114.45234680175768</c:v>
                </c:pt>
                <c:pt idx="145">
                  <c:v>101.85771179199219</c:v>
                </c:pt>
                <c:pt idx="146">
                  <c:v>96.552795410156037</c:v>
                </c:pt>
                <c:pt idx="147">
                  <c:v>111.84075164794922</c:v>
                </c:pt>
                <c:pt idx="148">
                  <c:v>86.953140258789048</c:v>
                </c:pt>
                <c:pt idx="149">
                  <c:v>84.70246887207017</c:v>
                </c:pt>
                <c:pt idx="151">
                  <c:v>0</c:v>
                </c:pt>
                <c:pt idx="152">
                  <c:v>250</c:v>
                </c:pt>
              </c:numCache>
            </c:numRef>
          </c:xVal>
          <c:yVal>
            <c:numRef>
              <c:f>Sheet1!$C$2:$C$154</c:f>
              <c:numCache>
                <c:formatCode>General</c:formatCode>
                <c:ptCount val="153"/>
                <c:pt idx="151">
                  <c:v>0</c:v>
                </c:pt>
                <c:pt idx="152">
                  <c:v>250</c:v>
                </c:pt>
              </c:numCache>
            </c:numRef>
          </c:yVal>
        </c:ser>
        <c:axId val="190688256"/>
        <c:axId val="193943040"/>
      </c:scatterChart>
      <c:valAx>
        <c:axId val="190688256"/>
        <c:scaling>
          <c:orientation val="minMax"/>
          <c:max val="250"/>
          <c:min val="50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Spending need, 2013-14</a:t>
                </a:r>
              </a:p>
            </c:rich>
          </c:tx>
          <c:layout>
            <c:manualLayout>
              <c:xMode val="edge"/>
              <c:yMode val="edge"/>
              <c:x val="0.33259779127855277"/>
              <c:y val="0.90529925093792996"/>
            </c:manualLayout>
          </c:layout>
        </c:title>
        <c:numFmt formatCode="General" sourceLinked="1"/>
        <c:tickLblPos val="nextTo"/>
        <c:crossAx val="193943040"/>
        <c:crosses val="autoZero"/>
        <c:crossBetween val="midCat"/>
        <c:majorUnit val="50"/>
      </c:valAx>
      <c:valAx>
        <c:axId val="193943040"/>
        <c:scaling>
          <c:orientation val="minMax"/>
          <c:max val="250"/>
          <c:min val="5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Actual spending, 2016-17</a:t>
                </a:r>
              </a:p>
            </c:rich>
          </c:tx>
          <c:layout>
            <c:manualLayout>
              <c:xMode val="edge"/>
              <c:yMode val="edge"/>
              <c:x val="5.0606219192019623E-2"/>
              <c:y val="0.15431111286780147"/>
            </c:manualLayout>
          </c:layout>
        </c:title>
        <c:numFmt formatCode="General" sourceLinked="1"/>
        <c:tickLblPos val="nextTo"/>
        <c:crossAx val="190688256"/>
        <c:crosses val="autoZero"/>
        <c:crossBetween val="midCat"/>
        <c:majorUnit val="50"/>
      </c:valAx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5376085239576037"/>
          <c:y val="4.0441176470587245E-2"/>
          <c:w val="0.7973692629170045"/>
          <c:h val="0.76102941176472472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1997-2005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Most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Least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-0.3331828395148515</c:v>
                </c:pt>
                <c:pt idx="1">
                  <c:v>-0.29855142494332343</c:v>
                </c:pt>
                <c:pt idx="2">
                  <c:v>-0.30339417872770835</c:v>
                </c:pt>
                <c:pt idx="3">
                  <c:v>-0.24483083970846201</c:v>
                </c:pt>
                <c:pt idx="4">
                  <c:v>-0.28344808014752132</c:v>
                </c:pt>
                <c:pt idx="5">
                  <c:v>-0.24439481468719454</c:v>
                </c:pt>
                <c:pt idx="6">
                  <c:v>-0.19390932979002656</c:v>
                </c:pt>
                <c:pt idx="7">
                  <c:v>-0.18600848622196112</c:v>
                </c:pt>
                <c:pt idx="8">
                  <c:v>-0.12123646033243712</c:v>
                </c:pt>
                <c:pt idx="9">
                  <c:v>-8.6784466433130508E-2</c:v>
                </c:pt>
              </c:numCache>
            </c:numRef>
          </c:val>
        </c:ser>
        <c:gapWidth val="100"/>
        <c:overlap val="100"/>
        <c:axId val="176260992"/>
        <c:axId val="182780288"/>
      </c:barChart>
      <c:catAx>
        <c:axId val="176260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Dependence on central government grants</a:t>
                </a:r>
              </a:p>
            </c:rich>
          </c:tx>
          <c:layout>
            <c:manualLayout>
              <c:xMode val="edge"/>
              <c:yMode val="edge"/>
              <c:x val="0.36986814883433738"/>
              <c:y val="0.89718647238060767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2780288"/>
        <c:crosses val="autoZero"/>
        <c:auto val="1"/>
        <c:lblAlgn val="ctr"/>
        <c:lblOffset val="100"/>
        <c:tickLblSkip val="1"/>
        <c:tickMarkSkip val="1"/>
      </c:catAx>
      <c:valAx>
        <c:axId val="182780288"/>
        <c:scaling>
          <c:orientation val="minMax"/>
        </c:scaling>
        <c:axPos val="l"/>
        <c:majorGridlines>
          <c:spPr>
            <a:ln w="3175">
              <a:solidFill>
                <a:schemeClr val="tx1">
                  <a:alpha val="50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 change in service spending           (2009-10 to 2016-17)</a:t>
                </a:r>
              </a:p>
            </c:rich>
          </c:tx>
          <c:layout>
            <c:manualLayout>
              <c:xMode val="edge"/>
              <c:yMode val="edge"/>
              <c:x val="1.8272108712383033E-2"/>
              <c:y val="0.12264574611601135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76260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31546D"/>
          </a:solidFill>
          <a:latin typeface="Cisalpin LT Std" pitchFamily="50" charset="0"/>
          <a:ea typeface="Arial"/>
          <a:cs typeface="Arial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22733667382486289"/>
          <c:y val="4.2211454337439024E-2"/>
          <c:w val="0.70351182427954084"/>
          <c:h val="0.75291948181623958"/>
        </c:manualLayout>
      </c:layout>
      <c:scatterChart>
        <c:scatterStyle val="lineMarker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dPt>
            <c:idx val="151"/>
            <c:marker>
              <c:symbol val="none"/>
            </c:marker>
            <c:spPr>
              <a:ln w="28575">
                <a:solidFill>
                  <a:schemeClr val="accent1"/>
                </a:solidFill>
              </a:ln>
            </c:spPr>
          </c:dPt>
          <c:dPt>
            <c:idx val="152"/>
            <c:marker>
              <c:symbol val="none"/>
            </c:marker>
            <c:spPr>
              <a:ln w="19050">
                <a:solidFill>
                  <a:schemeClr val="tx1"/>
                </a:solidFill>
                <a:prstDash val="sysDash"/>
              </a:ln>
            </c:spPr>
          </c:dPt>
          <c:xVal>
            <c:numRef>
              <c:f>Sheet1!$A$2:$A$154</c:f>
              <c:numCache>
                <c:formatCode>General</c:formatCode>
                <c:ptCount val="153"/>
                <c:pt idx="0">
                  <c:v>180.06925466852448</c:v>
                </c:pt>
                <c:pt idx="1">
                  <c:v>142.46229759438131</c:v>
                </c:pt>
                <c:pt idx="2">
                  <c:v>180.00855522478059</c:v>
                </c:pt>
                <c:pt idx="3">
                  <c:v>158.9231919573204</c:v>
                </c:pt>
                <c:pt idx="4">
                  <c:v>177.55382600543484</c:v>
                </c:pt>
                <c:pt idx="5">
                  <c:v>189.4996270124719</c:v>
                </c:pt>
                <c:pt idx="6">
                  <c:v>154.50523476749069</c:v>
                </c:pt>
                <c:pt idx="7">
                  <c:v>141.54689237832258</c:v>
                </c:pt>
                <c:pt idx="8">
                  <c:v>164.59328791546264</c:v>
                </c:pt>
                <c:pt idx="9">
                  <c:v>191.01995641311638</c:v>
                </c:pt>
                <c:pt idx="10">
                  <c:v>126.11628437880648</c:v>
                </c:pt>
                <c:pt idx="11">
                  <c:v>207.40826866129086</c:v>
                </c:pt>
                <c:pt idx="12">
                  <c:v>118.62369499384589</c:v>
                </c:pt>
                <c:pt idx="13">
                  <c:v>98.59784016990632</c:v>
                </c:pt>
                <c:pt idx="14">
                  <c:v>91.109380354969048</c:v>
                </c:pt>
                <c:pt idx="15">
                  <c:v>119.84882811018599</c:v>
                </c:pt>
                <c:pt idx="16">
                  <c:v>87.530446021626418</c:v>
                </c:pt>
                <c:pt idx="17">
                  <c:v>99.605126993786058</c:v>
                </c:pt>
                <c:pt idx="18">
                  <c:v>110.64525378032056</c:v>
                </c:pt>
                <c:pt idx="19">
                  <c:v>107.6849348765634</c:v>
                </c:pt>
                <c:pt idx="20">
                  <c:v>135.24591486627639</c:v>
                </c:pt>
                <c:pt idx="21">
                  <c:v>95.050780724572519</c:v>
                </c:pt>
                <c:pt idx="22">
                  <c:v>85.755089683760104</c:v>
                </c:pt>
                <c:pt idx="23">
                  <c:v>98.94016723430363</c:v>
                </c:pt>
                <c:pt idx="24">
                  <c:v>99.695685841376445</c:v>
                </c:pt>
                <c:pt idx="25">
                  <c:v>92.310021295990992</c:v>
                </c:pt>
                <c:pt idx="26">
                  <c:v>102.74172485246736</c:v>
                </c:pt>
                <c:pt idx="27">
                  <c:v>147.10257499923998</c:v>
                </c:pt>
                <c:pt idx="28">
                  <c:v>96.12915860584495</c:v>
                </c:pt>
                <c:pt idx="29">
                  <c:v>90.375473527552344</c:v>
                </c:pt>
                <c:pt idx="30">
                  <c:v>94.960140027623012</c:v>
                </c:pt>
                <c:pt idx="31">
                  <c:v>114.9110339511587</c:v>
                </c:pt>
                <c:pt idx="32">
                  <c:v>104.09607995817036</c:v>
                </c:pt>
                <c:pt idx="33">
                  <c:v>94.132004925083208</c:v>
                </c:pt>
                <c:pt idx="34">
                  <c:v>134.60717985050044</c:v>
                </c:pt>
                <c:pt idx="35">
                  <c:v>109.53662900978449</c:v>
                </c:pt>
                <c:pt idx="36">
                  <c:v>108.81372767830339</c:v>
                </c:pt>
                <c:pt idx="37">
                  <c:v>120.7177456099927</c:v>
                </c:pt>
                <c:pt idx="38">
                  <c:v>91.750709490019105</c:v>
                </c:pt>
                <c:pt idx="39">
                  <c:v>106.87126198923293</c:v>
                </c:pt>
                <c:pt idx="40">
                  <c:v>93.030937702622637</c:v>
                </c:pt>
                <c:pt idx="41">
                  <c:v>98.983134264474103</c:v>
                </c:pt>
                <c:pt idx="42">
                  <c:v>137.04241549002546</c:v>
                </c:pt>
                <c:pt idx="43">
                  <c:v>132.21701453070045</c:v>
                </c:pt>
                <c:pt idx="44">
                  <c:v>108.75613154950187</c:v>
                </c:pt>
                <c:pt idx="45">
                  <c:v>107.25241084064621</c:v>
                </c:pt>
                <c:pt idx="46">
                  <c:v>108.87089095315046</c:v>
                </c:pt>
                <c:pt idx="47">
                  <c:v>104.83067633438064</c:v>
                </c:pt>
                <c:pt idx="48">
                  <c:v>100.04522766982454</c:v>
                </c:pt>
                <c:pt idx="49">
                  <c:v>103.66870944100046</c:v>
                </c:pt>
                <c:pt idx="50">
                  <c:v>111.20391042372151</c:v>
                </c:pt>
                <c:pt idx="51">
                  <c:v>115.06460951838829</c:v>
                </c:pt>
                <c:pt idx="52">
                  <c:v>121.59107655986831</c:v>
                </c:pt>
                <c:pt idx="53">
                  <c:v>105.20571365431893</c:v>
                </c:pt>
                <c:pt idx="54">
                  <c:v>123.23856316519472</c:v>
                </c:pt>
                <c:pt idx="55">
                  <c:v>115.66859142835304</c:v>
                </c:pt>
                <c:pt idx="56">
                  <c:v>125.63598759647607</c:v>
                </c:pt>
                <c:pt idx="57">
                  <c:v>108.64002613004757</c:v>
                </c:pt>
                <c:pt idx="58">
                  <c:v>98.479174775810037</c:v>
                </c:pt>
                <c:pt idx="59">
                  <c:v>118.83992362616119</c:v>
                </c:pt>
                <c:pt idx="60">
                  <c:v>88.536609089819521</c:v>
                </c:pt>
                <c:pt idx="61">
                  <c:v>109.11551435248079</c:v>
                </c:pt>
                <c:pt idx="62">
                  <c:v>117.06126763867768</c:v>
                </c:pt>
                <c:pt idx="63">
                  <c:v>108.84607733107605</c:v>
                </c:pt>
                <c:pt idx="64">
                  <c:v>98.638310275284141</c:v>
                </c:pt>
                <c:pt idx="65">
                  <c:v>91.496422884806776</c:v>
                </c:pt>
                <c:pt idx="66">
                  <c:v>99.763742425650449</c:v>
                </c:pt>
                <c:pt idx="67">
                  <c:v>99.529284915981378</c:v>
                </c:pt>
                <c:pt idx="68">
                  <c:v>82.615875761168013</c:v>
                </c:pt>
                <c:pt idx="69">
                  <c:v>86.876568129996599</c:v>
                </c:pt>
                <c:pt idx="70">
                  <c:v>93.533139169103592</c:v>
                </c:pt>
                <c:pt idx="71">
                  <c:v>89.009052552632127</c:v>
                </c:pt>
                <c:pt idx="72">
                  <c:v>92.271534668809295</c:v>
                </c:pt>
                <c:pt idx="73">
                  <c:v>85.043460976010621</c:v>
                </c:pt>
                <c:pt idx="74">
                  <c:v>92.942645932224679</c:v>
                </c:pt>
                <c:pt idx="75">
                  <c:v>87.875041543762947</c:v>
                </c:pt>
                <c:pt idx="76">
                  <c:v>87.63218717688315</c:v>
                </c:pt>
                <c:pt idx="77">
                  <c:v>78.921800495172661</c:v>
                </c:pt>
                <c:pt idx="78">
                  <c:v>83.508225711900096</c:v>
                </c:pt>
                <c:pt idx="79">
                  <c:v>86.144050427930992</c:v>
                </c:pt>
                <c:pt idx="80">
                  <c:v>90.208819131091801</c:v>
                </c:pt>
                <c:pt idx="81">
                  <c:v>92.832335123547878</c:v>
                </c:pt>
                <c:pt idx="82">
                  <c:v>79.260508674110866</c:v>
                </c:pt>
                <c:pt idx="83">
                  <c:v>89.875105092624025</c:v>
                </c:pt>
                <c:pt idx="84">
                  <c:v>95.225620248299933</c:v>
                </c:pt>
                <c:pt idx="85">
                  <c:v>87.146411183547016</c:v>
                </c:pt>
                <c:pt idx="86">
                  <c:v>86.302744745509614</c:v>
                </c:pt>
                <c:pt idx="87">
                  <c:v>86.447742923672905</c:v>
                </c:pt>
                <c:pt idx="88">
                  <c:v>84.958976745514789</c:v>
                </c:pt>
                <c:pt idx="89">
                  <c:v>89.389249002698449</c:v>
                </c:pt>
                <c:pt idx="90">
                  <c:v>82.747140535023433</c:v>
                </c:pt>
                <c:pt idx="91">
                  <c:v>88.212382568582484</c:v>
                </c:pt>
                <c:pt idx="92">
                  <c:v>83.127594534684135</c:v>
                </c:pt>
                <c:pt idx="93">
                  <c:v>83.748478635392516</c:v>
                </c:pt>
                <c:pt idx="94">
                  <c:v>81.288771108877185</c:v>
                </c:pt>
                <c:pt idx="95">
                  <c:v>86.733169214803894</c:v>
                </c:pt>
                <c:pt idx="96">
                  <c:v>100.62095535933111</c:v>
                </c:pt>
                <c:pt idx="97">
                  <c:v>80.591749524553919</c:v>
                </c:pt>
                <c:pt idx="98">
                  <c:v>88.302612837878769</c:v>
                </c:pt>
                <c:pt idx="99">
                  <c:v>101.66306744335807</c:v>
                </c:pt>
                <c:pt idx="100">
                  <c:v>93.996830500380256</c:v>
                </c:pt>
                <c:pt idx="101">
                  <c:v>79.854195988069492</c:v>
                </c:pt>
                <c:pt idx="102">
                  <c:v>86.153816522120934</c:v>
                </c:pt>
                <c:pt idx="103">
                  <c:v>81.002756228312236</c:v>
                </c:pt>
                <c:pt idx="104">
                  <c:v>101.1874350189439</c:v>
                </c:pt>
                <c:pt idx="105">
                  <c:v>98.531421302771719</c:v>
                </c:pt>
                <c:pt idx="106">
                  <c:v>81.093118064411186</c:v>
                </c:pt>
                <c:pt idx="107">
                  <c:v>73.961073169408465</c:v>
                </c:pt>
                <c:pt idx="108">
                  <c:v>98.653108570385086</c:v>
                </c:pt>
                <c:pt idx="109">
                  <c:v>100.24380193393272</c:v>
                </c:pt>
                <c:pt idx="110">
                  <c:v>110.69410556020846</c:v>
                </c:pt>
                <c:pt idx="111">
                  <c:v>86.697947704513439</c:v>
                </c:pt>
                <c:pt idx="112">
                  <c:v>80.374435841380858</c:v>
                </c:pt>
                <c:pt idx="113">
                  <c:v>89.305259485014759</c:v>
                </c:pt>
                <c:pt idx="114">
                  <c:v>114.5714801588137</c:v>
                </c:pt>
                <c:pt idx="115">
                  <c:v>119.67101684815545</c:v>
                </c:pt>
                <c:pt idx="116">
                  <c:v>109.0368933917343</c:v>
                </c:pt>
                <c:pt idx="117">
                  <c:v>97.811075423254081</c:v>
                </c:pt>
                <c:pt idx="118">
                  <c:v>98.04552053966809</c:v>
                </c:pt>
                <c:pt idx="119">
                  <c:v>100.18684500739347</c:v>
                </c:pt>
                <c:pt idx="120">
                  <c:v>97.870714560349583</c:v>
                </c:pt>
                <c:pt idx="121">
                  <c:v>110.19671088480445</c:v>
                </c:pt>
                <c:pt idx="122">
                  <c:v>83.532347123895079</c:v>
                </c:pt>
                <c:pt idx="123">
                  <c:v>95.164525124221413</c:v>
                </c:pt>
                <c:pt idx="124">
                  <c:v>95.733017592536484</c:v>
                </c:pt>
                <c:pt idx="125">
                  <c:v>101.17393495616872</c:v>
                </c:pt>
                <c:pt idx="126">
                  <c:v>104.51450612130579</c:v>
                </c:pt>
                <c:pt idx="127">
                  <c:v>102.54852859186458</c:v>
                </c:pt>
                <c:pt idx="128">
                  <c:v>100.2601612463518</c:v>
                </c:pt>
                <c:pt idx="129">
                  <c:v>104.56850533257762</c:v>
                </c:pt>
                <c:pt idx="130">
                  <c:v>99.716172786470679</c:v>
                </c:pt>
                <c:pt idx="131">
                  <c:v>92.786699187780229</c:v>
                </c:pt>
                <c:pt idx="132">
                  <c:v>88.249935213264038</c:v>
                </c:pt>
                <c:pt idx="133">
                  <c:v>112.17838984824785</c:v>
                </c:pt>
                <c:pt idx="134">
                  <c:v>100.27228290043898</c:v>
                </c:pt>
                <c:pt idx="135">
                  <c:v>90.364327107812457</c:v>
                </c:pt>
                <c:pt idx="136">
                  <c:v>109.97608771540594</c:v>
                </c:pt>
                <c:pt idx="137">
                  <c:v>91.365897313138348</c:v>
                </c:pt>
                <c:pt idx="138">
                  <c:v>108.25084278095453</c:v>
                </c:pt>
                <c:pt idx="139">
                  <c:v>118.31570406127032</c:v>
                </c:pt>
                <c:pt idx="140">
                  <c:v>110.79264339235628</c:v>
                </c:pt>
                <c:pt idx="141">
                  <c:v>80.100392394217153</c:v>
                </c:pt>
                <c:pt idx="142">
                  <c:v>83.007403950485951</c:v>
                </c:pt>
                <c:pt idx="143">
                  <c:v>96.990977223390672</c:v>
                </c:pt>
                <c:pt idx="144">
                  <c:v>114.77354294574641</c:v>
                </c:pt>
                <c:pt idx="145">
                  <c:v>97.664840542725926</c:v>
                </c:pt>
                <c:pt idx="146">
                  <c:v>90.536369060954073</c:v>
                </c:pt>
                <c:pt idx="147">
                  <c:v>108.26990336069122</c:v>
                </c:pt>
                <c:pt idx="148">
                  <c:v>82.187021317197718</c:v>
                </c:pt>
                <c:pt idx="149">
                  <c:v>81.587355956357257</c:v>
                </c:pt>
                <c:pt idx="151">
                  <c:v>0</c:v>
                </c:pt>
                <c:pt idx="152">
                  <c:v>250</c:v>
                </c:pt>
              </c:numCache>
            </c:numRef>
          </c:xVal>
          <c:yVal>
            <c:numRef>
              <c:f>Sheet1!$C$2:$C$154</c:f>
              <c:numCache>
                <c:formatCode>General</c:formatCode>
                <c:ptCount val="153"/>
                <c:pt idx="151">
                  <c:v>0</c:v>
                </c:pt>
                <c:pt idx="152">
                  <c:v>250</c:v>
                </c:pt>
              </c:numCache>
            </c:numRef>
          </c:y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Spending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AFBC21">
                  <a:alpha val="60000"/>
                </a:srgbClr>
              </a:solidFill>
            </c:spPr>
          </c:marker>
          <c:trendline>
            <c:spPr>
              <a:ln w="28575">
                <a:solidFill>
                  <a:schemeClr val="accent1"/>
                </a:solidFill>
              </a:ln>
            </c:spPr>
            <c:trendlineType val="linear"/>
          </c:trendline>
          <c:xVal>
            <c:numRef>
              <c:f>Sheet1!$A$2:$A$154</c:f>
              <c:numCache>
                <c:formatCode>General</c:formatCode>
                <c:ptCount val="153"/>
                <c:pt idx="0">
                  <c:v>180.06925466852448</c:v>
                </c:pt>
                <c:pt idx="1">
                  <c:v>142.46229759438131</c:v>
                </c:pt>
                <c:pt idx="2">
                  <c:v>180.00855522478059</c:v>
                </c:pt>
                <c:pt idx="3">
                  <c:v>158.9231919573204</c:v>
                </c:pt>
                <c:pt idx="4">
                  <c:v>177.55382600543484</c:v>
                </c:pt>
                <c:pt idx="5">
                  <c:v>189.4996270124719</c:v>
                </c:pt>
                <c:pt idx="6">
                  <c:v>154.50523476749069</c:v>
                </c:pt>
                <c:pt idx="7">
                  <c:v>141.54689237832258</c:v>
                </c:pt>
                <c:pt idx="8">
                  <c:v>164.59328791546264</c:v>
                </c:pt>
                <c:pt idx="9">
                  <c:v>191.01995641311638</c:v>
                </c:pt>
                <c:pt idx="10">
                  <c:v>126.11628437880648</c:v>
                </c:pt>
                <c:pt idx="11">
                  <c:v>207.40826866129086</c:v>
                </c:pt>
                <c:pt idx="12">
                  <c:v>118.62369499384589</c:v>
                </c:pt>
                <c:pt idx="13">
                  <c:v>98.59784016990632</c:v>
                </c:pt>
                <c:pt idx="14">
                  <c:v>91.109380354969048</c:v>
                </c:pt>
                <c:pt idx="15">
                  <c:v>119.84882811018599</c:v>
                </c:pt>
                <c:pt idx="16">
                  <c:v>87.530446021626418</c:v>
                </c:pt>
                <c:pt idx="17">
                  <c:v>99.605126993786058</c:v>
                </c:pt>
                <c:pt idx="18">
                  <c:v>110.64525378032056</c:v>
                </c:pt>
                <c:pt idx="19">
                  <c:v>107.6849348765634</c:v>
                </c:pt>
                <c:pt idx="20">
                  <c:v>135.24591486627639</c:v>
                </c:pt>
                <c:pt idx="21">
                  <c:v>95.050780724572519</c:v>
                </c:pt>
                <c:pt idx="22">
                  <c:v>85.755089683760104</c:v>
                </c:pt>
                <c:pt idx="23">
                  <c:v>98.94016723430363</c:v>
                </c:pt>
                <c:pt idx="24">
                  <c:v>99.695685841376445</c:v>
                </c:pt>
                <c:pt idx="25">
                  <c:v>92.310021295990992</c:v>
                </c:pt>
                <c:pt idx="26">
                  <c:v>102.74172485246736</c:v>
                </c:pt>
                <c:pt idx="27">
                  <c:v>147.10257499923998</c:v>
                </c:pt>
                <c:pt idx="28">
                  <c:v>96.12915860584495</c:v>
                </c:pt>
                <c:pt idx="29">
                  <c:v>90.375473527552344</c:v>
                </c:pt>
                <c:pt idx="30">
                  <c:v>94.960140027623012</c:v>
                </c:pt>
                <c:pt idx="31">
                  <c:v>114.9110339511587</c:v>
                </c:pt>
                <c:pt idx="32">
                  <c:v>104.09607995817036</c:v>
                </c:pt>
                <c:pt idx="33">
                  <c:v>94.132004925083208</c:v>
                </c:pt>
                <c:pt idx="34">
                  <c:v>134.60717985050044</c:v>
                </c:pt>
                <c:pt idx="35">
                  <c:v>109.53662900978449</c:v>
                </c:pt>
                <c:pt idx="36">
                  <c:v>108.81372767830339</c:v>
                </c:pt>
                <c:pt idx="37">
                  <c:v>120.7177456099927</c:v>
                </c:pt>
                <c:pt idx="38">
                  <c:v>91.750709490019105</c:v>
                </c:pt>
                <c:pt idx="39">
                  <c:v>106.87126198923293</c:v>
                </c:pt>
                <c:pt idx="40">
                  <c:v>93.030937702622637</c:v>
                </c:pt>
                <c:pt idx="41">
                  <c:v>98.983134264474103</c:v>
                </c:pt>
                <c:pt idx="42">
                  <c:v>137.04241549002546</c:v>
                </c:pt>
                <c:pt idx="43">
                  <c:v>132.21701453070045</c:v>
                </c:pt>
                <c:pt idx="44">
                  <c:v>108.75613154950187</c:v>
                </c:pt>
                <c:pt idx="45">
                  <c:v>107.25241084064621</c:v>
                </c:pt>
                <c:pt idx="46">
                  <c:v>108.87089095315046</c:v>
                </c:pt>
                <c:pt idx="47">
                  <c:v>104.83067633438064</c:v>
                </c:pt>
                <c:pt idx="48">
                  <c:v>100.04522766982454</c:v>
                </c:pt>
                <c:pt idx="49">
                  <c:v>103.66870944100046</c:v>
                </c:pt>
                <c:pt idx="50">
                  <c:v>111.20391042372151</c:v>
                </c:pt>
                <c:pt idx="51">
                  <c:v>115.06460951838829</c:v>
                </c:pt>
                <c:pt idx="52">
                  <c:v>121.59107655986831</c:v>
                </c:pt>
                <c:pt idx="53">
                  <c:v>105.20571365431893</c:v>
                </c:pt>
                <c:pt idx="54">
                  <c:v>123.23856316519472</c:v>
                </c:pt>
                <c:pt idx="55">
                  <c:v>115.66859142835304</c:v>
                </c:pt>
                <c:pt idx="56">
                  <c:v>125.63598759647607</c:v>
                </c:pt>
                <c:pt idx="57">
                  <c:v>108.64002613004757</c:v>
                </c:pt>
                <c:pt idx="58">
                  <c:v>98.479174775810037</c:v>
                </c:pt>
                <c:pt idx="59">
                  <c:v>118.83992362616119</c:v>
                </c:pt>
                <c:pt idx="60">
                  <c:v>88.536609089819521</c:v>
                </c:pt>
                <c:pt idx="61">
                  <c:v>109.11551435248079</c:v>
                </c:pt>
                <c:pt idx="62">
                  <c:v>117.06126763867768</c:v>
                </c:pt>
                <c:pt idx="63">
                  <c:v>108.84607733107605</c:v>
                </c:pt>
                <c:pt idx="64">
                  <c:v>98.638310275284141</c:v>
                </c:pt>
                <c:pt idx="65">
                  <c:v>91.496422884806776</c:v>
                </c:pt>
                <c:pt idx="66">
                  <c:v>99.763742425650449</c:v>
                </c:pt>
                <c:pt idx="67">
                  <c:v>99.529284915981378</c:v>
                </c:pt>
                <c:pt idx="68">
                  <c:v>82.615875761168013</c:v>
                </c:pt>
                <c:pt idx="69">
                  <c:v>86.876568129996599</c:v>
                </c:pt>
                <c:pt idx="70">
                  <c:v>93.533139169103592</c:v>
                </c:pt>
                <c:pt idx="71">
                  <c:v>89.009052552632127</c:v>
                </c:pt>
                <c:pt idx="72">
                  <c:v>92.271534668809295</c:v>
                </c:pt>
                <c:pt idx="73">
                  <c:v>85.043460976010621</c:v>
                </c:pt>
                <c:pt idx="74">
                  <c:v>92.942645932224679</c:v>
                </c:pt>
                <c:pt idx="75">
                  <c:v>87.875041543762947</c:v>
                </c:pt>
                <c:pt idx="76">
                  <c:v>87.63218717688315</c:v>
                </c:pt>
                <c:pt idx="77">
                  <c:v>78.921800495172661</c:v>
                </c:pt>
                <c:pt idx="78">
                  <c:v>83.508225711900096</c:v>
                </c:pt>
                <c:pt idx="79">
                  <c:v>86.144050427930992</c:v>
                </c:pt>
                <c:pt idx="80">
                  <c:v>90.208819131091801</c:v>
                </c:pt>
                <c:pt idx="81">
                  <c:v>92.832335123547878</c:v>
                </c:pt>
                <c:pt idx="82">
                  <c:v>79.260508674110866</c:v>
                </c:pt>
                <c:pt idx="83">
                  <c:v>89.875105092624025</c:v>
                </c:pt>
                <c:pt idx="84">
                  <c:v>95.225620248299933</c:v>
                </c:pt>
                <c:pt idx="85">
                  <c:v>87.146411183547016</c:v>
                </c:pt>
                <c:pt idx="86">
                  <c:v>86.302744745509614</c:v>
                </c:pt>
                <c:pt idx="87">
                  <c:v>86.447742923672905</c:v>
                </c:pt>
                <c:pt idx="88">
                  <c:v>84.958976745514789</c:v>
                </c:pt>
                <c:pt idx="89">
                  <c:v>89.389249002698449</c:v>
                </c:pt>
                <c:pt idx="90">
                  <c:v>82.747140535023433</c:v>
                </c:pt>
                <c:pt idx="91">
                  <c:v>88.212382568582484</c:v>
                </c:pt>
                <c:pt idx="92">
                  <c:v>83.127594534684135</c:v>
                </c:pt>
                <c:pt idx="93">
                  <c:v>83.748478635392516</c:v>
                </c:pt>
                <c:pt idx="94">
                  <c:v>81.288771108877185</c:v>
                </c:pt>
                <c:pt idx="95">
                  <c:v>86.733169214803894</c:v>
                </c:pt>
                <c:pt idx="96">
                  <c:v>100.62095535933111</c:v>
                </c:pt>
                <c:pt idx="97">
                  <c:v>80.591749524553919</c:v>
                </c:pt>
                <c:pt idx="98">
                  <c:v>88.302612837878769</c:v>
                </c:pt>
                <c:pt idx="99">
                  <c:v>101.66306744335807</c:v>
                </c:pt>
                <c:pt idx="100">
                  <c:v>93.996830500380256</c:v>
                </c:pt>
                <c:pt idx="101">
                  <c:v>79.854195988069492</c:v>
                </c:pt>
                <c:pt idx="102">
                  <c:v>86.153816522120934</c:v>
                </c:pt>
                <c:pt idx="103">
                  <c:v>81.002756228312236</c:v>
                </c:pt>
                <c:pt idx="104">
                  <c:v>101.1874350189439</c:v>
                </c:pt>
                <c:pt idx="105">
                  <c:v>98.531421302771719</c:v>
                </c:pt>
                <c:pt idx="106">
                  <c:v>81.093118064411186</c:v>
                </c:pt>
                <c:pt idx="107">
                  <c:v>73.961073169408465</c:v>
                </c:pt>
                <c:pt idx="108">
                  <c:v>98.653108570385086</c:v>
                </c:pt>
                <c:pt idx="109">
                  <c:v>100.24380193393272</c:v>
                </c:pt>
                <c:pt idx="110">
                  <c:v>110.69410556020846</c:v>
                </c:pt>
                <c:pt idx="111">
                  <c:v>86.697947704513439</c:v>
                </c:pt>
                <c:pt idx="112">
                  <c:v>80.374435841380858</c:v>
                </c:pt>
                <c:pt idx="113">
                  <c:v>89.305259485014759</c:v>
                </c:pt>
                <c:pt idx="114">
                  <c:v>114.5714801588137</c:v>
                </c:pt>
                <c:pt idx="115">
                  <c:v>119.67101684815545</c:v>
                </c:pt>
                <c:pt idx="116">
                  <c:v>109.0368933917343</c:v>
                </c:pt>
                <c:pt idx="117">
                  <c:v>97.811075423254081</c:v>
                </c:pt>
                <c:pt idx="118">
                  <c:v>98.04552053966809</c:v>
                </c:pt>
                <c:pt idx="119">
                  <c:v>100.18684500739347</c:v>
                </c:pt>
                <c:pt idx="120">
                  <c:v>97.870714560349583</c:v>
                </c:pt>
                <c:pt idx="121">
                  <c:v>110.19671088480445</c:v>
                </c:pt>
                <c:pt idx="122">
                  <c:v>83.532347123895079</c:v>
                </c:pt>
                <c:pt idx="123">
                  <c:v>95.164525124221413</c:v>
                </c:pt>
                <c:pt idx="124">
                  <c:v>95.733017592536484</c:v>
                </c:pt>
                <c:pt idx="125">
                  <c:v>101.17393495616872</c:v>
                </c:pt>
                <c:pt idx="126">
                  <c:v>104.51450612130579</c:v>
                </c:pt>
                <c:pt idx="127">
                  <c:v>102.54852859186458</c:v>
                </c:pt>
                <c:pt idx="128">
                  <c:v>100.2601612463518</c:v>
                </c:pt>
                <c:pt idx="129">
                  <c:v>104.56850533257762</c:v>
                </c:pt>
                <c:pt idx="130">
                  <c:v>99.716172786470679</c:v>
                </c:pt>
                <c:pt idx="131">
                  <c:v>92.786699187780229</c:v>
                </c:pt>
                <c:pt idx="132">
                  <c:v>88.249935213264038</c:v>
                </c:pt>
                <c:pt idx="133">
                  <c:v>112.17838984824785</c:v>
                </c:pt>
                <c:pt idx="134">
                  <c:v>100.27228290043898</c:v>
                </c:pt>
                <c:pt idx="135">
                  <c:v>90.364327107812457</c:v>
                </c:pt>
                <c:pt idx="136">
                  <c:v>109.97608771540594</c:v>
                </c:pt>
                <c:pt idx="137">
                  <c:v>91.365897313138348</c:v>
                </c:pt>
                <c:pt idx="138">
                  <c:v>108.25084278095453</c:v>
                </c:pt>
                <c:pt idx="139">
                  <c:v>118.31570406127032</c:v>
                </c:pt>
                <c:pt idx="140">
                  <c:v>110.79264339235628</c:v>
                </c:pt>
                <c:pt idx="141">
                  <c:v>80.100392394217153</c:v>
                </c:pt>
                <c:pt idx="142">
                  <c:v>83.007403950485951</c:v>
                </c:pt>
                <c:pt idx="143">
                  <c:v>96.990977223390672</c:v>
                </c:pt>
                <c:pt idx="144">
                  <c:v>114.77354294574641</c:v>
                </c:pt>
                <c:pt idx="145">
                  <c:v>97.664840542725926</c:v>
                </c:pt>
                <c:pt idx="146">
                  <c:v>90.536369060954073</c:v>
                </c:pt>
                <c:pt idx="147">
                  <c:v>108.26990336069122</c:v>
                </c:pt>
                <c:pt idx="148">
                  <c:v>82.187021317197718</c:v>
                </c:pt>
                <c:pt idx="149">
                  <c:v>81.587355956357257</c:v>
                </c:pt>
                <c:pt idx="151">
                  <c:v>0</c:v>
                </c:pt>
                <c:pt idx="152">
                  <c:v>250</c:v>
                </c:pt>
              </c:numCache>
            </c:numRef>
          </c:xVal>
          <c:yVal>
            <c:numRef>
              <c:f>Sheet1!$B$2:$B$154</c:f>
              <c:numCache>
                <c:formatCode>General</c:formatCode>
                <c:ptCount val="153"/>
                <c:pt idx="0">
                  <c:v>145.47166721589119</c:v>
                </c:pt>
                <c:pt idx="1">
                  <c:v>136.12532919077245</c:v>
                </c:pt>
                <c:pt idx="2">
                  <c:v>150.40783115345701</c:v>
                </c:pt>
                <c:pt idx="3">
                  <c:v>150.0869098145516</c:v>
                </c:pt>
                <c:pt idx="4">
                  <c:v>168.66255048622583</c:v>
                </c:pt>
                <c:pt idx="5">
                  <c:v>136.51763807051367</c:v>
                </c:pt>
                <c:pt idx="6">
                  <c:v>135.77549128798481</c:v>
                </c:pt>
                <c:pt idx="7">
                  <c:v>132.05060791916608</c:v>
                </c:pt>
                <c:pt idx="8">
                  <c:v>177.00515334587038</c:v>
                </c:pt>
                <c:pt idx="9">
                  <c:v>167.62050133038591</c:v>
                </c:pt>
                <c:pt idx="10">
                  <c:v>88.133865571403959</c:v>
                </c:pt>
                <c:pt idx="11">
                  <c:v>155.07269775813276</c:v>
                </c:pt>
                <c:pt idx="12">
                  <c:v>135.36595522178516</c:v>
                </c:pt>
                <c:pt idx="13">
                  <c:v>90.621989081924582</c:v>
                </c:pt>
                <c:pt idx="14">
                  <c:v>88.864414510215326</c:v>
                </c:pt>
                <c:pt idx="15">
                  <c:v>125.81387799184263</c:v>
                </c:pt>
                <c:pt idx="16">
                  <c:v>89.252351317922418</c:v>
                </c:pt>
                <c:pt idx="17">
                  <c:v>114.19911930993582</c:v>
                </c:pt>
                <c:pt idx="18">
                  <c:v>92.192126793434241</c:v>
                </c:pt>
                <c:pt idx="19">
                  <c:v>97.497195109263728</c:v>
                </c:pt>
                <c:pt idx="20">
                  <c:v>126.8104768047411</c:v>
                </c:pt>
                <c:pt idx="21">
                  <c:v>90.53817838963964</c:v>
                </c:pt>
                <c:pt idx="22">
                  <c:v>87.668913926632072</c:v>
                </c:pt>
                <c:pt idx="23">
                  <c:v>98.967188909719766</c:v>
                </c:pt>
                <c:pt idx="24">
                  <c:v>100.49540859328437</c:v>
                </c:pt>
                <c:pt idx="25">
                  <c:v>92.892885336062605</c:v>
                </c:pt>
                <c:pt idx="26">
                  <c:v>80.367040622464643</c:v>
                </c:pt>
                <c:pt idx="27">
                  <c:v>137.00521862234493</c:v>
                </c:pt>
                <c:pt idx="28">
                  <c:v>85.224466134514088</c:v>
                </c:pt>
                <c:pt idx="29">
                  <c:v>92.07742962541748</c:v>
                </c:pt>
                <c:pt idx="30">
                  <c:v>92.092013582973024</c:v>
                </c:pt>
                <c:pt idx="31">
                  <c:v>110.15850989712391</c:v>
                </c:pt>
                <c:pt idx="32">
                  <c:v>107.02240448299207</c:v>
                </c:pt>
                <c:pt idx="33">
                  <c:v>98.949950920518489</c:v>
                </c:pt>
                <c:pt idx="34">
                  <c:v>161.18953664015723</c:v>
                </c:pt>
                <c:pt idx="35">
                  <c:v>102.40743046168434</c:v>
                </c:pt>
                <c:pt idx="36">
                  <c:v>112.65228798322008</c:v>
                </c:pt>
                <c:pt idx="37">
                  <c:v>132.25764780080277</c:v>
                </c:pt>
                <c:pt idx="38">
                  <c:v>88.938480192591058</c:v>
                </c:pt>
                <c:pt idx="39">
                  <c:v>105.68332238315745</c:v>
                </c:pt>
                <c:pt idx="40">
                  <c:v>91.859163565751132</c:v>
                </c:pt>
                <c:pt idx="41">
                  <c:v>97.477470832567278</c:v>
                </c:pt>
                <c:pt idx="42">
                  <c:v>150.9266728535618</c:v>
                </c:pt>
                <c:pt idx="43">
                  <c:v>157.10036497345158</c:v>
                </c:pt>
                <c:pt idx="44">
                  <c:v>113.71635718957668</c:v>
                </c:pt>
                <c:pt idx="45">
                  <c:v>116.48666696706321</c:v>
                </c:pt>
                <c:pt idx="46">
                  <c:v>116.18649822016845</c:v>
                </c:pt>
                <c:pt idx="47">
                  <c:v>102.98248928887082</c:v>
                </c:pt>
                <c:pt idx="48">
                  <c:v>98.293254322331762</c:v>
                </c:pt>
                <c:pt idx="49">
                  <c:v>111.34255147214421</c:v>
                </c:pt>
                <c:pt idx="50">
                  <c:v>118.00687916078954</c:v>
                </c:pt>
                <c:pt idx="51">
                  <c:v>118.02886797598363</c:v>
                </c:pt>
                <c:pt idx="52">
                  <c:v>144.222709167451</c:v>
                </c:pt>
                <c:pt idx="53">
                  <c:v>119.34615071451675</c:v>
                </c:pt>
                <c:pt idx="54">
                  <c:v>139.4525570861916</c:v>
                </c:pt>
                <c:pt idx="55">
                  <c:v>108.751084718632</c:v>
                </c:pt>
                <c:pt idx="56">
                  <c:v>118.85555201906632</c:v>
                </c:pt>
                <c:pt idx="57">
                  <c:v>127.92022385679329</c:v>
                </c:pt>
                <c:pt idx="58">
                  <c:v>94.174783203026138</c:v>
                </c:pt>
                <c:pt idx="59">
                  <c:v>114.28739336426302</c:v>
                </c:pt>
                <c:pt idx="60">
                  <c:v>88.029787181941359</c:v>
                </c:pt>
                <c:pt idx="61">
                  <c:v>112.38201295747827</c:v>
                </c:pt>
                <c:pt idx="62">
                  <c:v>116.33936779291885</c:v>
                </c:pt>
                <c:pt idx="63">
                  <c:v>110.91787234792628</c:v>
                </c:pt>
                <c:pt idx="64">
                  <c:v>97.299484747202627</c:v>
                </c:pt>
                <c:pt idx="65">
                  <c:v>96.813536495684048</c:v>
                </c:pt>
                <c:pt idx="66">
                  <c:v>109.04117421953789</c:v>
                </c:pt>
                <c:pt idx="67">
                  <c:v>101.34934346707733</c:v>
                </c:pt>
                <c:pt idx="68">
                  <c:v>75.232846293765348</c:v>
                </c:pt>
                <c:pt idx="69">
                  <c:v>82.079672775595228</c:v>
                </c:pt>
                <c:pt idx="70">
                  <c:v>93.88786476856616</c:v>
                </c:pt>
                <c:pt idx="71">
                  <c:v>89.556633725629098</c:v>
                </c:pt>
                <c:pt idx="72">
                  <c:v>92.475641337326635</c:v>
                </c:pt>
                <c:pt idx="73">
                  <c:v>87.831577561806171</c:v>
                </c:pt>
                <c:pt idx="74">
                  <c:v>94.491944337469278</c:v>
                </c:pt>
                <c:pt idx="75">
                  <c:v>90.225908744789137</c:v>
                </c:pt>
                <c:pt idx="76">
                  <c:v>85.388375769328348</c:v>
                </c:pt>
                <c:pt idx="77">
                  <c:v>79.489011834509242</c:v>
                </c:pt>
                <c:pt idx="78">
                  <c:v>85.210833963163864</c:v>
                </c:pt>
                <c:pt idx="79">
                  <c:v>92.723357827807078</c:v>
                </c:pt>
                <c:pt idx="80">
                  <c:v>87.428613149944525</c:v>
                </c:pt>
                <c:pt idx="81">
                  <c:v>94.115793955862486</c:v>
                </c:pt>
                <c:pt idx="82">
                  <c:v>72.606244025087733</c:v>
                </c:pt>
                <c:pt idx="83">
                  <c:v>82.726917360572401</c:v>
                </c:pt>
                <c:pt idx="84">
                  <c:v>94.465971023098518</c:v>
                </c:pt>
                <c:pt idx="85">
                  <c:v>84.621219436846033</c:v>
                </c:pt>
                <c:pt idx="86">
                  <c:v>78.409838878955426</c:v>
                </c:pt>
                <c:pt idx="87">
                  <c:v>87.225867706393018</c:v>
                </c:pt>
                <c:pt idx="88">
                  <c:v>87.300873465821482</c:v>
                </c:pt>
                <c:pt idx="89">
                  <c:v>86.736769815018562</c:v>
                </c:pt>
                <c:pt idx="90">
                  <c:v>78.85002695229295</c:v>
                </c:pt>
                <c:pt idx="91">
                  <c:v>87.104076297663127</c:v>
                </c:pt>
                <c:pt idx="92">
                  <c:v>85.289976662798978</c:v>
                </c:pt>
                <c:pt idx="93">
                  <c:v>85.017183118927221</c:v>
                </c:pt>
                <c:pt idx="94">
                  <c:v>87.851290882684339</c:v>
                </c:pt>
                <c:pt idx="95">
                  <c:v>83.326030174283318</c:v>
                </c:pt>
                <c:pt idx="96">
                  <c:v>116.57303692509041</c:v>
                </c:pt>
                <c:pt idx="97">
                  <c:v>74.013229206001526</c:v>
                </c:pt>
                <c:pt idx="98">
                  <c:v>86.330417897867548</c:v>
                </c:pt>
                <c:pt idx="99">
                  <c:v>94.297081521935667</c:v>
                </c:pt>
                <c:pt idx="102">
                  <c:v>84.583334858595578</c:v>
                </c:pt>
                <c:pt idx="103">
                  <c:v>91.084635759074217</c:v>
                </c:pt>
                <c:pt idx="104">
                  <c:v>103.81529255942725</c:v>
                </c:pt>
                <c:pt idx="105">
                  <c:v>107.9699888215153</c:v>
                </c:pt>
                <c:pt idx="106">
                  <c:v>77.647333911266614</c:v>
                </c:pt>
                <c:pt idx="107">
                  <c:v>79.326420257832581</c:v>
                </c:pt>
                <c:pt idx="108">
                  <c:v>82.669648793879219</c:v>
                </c:pt>
                <c:pt idx="109">
                  <c:v>96.72622981312675</c:v>
                </c:pt>
                <c:pt idx="110">
                  <c:v>119.95017206857678</c:v>
                </c:pt>
                <c:pt idx="111">
                  <c:v>72.665510495733628</c:v>
                </c:pt>
                <c:pt idx="114">
                  <c:v>142.19008728699697</c:v>
                </c:pt>
                <c:pt idx="115">
                  <c:v>132.32134607108367</c:v>
                </c:pt>
                <c:pt idx="116">
                  <c:v>110.33708619590665</c:v>
                </c:pt>
                <c:pt idx="117">
                  <c:v>92.253211119954159</c:v>
                </c:pt>
                <c:pt idx="118">
                  <c:v>90.026344732535605</c:v>
                </c:pt>
                <c:pt idx="119">
                  <c:v>102.34084794714749</c:v>
                </c:pt>
                <c:pt idx="120">
                  <c:v>100.98186955203619</c:v>
                </c:pt>
                <c:pt idx="121">
                  <c:v>112.32845314896124</c:v>
                </c:pt>
                <c:pt idx="122">
                  <c:v>80.550159293269772</c:v>
                </c:pt>
                <c:pt idx="123">
                  <c:v>104.30271106074581</c:v>
                </c:pt>
                <c:pt idx="124">
                  <c:v>102.73927645364256</c:v>
                </c:pt>
                <c:pt idx="126">
                  <c:v>118.83893597274295</c:v>
                </c:pt>
                <c:pt idx="127">
                  <c:v>92.161560680085827</c:v>
                </c:pt>
                <c:pt idx="128">
                  <c:v>84.093344108610353</c:v>
                </c:pt>
                <c:pt idx="129">
                  <c:v>107.47029028519761</c:v>
                </c:pt>
                <c:pt idx="130">
                  <c:v>104.27107636778705</c:v>
                </c:pt>
                <c:pt idx="131">
                  <c:v>98.300258350566395</c:v>
                </c:pt>
                <c:pt idx="132">
                  <c:v>79.203795180078174</c:v>
                </c:pt>
                <c:pt idx="133">
                  <c:v>103.35835386846382</c:v>
                </c:pt>
                <c:pt idx="134">
                  <c:v>100.02647350490965</c:v>
                </c:pt>
                <c:pt idx="135">
                  <c:v>87.142398228043248</c:v>
                </c:pt>
                <c:pt idx="136">
                  <c:v>107.20959660867166</c:v>
                </c:pt>
                <c:pt idx="137">
                  <c:v>79.697608535815661</c:v>
                </c:pt>
                <c:pt idx="138">
                  <c:v>116.40232417976911</c:v>
                </c:pt>
                <c:pt idx="139">
                  <c:v>119.54306831296417</c:v>
                </c:pt>
                <c:pt idx="140">
                  <c:v>105.92057943071649</c:v>
                </c:pt>
                <c:pt idx="141">
                  <c:v>69.2707236649956</c:v>
                </c:pt>
                <c:pt idx="142">
                  <c:v>74.545111658599652</c:v>
                </c:pt>
                <c:pt idx="144">
                  <c:v>143.28946970234998</c:v>
                </c:pt>
                <c:pt idx="145">
                  <c:v>92.763882046871657</c:v>
                </c:pt>
                <c:pt idx="147">
                  <c:v>101.05619562611832</c:v>
                </c:pt>
                <c:pt idx="148">
                  <c:v>84.070760436425616</c:v>
                </c:pt>
              </c:numCache>
            </c:numRef>
          </c:yVal>
        </c:ser>
        <c:axId val="190377984"/>
        <c:axId val="190379904"/>
      </c:scatterChart>
      <c:valAx>
        <c:axId val="190377984"/>
        <c:scaling>
          <c:orientation val="minMax"/>
          <c:max val="250"/>
          <c:min val="50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Spending need, 2007–08</a:t>
                </a:r>
              </a:p>
            </c:rich>
          </c:tx>
          <c:layout>
            <c:manualLayout>
              <c:xMode val="edge"/>
              <c:yMode val="edge"/>
              <c:x val="0.26761956573610118"/>
              <c:y val="0.90529914529914535"/>
            </c:manualLayout>
          </c:layout>
        </c:title>
        <c:numFmt formatCode="General" sourceLinked="1"/>
        <c:tickLblPos val="nextTo"/>
        <c:crossAx val="190379904"/>
        <c:crosses val="autoZero"/>
        <c:crossBetween val="midCat"/>
        <c:majorUnit val="50"/>
      </c:valAx>
      <c:valAx>
        <c:axId val="190379904"/>
        <c:scaling>
          <c:orientation val="minMax"/>
          <c:max val="250"/>
          <c:min val="5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Actual spending, 2007-08</a:t>
                </a:r>
              </a:p>
            </c:rich>
          </c:tx>
          <c:layout>
            <c:manualLayout>
              <c:xMode val="edge"/>
              <c:yMode val="edge"/>
              <c:x val="1.3991758117410845E-2"/>
              <c:y val="0.14963955786883221"/>
            </c:manualLayout>
          </c:layout>
        </c:title>
        <c:numFmt formatCode="General" sourceLinked="1"/>
        <c:tickLblPos val="nextTo"/>
        <c:crossAx val="190377984"/>
        <c:crosses val="autoZero"/>
        <c:crossBetween val="midCat"/>
        <c:majorUnit val="50"/>
      </c:valAx>
      <c:spPr>
        <a:noFill/>
        <a:ln w="25400">
          <a:noFill/>
        </a:ln>
      </c:spPr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24637077361774617"/>
          <c:y val="5.9305555555555563E-2"/>
          <c:w val="0.68463713583480978"/>
          <c:h val="0.743693937388602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Spending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AFBC21">
                  <a:alpha val="60000"/>
                </a:srgbClr>
              </a:solidFill>
            </c:spPr>
          </c:marker>
          <c:trendline>
            <c:spPr>
              <a:ln w="28575">
                <a:solidFill>
                  <a:schemeClr val="accent1"/>
                </a:solidFill>
              </a:ln>
            </c:spPr>
            <c:trendlineType val="linear"/>
          </c:trendline>
          <c:xVal>
            <c:numRef>
              <c:f>Sheet1!$A$2:$A$154</c:f>
              <c:numCache>
                <c:formatCode>General</c:formatCode>
                <c:ptCount val="153"/>
                <c:pt idx="0">
                  <c:v>144.55325317382787</c:v>
                </c:pt>
                <c:pt idx="1">
                  <c:v>128.13154602050778</c:v>
                </c:pt>
                <c:pt idx="2">
                  <c:v>148.2069091796875</c:v>
                </c:pt>
                <c:pt idx="3">
                  <c:v>135.32905578613253</c:v>
                </c:pt>
                <c:pt idx="4">
                  <c:v>146.05181884765665</c:v>
                </c:pt>
                <c:pt idx="5">
                  <c:v>144.18653869628906</c:v>
                </c:pt>
                <c:pt idx="6">
                  <c:v>130.78233337402369</c:v>
                </c:pt>
                <c:pt idx="7">
                  <c:v>129.40536499023437</c:v>
                </c:pt>
                <c:pt idx="8">
                  <c:v>140.48391723632812</c:v>
                </c:pt>
                <c:pt idx="9">
                  <c:v>152.85217285156261</c:v>
                </c:pt>
                <c:pt idx="10">
                  <c:v>110.17341613769511</c:v>
                </c:pt>
                <c:pt idx="11">
                  <c:v>170.17056274414003</c:v>
                </c:pt>
                <c:pt idx="12">
                  <c:v>118.37042999267578</c:v>
                </c:pt>
                <c:pt idx="13">
                  <c:v>94.658836364745909</c:v>
                </c:pt>
                <c:pt idx="14">
                  <c:v>91.542640686035227</c:v>
                </c:pt>
                <c:pt idx="15">
                  <c:v>116.01931762695311</c:v>
                </c:pt>
                <c:pt idx="16">
                  <c:v>85.59791564941419</c:v>
                </c:pt>
                <c:pt idx="17">
                  <c:v>98.686683654785156</c:v>
                </c:pt>
                <c:pt idx="18">
                  <c:v>107.66730499267578</c:v>
                </c:pt>
                <c:pt idx="19">
                  <c:v>110.0426483154295</c:v>
                </c:pt>
                <c:pt idx="20">
                  <c:v>124.47776794433599</c:v>
                </c:pt>
                <c:pt idx="21">
                  <c:v>96.110031127929517</c:v>
                </c:pt>
                <c:pt idx="22">
                  <c:v>89.143440246581903</c:v>
                </c:pt>
                <c:pt idx="23">
                  <c:v>93.812622070312599</c:v>
                </c:pt>
                <c:pt idx="24">
                  <c:v>97.961814880371236</c:v>
                </c:pt>
                <c:pt idx="25">
                  <c:v>84.704910278320327</c:v>
                </c:pt>
                <c:pt idx="26">
                  <c:v>97.123283386230469</c:v>
                </c:pt>
                <c:pt idx="27">
                  <c:v>133.25256347656222</c:v>
                </c:pt>
                <c:pt idx="28">
                  <c:v>100.23514556884776</c:v>
                </c:pt>
                <c:pt idx="29">
                  <c:v>81.398605346679688</c:v>
                </c:pt>
                <c:pt idx="30">
                  <c:v>89.840209960937699</c:v>
                </c:pt>
                <c:pt idx="31">
                  <c:v>111.53694152832031</c:v>
                </c:pt>
                <c:pt idx="32">
                  <c:v>106.02423095703125</c:v>
                </c:pt>
                <c:pt idx="33">
                  <c:v>94.822563171386719</c:v>
                </c:pt>
                <c:pt idx="34">
                  <c:v>125.18007659912095</c:v>
                </c:pt>
                <c:pt idx="35">
                  <c:v>110.91420745849609</c:v>
                </c:pt>
                <c:pt idx="36">
                  <c:v>111.68708801269511</c:v>
                </c:pt>
                <c:pt idx="37">
                  <c:v>117.0054626464842</c:v>
                </c:pt>
                <c:pt idx="38">
                  <c:v>93.878463745117301</c:v>
                </c:pt>
                <c:pt idx="39">
                  <c:v>109.29664611816405</c:v>
                </c:pt>
                <c:pt idx="40">
                  <c:v>91.265220642089844</c:v>
                </c:pt>
                <c:pt idx="41">
                  <c:v>101.62355041503905</c:v>
                </c:pt>
                <c:pt idx="42">
                  <c:v>136.91098022460935</c:v>
                </c:pt>
                <c:pt idx="43">
                  <c:v>127.90451812744141</c:v>
                </c:pt>
                <c:pt idx="44">
                  <c:v>112.92930603027344</c:v>
                </c:pt>
                <c:pt idx="45">
                  <c:v>109.1348571777342</c:v>
                </c:pt>
                <c:pt idx="46">
                  <c:v>111.47148895263653</c:v>
                </c:pt>
                <c:pt idx="47">
                  <c:v>108.20558929443358</c:v>
                </c:pt>
                <c:pt idx="48">
                  <c:v>105.17312622070311</c:v>
                </c:pt>
                <c:pt idx="49">
                  <c:v>107.24919128417979</c:v>
                </c:pt>
                <c:pt idx="50">
                  <c:v>106.59635162353516</c:v>
                </c:pt>
                <c:pt idx="51">
                  <c:v>115.235595703125</c:v>
                </c:pt>
                <c:pt idx="52">
                  <c:v>113.19094848632811</c:v>
                </c:pt>
                <c:pt idx="53">
                  <c:v>104.63957977294918</c:v>
                </c:pt>
                <c:pt idx="54">
                  <c:v>122.70738220214844</c:v>
                </c:pt>
                <c:pt idx="55">
                  <c:v>116.49646759033214</c:v>
                </c:pt>
                <c:pt idx="56">
                  <c:v>122.08075714111328</c:v>
                </c:pt>
                <c:pt idx="57">
                  <c:v>105.18342590332031</c:v>
                </c:pt>
                <c:pt idx="58">
                  <c:v>102.64370727539061</c:v>
                </c:pt>
                <c:pt idx="59">
                  <c:v>122.95780181884766</c:v>
                </c:pt>
                <c:pt idx="60">
                  <c:v>91.251411437988281</c:v>
                </c:pt>
                <c:pt idx="61">
                  <c:v>112.79013061523437</c:v>
                </c:pt>
                <c:pt idx="62">
                  <c:v>118.83747863769521</c:v>
                </c:pt>
                <c:pt idx="63">
                  <c:v>107.45768737792959</c:v>
                </c:pt>
                <c:pt idx="64">
                  <c:v>99.087692260742315</c:v>
                </c:pt>
                <c:pt idx="65">
                  <c:v>94.553428649902457</c:v>
                </c:pt>
                <c:pt idx="66">
                  <c:v>98.507461547851548</c:v>
                </c:pt>
                <c:pt idx="67">
                  <c:v>101.33488464355459</c:v>
                </c:pt>
                <c:pt idx="68">
                  <c:v>79.30389404296875</c:v>
                </c:pt>
                <c:pt idx="69">
                  <c:v>85.45025634765625</c:v>
                </c:pt>
                <c:pt idx="70">
                  <c:v>101.30934906005858</c:v>
                </c:pt>
                <c:pt idx="71">
                  <c:v>93.543273925781264</c:v>
                </c:pt>
                <c:pt idx="72">
                  <c:v>97.753120422363295</c:v>
                </c:pt>
                <c:pt idx="73">
                  <c:v>91.540191650390625</c:v>
                </c:pt>
                <c:pt idx="74">
                  <c:v>98.057044982910227</c:v>
                </c:pt>
                <c:pt idx="75">
                  <c:v>90.849044799804687</c:v>
                </c:pt>
                <c:pt idx="76">
                  <c:v>91.504806518554517</c:v>
                </c:pt>
                <c:pt idx="77">
                  <c:v>80.644805908203125</c:v>
                </c:pt>
                <c:pt idx="78">
                  <c:v>87.578071594238139</c:v>
                </c:pt>
                <c:pt idx="79">
                  <c:v>83.740676879882813</c:v>
                </c:pt>
                <c:pt idx="80">
                  <c:v>92.681159973144531</c:v>
                </c:pt>
                <c:pt idx="81">
                  <c:v>96.231582641601563</c:v>
                </c:pt>
                <c:pt idx="82">
                  <c:v>81.468345642089758</c:v>
                </c:pt>
                <c:pt idx="83">
                  <c:v>97.991455078125099</c:v>
                </c:pt>
                <c:pt idx="84">
                  <c:v>100.05311584472655</c:v>
                </c:pt>
                <c:pt idx="85">
                  <c:v>91.134117126464659</c:v>
                </c:pt>
                <c:pt idx="86">
                  <c:v>88.538078308105355</c:v>
                </c:pt>
                <c:pt idx="87">
                  <c:v>91.548530578613281</c:v>
                </c:pt>
                <c:pt idx="88">
                  <c:v>82.771835327148438</c:v>
                </c:pt>
                <c:pt idx="89">
                  <c:v>95.599205017089758</c:v>
                </c:pt>
                <c:pt idx="90">
                  <c:v>86.992355346679688</c:v>
                </c:pt>
                <c:pt idx="91">
                  <c:v>94.18489837646456</c:v>
                </c:pt>
                <c:pt idx="92">
                  <c:v>80.005523681640781</c:v>
                </c:pt>
                <c:pt idx="93">
                  <c:v>87.250755310058409</c:v>
                </c:pt>
                <c:pt idx="94">
                  <c:v>84.321716308593594</c:v>
                </c:pt>
                <c:pt idx="95">
                  <c:v>85.839889526367202</c:v>
                </c:pt>
                <c:pt idx="96">
                  <c:v>101.54716491699229</c:v>
                </c:pt>
                <c:pt idx="97">
                  <c:v>81.400955200195327</c:v>
                </c:pt>
                <c:pt idx="98">
                  <c:v>93.343025207519531</c:v>
                </c:pt>
                <c:pt idx="99">
                  <c:v>101.41813659667959</c:v>
                </c:pt>
                <c:pt idx="100">
                  <c:v>92.50311279296875</c:v>
                </c:pt>
                <c:pt idx="101">
                  <c:v>79.525588989257813</c:v>
                </c:pt>
                <c:pt idx="102">
                  <c:v>80.724044799804702</c:v>
                </c:pt>
                <c:pt idx="103">
                  <c:v>80.677543640136733</c:v>
                </c:pt>
                <c:pt idx="104">
                  <c:v>95.872024536132699</c:v>
                </c:pt>
                <c:pt idx="105">
                  <c:v>97.728935241699219</c:v>
                </c:pt>
                <c:pt idx="106">
                  <c:v>78.594886779785156</c:v>
                </c:pt>
                <c:pt idx="107">
                  <c:v>69.271278381347727</c:v>
                </c:pt>
                <c:pt idx="108">
                  <c:v>99.706207275390625</c:v>
                </c:pt>
                <c:pt idx="109">
                  <c:v>101.92914581298817</c:v>
                </c:pt>
                <c:pt idx="110">
                  <c:v>110.55328369140626</c:v>
                </c:pt>
                <c:pt idx="111">
                  <c:v>87.960807800292969</c:v>
                </c:pt>
                <c:pt idx="112">
                  <c:v>82.689453125</c:v>
                </c:pt>
                <c:pt idx="113">
                  <c:v>92.157760620117301</c:v>
                </c:pt>
                <c:pt idx="114">
                  <c:v>115.71385192871099</c:v>
                </c:pt>
                <c:pt idx="115">
                  <c:v>121.923095703125</c:v>
                </c:pt>
                <c:pt idx="116">
                  <c:v>112.00682067871099</c:v>
                </c:pt>
                <c:pt idx="117">
                  <c:v>98.252372741699048</c:v>
                </c:pt>
                <c:pt idx="118">
                  <c:v>102.85111236572266</c:v>
                </c:pt>
                <c:pt idx="119">
                  <c:v>101.40308380126953</c:v>
                </c:pt>
                <c:pt idx="120">
                  <c:v>103.26832580566405</c:v>
                </c:pt>
                <c:pt idx="121">
                  <c:v>117.07378387451153</c:v>
                </c:pt>
                <c:pt idx="122">
                  <c:v>89.061920166015625</c:v>
                </c:pt>
                <c:pt idx="123">
                  <c:v>93.711471557617202</c:v>
                </c:pt>
                <c:pt idx="124">
                  <c:v>102.60079193115224</c:v>
                </c:pt>
                <c:pt idx="125">
                  <c:v>106.83052825927744</c:v>
                </c:pt>
                <c:pt idx="126">
                  <c:v>99.155815124511548</c:v>
                </c:pt>
                <c:pt idx="127">
                  <c:v>102.61855316162108</c:v>
                </c:pt>
                <c:pt idx="128">
                  <c:v>99.965553283691406</c:v>
                </c:pt>
                <c:pt idx="129">
                  <c:v>102.03333282470687</c:v>
                </c:pt>
                <c:pt idx="130">
                  <c:v>99.023689270019531</c:v>
                </c:pt>
                <c:pt idx="131">
                  <c:v>99.499839782714844</c:v>
                </c:pt>
                <c:pt idx="132">
                  <c:v>91.627708435058409</c:v>
                </c:pt>
                <c:pt idx="133">
                  <c:v>118.31383514404297</c:v>
                </c:pt>
                <c:pt idx="134">
                  <c:v>104.42877197265602</c:v>
                </c:pt>
                <c:pt idx="135">
                  <c:v>97.827896118163878</c:v>
                </c:pt>
                <c:pt idx="136">
                  <c:v>114.72016906738291</c:v>
                </c:pt>
                <c:pt idx="137">
                  <c:v>92.397903442382827</c:v>
                </c:pt>
                <c:pt idx="138">
                  <c:v>113.78108215332021</c:v>
                </c:pt>
                <c:pt idx="139">
                  <c:v>128.32707214355469</c:v>
                </c:pt>
                <c:pt idx="140">
                  <c:v>114.6378173828125</c:v>
                </c:pt>
                <c:pt idx="141">
                  <c:v>85.501960754394531</c:v>
                </c:pt>
                <c:pt idx="142">
                  <c:v>81.26308441162108</c:v>
                </c:pt>
                <c:pt idx="143">
                  <c:v>102.05035400390625</c:v>
                </c:pt>
                <c:pt idx="144">
                  <c:v>114.45234680175771</c:v>
                </c:pt>
                <c:pt idx="145">
                  <c:v>101.85771179199219</c:v>
                </c:pt>
                <c:pt idx="146">
                  <c:v>96.552795410156094</c:v>
                </c:pt>
                <c:pt idx="147">
                  <c:v>111.84075164794922</c:v>
                </c:pt>
                <c:pt idx="148">
                  <c:v>86.953140258789048</c:v>
                </c:pt>
                <c:pt idx="149">
                  <c:v>84.702468872070199</c:v>
                </c:pt>
                <c:pt idx="151">
                  <c:v>0</c:v>
                </c:pt>
                <c:pt idx="152">
                  <c:v>250</c:v>
                </c:pt>
              </c:numCache>
            </c:numRef>
          </c:xVal>
          <c:yVal>
            <c:numRef>
              <c:f>Sheet1!$B$2:$B$154</c:f>
              <c:numCache>
                <c:formatCode>General</c:formatCode>
                <c:ptCount val="153"/>
                <c:pt idx="0">
                  <c:v>115.14536633752665</c:v>
                </c:pt>
                <c:pt idx="1">
                  <c:v>126.93188563418846</c:v>
                </c:pt>
                <c:pt idx="2">
                  <c:v>125.65607905307397</c:v>
                </c:pt>
                <c:pt idx="3">
                  <c:v>129.94848238254457</c:v>
                </c:pt>
                <c:pt idx="4">
                  <c:v>146.60547817874337</c:v>
                </c:pt>
                <c:pt idx="5">
                  <c:v>124.66937001174414</c:v>
                </c:pt>
                <c:pt idx="6">
                  <c:v>140.02377437288212</c:v>
                </c:pt>
                <c:pt idx="7">
                  <c:v>101.16255310760035</c:v>
                </c:pt>
                <c:pt idx="8">
                  <c:v>141.84622834498859</c:v>
                </c:pt>
                <c:pt idx="9">
                  <c:v>136.9674535526276</c:v>
                </c:pt>
                <c:pt idx="10">
                  <c:v>80.046573232210932</c:v>
                </c:pt>
                <c:pt idx="11">
                  <c:v>97.344835172451653</c:v>
                </c:pt>
                <c:pt idx="12">
                  <c:v>97.470875761235263</c:v>
                </c:pt>
                <c:pt idx="13">
                  <c:v>90.154209030334528</c:v>
                </c:pt>
                <c:pt idx="14">
                  <c:v>87.574324161500854</c:v>
                </c:pt>
                <c:pt idx="15">
                  <c:v>109.72628422985662</c:v>
                </c:pt>
                <c:pt idx="16">
                  <c:v>80.07098578392295</c:v>
                </c:pt>
                <c:pt idx="17">
                  <c:v>98.364993284122548</c:v>
                </c:pt>
                <c:pt idx="18">
                  <c:v>104.12133789929314</c:v>
                </c:pt>
                <c:pt idx="19">
                  <c:v>94.725696152835695</c:v>
                </c:pt>
                <c:pt idx="20">
                  <c:v>130.49696531179106</c:v>
                </c:pt>
                <c:pt idx="21">
                  <c:v>81.443071473240195</c:v>
                </c:pt>
                <c:pt idx="22">
                  <c:v>95.078033527482418</c:v>
                </c:pt>
                <c:pt idx="23">
                  <c:v>94.101677466094259</c:v>
                </c:pt>
                <c:pt idx="24">
                  <c:v>90.227386320312135</c:v>
                </c:pt>
                <c:pt idx="25">
                  <c:v>90.417060433844597</c:v>
                </c:pt>
                <c:pt idx="26">
                  <c:v>83.892264522914914</c:v>
                </c:pt>
                <c:pt idx="27">
                  <c:v>96.79420993534039</c:v>
                </c:pt>
                <c:pt idx="28">
                  <c:v>88.360599054597202</c:v>
                </c:pt>
                <c:pt idx="29">
                  <c:v>110.22545176977789</c:v>
                </c:pt>
                <c:pt idx="30">
                  <c:v>102.88127036281118</c:v>
                </c:pt>
                <c:pt idx="31">
                  <c:v>101.95828440822493</c:v>
                </c:pt>
                <c:pt idx="32">
                  <c:v>99.831856617858179</c:v>
                </c:pt>
                <c:pt idx="33">
                  <c:v>101.30321384286411</c:v>
                </c:pt>
                <c:pt idx="34">
                  <c:v>119.11864409447819</c:v>
                </c:pt>
                <c:pt idx="35">
                  <c:v>104.67536590136174</c:v>
                </c:pt>
                <c:pt idx="36">
                  <c:v>113.60939600114995</c:v>
                </c:pt>
                <c:pt idx="37">
                  <c:v>99.802955911409754</c:v>
                </c:pt>
                <c:pt idx="38">
                  <c:v>99.603923280760966</c:v>
                </c:pt>
                <c:pt idx="39">
                  <c:v>95.204373064437931</c:v>
                </c:pt>
                <c:pt idx="40">
                  <c:v>87.929016727231812</c:v>
                </c:pt>
                <c:pt idx="41">
                  <c:v>95.48763162921108</c:v>
                </c:pt>
                <c:pt idx="42">
                  <c:v>144.25071378522381</c:v>
                </c:pt>
                <c:pt idx="43">
                  <c:v>128.29465369522129</c:v>
                </c:pt>
                <c:pt idx="44">
                  <c:v>109.13035618311108</c:v>
                </c:pt>
                <c:pt idx="45">
                  <c:v>109.48551772446945</c:v>
                </c:pt>
                <c:pt idx="46">
                  <c:v>108.66936673692886</c:v>
                </c:pt>
                <c:pt idx="47">
                  <c:v>88.490809054037626</c:v>
                </c:pt>
                <c:pt idx="48">
                  <c:v>102.97036149076615</c:v>
                </c:pt>
                <c:pt idx="49">
                  <c:v>120.46326346709961</c:v>
                </c:pt>
                <c:pt idx="50">
                  <c:v>119.33333069320861</c:v>
                </c:pt>
                <c:pt idx="51">
                  <c:v>112.17114102311979</c:v>
                </c:pt>
                <c:pt idx="52">
                  <c:v>113.38629605330925</c:v>
                </c:pt>
                <c:pt idx="53">
                  <c:v>104.31071603117516</c:v>
                </c:pt>
                <c:pt idx="54">
                  <c:v>126.71651168179874</c:v>
                </c:pt>
                <c:pt idx="55">
                  <c:v>123.38990693178231</c:v>
                </c:pt>
                <c:pt idx="56">
                  <c:v>105.1143298261199</c:v>
                </c:pt>
                <c:pt idx="57">
                  <c:v>104.16381854987083</c:v>
                </c:pt>
                <c:pt idx="58">
                  <c:v>97.115837935515856</c:v>
                </c:pt>
                <c:pt idx="59">
                  <c:v>105.5047758390573</c:v>
                </c:pt>
                <c:pt idx="60">
                  <c:v>92.969815978171027</c:v>
                </c:pt>
                <c:pt idx="61">
                  <c:v>111.84423650233722</c:v>
                </c:pt>
                <c:pt idx="62">
                  <c:v>116.86033642866315</c:v>
                </c:pt>
                <c:pt idx="63">
                  <c:v>93.179663288916487</c:v>
                </c:pt>
                <c:pt idx="64">
                  <c:v>107.97207136265642</c:v>
                </c:pt>
                <c:pt idx="65">
                  <c:v>93.187446894523717</c:v>
                </c:pt>
                <c:pt idx="66">
                  <c:v>104.52298036742359</c:v>
                </c:pt>
                <c:pt idx="67">
                  <c:v>99.701254443365386</c:v>
                </c:pt>
                <c:pt idx="68">
                  <c:v>86.473612168884358</c:v>
                </c:pt>
                <c:pt idx="69">
                  <c:v>87.228567629365727</c:v>
                </c:pt>
                <c:pt idx="70">
                  <c:v>111.22711948978379</c:v>
                </c:pt>
                <c:pt idx="71">
                  <c:v>91.649440171529676</c:v>
                </c:pt>
                <c:pt idx="72">
                  <c:v>96.541428523732307</c:v>
                </c:pt>
                <c:pt idx="73">
                  <c:v>101.45074478995433</c:v>
                </c:pt>
                <c:pt idx="74">
                  <c:v>107.85226188956598</c:v>
                </c:pt>
                <c:pt idx="75">
                  <c:v>97.447534147369197</c:v>
                </c:pt>
                <c:pt idx="76">
                  <c:v>92.540223538734296</c:v>
                </c:pt>
                <c:pt idx="77">
                  <c:v>88.772780535104019</c:v>
                </c:pt>
                <c:pt idx="78">
                  <c:v>92.202008319212908</c:v>
                </c:pt>
                <c:pt idx="79">
                  <c:v>96.222990155419694</c:v>
                </c:pt>
                <c:pt idx="80">
                  <c:v>94.511983724549921</c:v>
                </c:pt>
                <c:pt idx="81">
                  <c:v>111.7822437926278</c:v>
                </c:pt>
                <c:pt idx="82">
                  <c:v>75.914317322366216</c:v>
                </c:pt>
                <c:pt idx="83">
                  <c:v>82.22968270573125</c:v>
                </c:pt>
                <c:pt idx="84">
                  <c:v>101.89879902786775</c:v>
                </c:pt>
                <c:pt idx="85">
                  <c:v>91.513218230774811</c:v>
                </c:pt>
                <c:pt idx="86">
                  <c:v>90.319263851729076</c:v>
                </c:pt>
                <c:pt idx="87">
                  <c:v>94.092823280934894</c:v>
                </c:pt>
                <c:pt idx="88">
                  <c:v>93.914199512759538</c:v>
                </c:pt>
                <c:pt idx="89">
                  <c:v>98.05205661500311</c:v>
                </c:pt>
                <c:pt idx="90">
                  <c:v>85.435702883133686</c:v>
                </c:pt>
                <c:pt idx="91">
                  <c:v>90.325890803121027</c:v>
                </c:pt>
                <c:pt idx="92">
                  <c:v>103.15338893452572</c:v>
                </c:pt>
                <c:pt idx="93">
                  <c:v>85.892346636544104</c:v>
                </c:pt>
                <c:pt idx="94">
                  <c:v>95.873712301395798</c:v>
                </c:pt>
                <c:pt idx="95">
                  <c:v>96.878195284075517</c:v>
                </c:pt>
                <c:pt idx="96">
                  <c:v>118.54325101435175</c:v>
                </c:pt>
                <c:pt idx="97">
                  <c:v>88.352561713483482</c:v>
                </c:pt>
                <c:pt idx="98">
                  <c:v>95.071214804944162</c:v>
                </c:pt>
                <c:pt idx="99">
                  <c:v>93.224303806169758</c:v>
                </c:pt>
                <c:pt idx="100">
                  <c:v>109.04939285447797</c:v>
                </c:pt>
                <c:pt idx="101">
                  <c:v>91.680681920526524</c:v>
                </c:pt>
                <c:pt idx="102">
                  <c:v>98.932566038789048</c:v>
                </c:pt>
                <c:pt idx="103">
                  <c:v>94.271202366661399</c:v>
                </c:pt>
                <c:pt idx="104">
                  <c:v>113.09578594064283</c:v>
                </c:pt>
                <c:pt idx="105">
                  <c:v>78.700215711624438</c:v>
                </c:pt>
                <c:pt idx="106">
                  <c:v>81.384867788659079</c:v>
                </c:pt>
                <c:pt idx="107">
                  <c:v>82.354470638347522</c:v>
                </c:pt>
                <c:pt idx="108">
                  <c:v>89.432056485826863</c:v>
                </c:pt>
                <c:pt idx="109">
                  <c:v>87.923096841791988</c:v>
                </c:pt>
                <c:pt idx="110">
                  <c:v>115.79592595726731</c:v>
                </c:pt>
                <c:pt idx="111">
                  <c:v>89.766471870845479</c:v>
                </c:pt>
                <c:pt idx="112">
                  <c:v>99.051625511018614</c:v>
                </c:pt>
                <c:pt idx="113">
                  <c:v>97.943237614339907</c:v>
                </c:pt>
                <c:pt idx="114">
                  <c:v>127.92868886498329</c:v>
                </c:pt>
                <c:pt idx="115">
                  <c:v>117.29939377764742</c:v>
                </c:pt>
                <c:pt idx="116">
                  <c:v>116.55292499380403</c:v>
                </c:pt>
                <c:pt idx="117">
                  <c:v>101.02410219007878</c:v>
                </c:pt>
                <c:pt idx="118">
                  <c:v>92.002022674554638</c:v>
                </c:pt>
                <c:pt idx="119">
                  <c:v>109.36571623355458</c:v>
                </c:pt>
                <c:pt idx="120">
                  <c:v>98.138471998023135</c:v>
                </c:pt>
                <c:pt idx="121">
                  <c:v>114.16590631080025</c:v>
                </c:pt>
                <c:pt idx="122">
                  <c:v>92.935591568159111</c:v>
                </c:pt>
                <c:pt idx="123">
                  <c:v>104.65900148827269</c:v>
                </c:pt>
                <c:pt idx="125">
                  <c:v>101.12941880467393</c:v>
                </c:pt>
                <c:pt idx="126">
                  <c:v>103.57064306585222</c:v>
                </c:pt>
                <c:pt idx="127">
                  <c:v>85.853208207870111</c:v>
                </c:pt>
                <c:pt idx="128">
                  <c:v>91.331130329663551</c:v>
                </c:pt>
                <c:pt idx="129">
                  <c:v>83.560478163891048</c:v>
                </c:pt>
                <c:pt idx="130">
                  <c:v>100.2016472245631</c:v>
                </c:pt>
                <c:pt idx="131">
                  <c:v>87.578715597611335</c:v>
                </c:pt>
                <c:pt idx="132">
                  <c:v>91.232781593389106</c:v>
                </c:pt>
                <c:pt idx="133">
                  <c:v>124.63711423282051</c:v>
                </c:pt>
                <c:pt idx="134">
                  <c:v>105.43191206681236</c:v>
                </c:pt>
                <c:pt idx="135">
                  <c:v>97.548427681697149</c:v>
                </c:pt>
                <c:pt idx="136">
                  <c:v>111.08267956987198</c:v>
                </c:pt>
                <c:pt idx="137">
                  <c:v>86.549482912032019</c:v>
                </c:pt>
                <c:pt idx="138">
                  <c:v>114.3843891621645</c:v>
                </c:pt>
                <c:pt idx="139">
                  <c:v>133.71274117151714</c:v>
                </c:pt>
                <c:pt idx="140">
                  <c:v>106.56928837335848</c:v>
                </c:pt>
                <c:pt idx="141">
                  <c:v>104.0743758103863</c:v>
                </c:pt>
                <c:pt idx="142">
                  <c:v>77.277255605851465</c:v>
                </c:pt>
                <c:pt idx="143">
                  <c:v>84.568047847519168</c:v>
                </c:pt>
                <c:pt idx="144">
                  <c:v>126.33565737075421</c:v>
                </c:pt>
                <c:pt idx="145">
                  <c:v>99.136364466094449</c:v>
                </c:pt>
                <c:pt idx="146">
                  <c:v>81.201223291699677</c:v>
                </c:pt>
                <c:pt idx="147">
                  <c:v>117.11332795970441</c:v>
                </c:pt>
                <c:pt idx="148">
                  <c:v>98.581443606785257</c:v>
                </c:pt>
                <c:pt idx="149">
                  <c:v>89.883373410711485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dPt>
            <c:idx val="151"/>
            <c:marker>
              <c:symbol val="none"/>
            </c:marker>
          </c:dPt>
          <c:dPt>
            <c:idx val="152"/>
            <c:marker>
              <c:symbol val="none"/>
            </c:marker>
            <c:spPr>
              <a:ln w="19050">
                <a:solidFill>
                  <a:schemeClr val="tx1"/>
                </a:solidFill>
                <a:prstDash val="sysDash"/>
              </a:ln>
            </c:spPr>
          </c:dPt>
          <c:xVal>
            <c:numRef>
              <c:f>Sheet1!$A$2:$A$154</c:f>
              <c:numCache>
                <c:formatCode>General</c:formatCode>
                <c:ptCount val="153"/>
                <c:pt idx="0">
                  <c:v>144.55325317382787</c:v>
                </c:pt>
                <c:pt idx="1">
                  <c:v>128.13154602050778</c:v>
                </c:pt>
                <c:pt idx="2">
                  <c:v>148.2069091796875</c:v>
                </c:pt>
                <c:pt idx="3">
                  <c:v>135.32905578613253</c:v>
                </c:pt>
                <c:pt idx="4">
                  <c:v>146.05181884765665</c:v>
                </c:pt>
                <c:pt idx="5">
                  <c:v>144.18653869628906</c:v>
                </c:pt>
                <c:pt idx="6">
                  <c:v>130.78233337402369</c:v>
                </c:pt>
                <c:pt idx="7">
                  <c:v>129.40536499023437</c:v>
                </c:pt>
                <c:pt idx="8">
                  <c:v>140.48391723632812</c:v>
                </c:pt>
                <c:pt idx="9">
                  <c:v>152.85217285156261</c:v>
                </c:pt>
                <c:pt idx="10">
                  <c:v>110.17341613769511</c:v>
                </c:pt>
                <c:pt idx="11">
                  <c:v>170.17056274414003</c:v>
                </c:pt>
                <c:pt idx="12">
                  <c:v>118.37042999267578</c:v>
                </c:pt>
                <c:pt idx="13">
                  <c:v>94.658836364745909</c:v>
                </c:pt>
                <c:pt idx="14">
                  <c:v>91.542640686035227</c:v>
                </c:pt>
                <c:pt idx="15">
                  <c:v>116.01931762695311</c:v>
                </c:pt>
                <c:pt idx="16">
                  <c:v>85.59791564941419</c:v>
                </c:pt>
                <c:pt idx="17">
                  <c:v>98.686683654785156</c:v>
                </c:pt>
                <c:pt idx="18">
                  <c:v>107.66730499267578</c:v>
                </c:pt>
                <c:pt idx="19">
                  <c:v>110.0426483154295</c:v>
                </c:pt>
                <c:pt idx="20">
                  <c:v>124.47776794433599</c:v>
                </c:pt>
                <c:pt idx="21">
                  <c:v>96.110031127929517</c:v>
                </c:pt>
                <c:pt idx="22">
                  <c:v>89.143440246581903</c:v>
                </c:pt>
                <c:pt idx="23">
                  <c:v>93.812622070312599</c:v>
                </c:pt>
                <c:pt idx="24">
                  <c:v>97.961814880371236</c:v>
                </c:pt>
                <c:pt idx="25">
                  <c:v>84.704910278320327</c:v>
                </c:pt>
                <c:pt idx="26">
                  <c:v>97.123283386230469</c:v>
                </c:pt>
                <c:pt idx="27">
                  <c:v>133.25256347656222</c:v>
                </c:pt>
                <c:pt idx="28">
                  <c:v>100.23514556884776</c:v>
                </c:pt>
                <c:pt idx="29">
                  <c:v>81.398605346679688</c:v>
                </c:pt>
                <c:pt idx="30">
                  <c:v>89.840209960937699</c:v>
                </c:pt>
                <c:pt idx="31">
                  <c:v>111.53694152832031</c:v>
                </c:pt>
                <c:pt idx="32">
                  <c:v>106.02423095703125</c:v>
                </c:pt>
                <c:pt idx="33">
                  <c:v>94.822563171386719</c:v>
                </c:pt>
                <c:pt idx="34">
                  <c:v>125.18007659912095</c:v>
                </c:pt>
                <c:pt idx="35">
                  <c:v>110.91420745849609</c:v>
                </c:pt>
                <c:pt idx="36">
                  <c:v>111.68708801269511</c:v>
                </c:pt>
                <c:pt idx="37">
                  <c:v>117.0054626464842</c:v>
                </c:pt>
                <c:pt idx="38">
                  <c:v>93.878463745117301</c:v>
                </c:pt>
                <c:pt idx="39">
                  <c:v>109.29664611816405</c:v>
                </c:pt>
                <c:pt idx="40">
                  <c:v>91.265220642089844</c:v>
                </c:pt>
                <c:pt idx="41">
                  <c:v>101.62355041503905</c:v>
                </c:pt>
                <c:pt idx="42">
                  <c:v>136.91098022460935</c:v>
                </c:pt>
                <c:pt idx="43">
                  <c:v>127.90451812744141</c:v>
                </c:pt>
                <c:pt idx="44">
                  <c:v>112.92930603027344</c:v>
                </c:pt>
                <c:pt idx="45">
                  <c:v>109.1348571777342</c:v>
                </c:pt>
                <c:pt idx="46">
                  <c:v>111.47148895263653</c:v>
                </c:pt>
                <c:pt idx="47">
                  <c:v>108.20558929443358</c:v>
                </c:pt>
                <c:pt idx="48">
                  <c:v>105.17312622070311</c:v>
                </c:pt>
                <c:pt idx="49">
                  <c:v>107.24919128417979</c:v>
                </c:pt>
                <c:pt idx="50">
                  <c:v>106.59635162353516</c:v>
                </c:pt>
                <c:pt idx="51">
                  <c:v>115.235595703125</c:v>
                </c:pt>
                <c:pt idx="52">
                  <c:v>113.19094848632811</c:v>
                </c:pt>
                <c:pt idx="53">
                  <c:v>104.63957977294918</c:v>
                </c:pt>
                <c:pt idx="54">
                  <c:v>122.70738220214844</c:v>
                </c:pt>
                <c:pt idx="55">
                  <c:v>116.49646759033214</c:v>
                </c:pt>
                <c:pt idx="56">
                  <c:v>122.08075714111328</c:v>
                </c:pt>
                <c:pt idx="57">
                  <c:v>105.18342590332031</c:v>
                </c:pt>
                <c:pt idx="58">
                  <c:v>102.64370727539061</c:v>
                </c:pt>
                <c:pt idx="59">
                  <c:v>122.95780181884766</c:v>
                </c:pt>
                <c:pt idx="60">
                  <c:v>91.251411437988281</c:v>
                </c:pt>
                <c:pt idx="61">
                  <c:v>112.79013061523437</c:v>
                </c:pt>
                <c:pt idx="62">
                  <c:v>118.83747863769521</c:v>
                </c:pt>
                <c:pt idx="63">
                  <c:v>107.45768737792959</c:v>
                </c:pt>
                <c:pt idx="64">
                  <c:v>99.087692260742315</c:v>
                </c:pt>
                <c:pt idx="65">
                  <c:v>94.553428649902457</c:v>
                </c:pt>
                <c:pt idx="66">
                  <c:v>98.507461547851548</c:v>
                </c:pt>
                <c:pt idx="67">
                  <c:v>101.33488464355459</c:v>
                </c:pt>
                <c:pt idx="68">
                  <c:v>79.30389404296875</c:v>
                </c:pt>
                <c:pt idx="69">
                  <c:v>85.45025634765625</c:v>
                </c:pt>
                <c:pt idx="70">
                  <c:v>101.30934906005858</c:v>
                </c:pt>
                <c:pt idx="71">
                  <c:v>93.543273925781264</c:v>
                </c:pt>
                <c:pt idx="72">
                  <c:v>97.753120422363295</c:v>
                </c:pt>
                <c:pt idx="73">
                  <c:v>91.540191650390625</c:v>
                </c:pt>
                <c:pt idx="74">
                  <c:v>98.057044982910227</c:v>
                </c:pt>
                <c:pt idx="75">
                  <c:v>90.849044799804687</c:v>
                </c:pt>
                <c:pt idx="76">
                  <c:v>91.504806518554517</c:v>
                </c:pt>
                <c:pt idx="77">
                  <c:v>80.644805908203125</c:v>
                </c:pt>
                <c:pt idx="78">
                  <c:v>87.578071594238139</c:v>
                </c:pt>
                <c:pt idx="79">
                  <c:v>83.740676879882813</c:v>
                </c:pt>
                <c:pt idx="80">
                  <c:v>92.681159973144531</c:v>
                </c:pt>
                <c:pt idx="81">
                  <c:v>96.231582641601563</c:v>
                </c:pt>
                <c:pt idx="82">
                  <c:v>81.468345642089758</c:v>
                </c:pt>
                <c:pt idx="83">
                  <c:v>97.991455078125099</c:v>
                </c:pt>
                <c:pt idx="84">
                  <c:v>100.05311584472655</c:v>
                </c:pt>
                <c:pt idx="85">
                  <c:v>91.134117126464659</c:v>
                </c:pt>
                <c:pt idx="86">
                  <c:v>88.538078308105355</c:v>
                </c:pt>
                <c:pt idx="87">
                  <c:v>91.548530578613281</c:v>
                </c:pt>
                <c:pt idx="88">
                  <c:v>82.771835327148438</c:v>
                </c:pt>
                <c:pt idx="89">
                  <c:v>95.599205017089758</c:v>
                </c:pt>
                <c:pt idx="90">
                  <c:v>86.992355346679688</c:v>
                </c:pt>
                <c:pt idx="91">
                  <c:v>94.18489837646456</c:v>
                </c:pt>
                <c:pt idx="92">
                  <c:v>80.005523681640781</c:v>
                </c:pt>
                <c:pt idx="93">
                  <c:v>87.250755310058409</c:v>
                </c:pt>
                <c:pt idx="94">
                  <c:v>84.321716308593594</c:v>
                </c:pt>
                <c:pt idx="95">
                  <c:v>85.839889526367202</c:v>
                </c:pt>
                <c:pt idx="96">
                  <c:v>101.54716491699229</c:v>
                </c:pt>
                <c:pt idx="97">
                  <c:v>81.400955200195327</c:v>
                </c:pt>
                <c:pt idx="98">
                  <c:v>93.343025207519531</c:v>
                </c:pt>
                <c:pt idx="99">
                  <c:v>101.41813659667959</c:v>
                </c:pt>
                <c:pt idx="100">
                  <c:v>92.50311279296875</c:v>
                </c:pt>
                <c:pt idx="101">
                  <c:v>79.525588989257813</c:v>
                </c:pt>
                <c:pt idx="102">
                  <c:v>80.724044799804702</c:v>
                </c:pt>
                <c:pt idx="103">
                  <c:v>80.677543640136733</c:v>
                </c:pt>
                <c:pt idx="104">
                  <c:v>95.872024536132699</c:v>
                </c:pt>
                <c:pt idx="105">
                  <c:v>97.728935241699219</c:v>
                </c:pt>
                <c:pt idx="106">
                  <c:v>78.594886779785156</c:v>
                </c:pt>
                <c:pt idx="107">
                  <c:v>69.271278381347727</c:v>
                </c:pt>
                <c:pt idx="108">
                  <c:v>99.706207275390625</c:v>
                </c:pt>
                <c:pt idx="109">
                  <c:v>101.92914581298817</c:v>
                </c:pt>
                <c:pt idx="110">
                  <c:v>110.55328369140626</c:v>
                </c:pt>
                <c:pt idx="111">
                  <c:v>87.960807800292969</c:v>
                </c:pt>
                <c:pt idx="112">
                  <c:v>82.689453125</c:v>
                </c:pt>
                <c:pt idx="113">
                  <c:v>92.157760620117301</c:v>
                </c:pt>
                <c:pt idx="114">
                  <c:v>115.71385192871099</c:v>
                </c:pt>
                <c:pt idx="115">
                  <c:v>121.923095703125</c:v>
                </c:pt>
                <c:pt idx="116">
                  <c:v>112.00682067871099</c:v>
                </c:pt>
                <c:pt idx="117">
                  <c:v>98.252372741699048</c:v>
                </c:pt>
                <c:pt idx="118">
                  <c:v>102.85111236572266</c:v>
                </c:pt>
                <c:pt idx="119">
                  <c:v>101.40308380126953</c:v>
                </c:pt>
                <c:pt idx="120">
                  <c:v>103.26832580566405</c:v>
                </c:pt>
                <c:pt idx="121">
                  <c:v>117.07378387451153</c:v>
                </c:pt>
                <c:pt idx="122">
                  <c:v>89.061920166015625</c:v>
                </c:pt>
                <c:pt idx="123">
                  <c:v>93.711471557617202</c:v>
                </c:pt>
                <c:pt idx="124">
                  <c:v>102.60079193115224</c:v>
                </c:pt>
                <c:pt idx="125">
                  <c:v>106.83052825927744</c:v>
                </c:pt>
                <c:pt idx="126">
                  <c:v>99.155815124511548</c:v>
                </c:pt>
                <c:pt idx="127">
                  <c:v>102.61855316162108</c:v>
                </c:pt>
                <c:pt idx="128">
                  <c:v>99.965553283691406</c:v>
                </c:pt>
                <c:pt idx="129">
                  <c:v>102.03333282470687</c:v>
                </c:pt>
                <c:pt idx="130">
                  <c:v>99.023689270019531</c:v>
                </c:pt>
                <c:pt idx="131">
                  <c:v>99.499839782714844</c:v>
                </c:pt>
                <c:pt idx="132">
                  <c:v>91.627708435058409</c:v>
                </c:pt>
                <c:pt idx="133">
                  <c:v>118.31383514404297</c:v>
                </c:pt>
                <c:pt idx="134">
                  <c:v>104.42877197265602</c:v>
                </c:pt>
                <c:pt idx="135">
                  <c:v>97.827896118163878</c:v>
                </c:pt>
                <c:pt idx="136">
                  <c:v>114.72016906738291</c:v>
                </c:pt>
                <c:pt idx="137">
                  <c:v>92.397903442382827</c:v>
                </c:pt>
                <c:pt idx="138">
                  <c:v>113.78108215332021</c:v>
                </c:pt>
                <c:pt idx="139">
                  <c:v>128.32707214355469</c:v>
                </c:pt>
                <c:pt idx="140">
                  <c:v>114.6378173828125</c:v>
                </c:pt>
                <c:pt idx="141">
                  <c:v>85.501960754394531</c:v>
                </c:pt>
                <c:pt idx="142">
                  <c:v>81.26308441162108</c:v>
                </c:pt>
                <c:pt idx="143">
                  <c:v>102.05035400390625</c:v>
                </c:pt>
                <c:pt idx="144">
                  <c:v>114.45234680175771</c:v>
                </c:pt>
                <c:pt idx="145">
                  <c:v>101.85771179199219</c:v>
                </c:pt>
                <c:pt idx="146">
                  <c:v>96.552795410156094</c:v>
                </c:pt>
                <c:pt idx="147">
                  <c:v>111.84075164794922</c:v>
                </c:pt>
                <c:pt idx="148">
                  <c:v>86.953140258789048</c:v>
                </c:pt>
                <c:pt idx="149">
                  <c:v>84.702468872070199</c:v>
                </c:pt>
                <c:pt idx="151">
                  <c:v>0</c:v>
                </c:pt>
                <c:pt idx="152">
                  <c:v>250</c:v>
                </c:pt>
              </c:numCache>
            </c:numRef>
          </c:xVal>
          <c:yVal>
            <c:numRef>
              <c:f>Sheet1!$C$2:$C$154</c:f>
              <c:numCache>
                <c:formatCode>General</c:formatCode>
                <c:ptCount val="153"/>
                <c:pt idx="151">
                  <c:v>0</c:v>
                </c:pt>
                <c:pt idx="152">
                  <c:v>250</c:v>
                </c:pt>
              </c:numCache>
            </c:numRef>
          </c:yVal>
        </c:ser>
        <c:axId val="223719424"/>
        <c:axId val="223721344"/>
      </c:scatterChart>
      <c:valAx>
        <c:axId val="223719424"/>
        <c:scaling>
          <c:orientation val="minMax"/>
          <c:max val="250"/>
          <c:min val="50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Spending need, 2013-14</a:t>
                </a:r>
              </a:p>
            </c:rich>
          </c:tx>
          <c:layout>
            <c:manualLayout>
              <c:xMode val="edge"/>
              <c:yMode val="edge"/>
              <c:x val="0.33259779127855255"/>
              <c:y val="0.90529925093792996"/>
            </c:manualLayout>
          </c:layout>
        </c:title>
        <c:numFmt formatCode="General" sourceLinked="1"/>
        <c:tickLblPos val="nextTo"/>
        <c:crossAx val="223721344"/>
        <c:crosses val="autoZero"/>
        <c:crossBetween val="midCat"/>
        <c:majorUnit val="50"/>
      </c:valAx>
      <c:valAx>
        <c:axId val="223721344"/>
        <c:scaling>
          <c:orientation val="minMax"/>
          <c:max val="250"/>
          <c:min val="5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Actual spending, 2016-17</a:t>
                </a:r>
              </a:p>
            </c:rich>
          </c:tx>
          <c:layout>
            <c:manualLayout>
              <c:xMode val="edge"/>
              <c:yMode val="edge"/>
              <c:x val="5.0606219192019623E-2"/>
              <c:y val="0.15431111286780141"/>
            </c:manualLayout>
          </c:layout>
        </c:title>
        <c:numFmt formatCode="General" sourceLinked="1"/>
        <c:tickLblPos val="nextTo"/>
        <c:crossAx val="223719424"/>
        <c:crosses val="autoZero"/>
        <c:crossBetween val="midCat"/>
        <c:majorUnit val="50"/>
      </c:valAx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22733667382486289"/>
          <c:y val="4.2211454337439024E-2"/>
          <c:w val="0.70351182427954084"/>
          <c:h val="0.75291948181623958"/>
        </c:manualLayout>
      </c:layout>
      <c:scatterChart>
        <c:scatterStyle val="lineMarker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dPt>
            <c:idx val="151"/>
            <c:marker>
              <c:symbol val="none"/>
            </c:marker>
            <c:spPr>
              <a:ln w="28575">
                <a:solidFill>
                  <a:schemeClr val="accent1"/>
                </a:solidFill>
              </a:ln>
            </c:spPr>
          </c:dPt>
          <c:dPt>
            <c:idx val="152"/>
            <c:marker>
              <c:symbol val="none"/>
            </c:marker>
            <c:spPr>
              <a:ln w="19050">
                <a:solidFill>
                  <a:schemeClr val="tx1"/>
                </a:solidFill>
                <a:prstDash val="sysDash"/>
              </a:ln>
            </c:spPr>
          </c:dPt>
          <c:xVal>
            <c:numRef>
              <c:f>Sheet1!$A$2:$A$154</c:f>
              <c:numCache>
                <c:formatCode>0.0</c:formatCode>
                <c:ptCount val="153"/>
                <c:pt idx="0">
                  <c:v>110.94702723202981</c:v>
                </c:pt>
                <c:pt idx="1">
                  <c:v>94.576362376800802</c:v>
                </c:pt>
                <c:pt idx="2">
                  <c:v>98.426811188629614</c:v>
                </c:pt>
                <c:pt idx="3">
                  <c:v>91.08216304455361</c:v>
                </c:pt>
                <c:pt idx="4">
                  <c:v>101.5470554014415</c:v>
                </c:pt>
                <c:pt idx="5">
                  <c:v>105.3007853392251</c:v>
                </c:pt>
                <c:pt idx="6">
                  <c:v>103.35894191928722</c:v>
                </c:pt>
                <c:pt idx="7">
                  <c:v>108.38685784847655</c:v>
                </c:pt>
                <c:pt idx="8">
                  <c:v>90.803312206031194</c:v>
                </c:pt>
                <c:pt idx="9">
                  <c:v>108.79548737998924</c:v>
                </c:pt>
                <c:pt idx="10">
                  <c:v>103.56556060218226</c:v>
                </c:pt>
                <c:pt idx="11">
                  <c:v>102.74679209458318</c:v>
                </c:pt>
                <c:pt idx="12">
                  <c:v>89.23374335808434</c:v>
                </c:pt>
                <c:pt idx="13">
                  <c:v>103.17200501263868</c:v>
                </c:pt>
                <c:pt idx="14">
                  <c:v>98.798171748630409</c:v>
                </c:pt>
                <c:pt idx="15">
                  <c:v>102.27704263440725</c:v>
                </c:pt>
                <c:pt idx="16">
                  <c:v>103.86604951761439</c:v>
                </c:pt>
                <c:pt idx="17">
                  <c:v>102.30890889062304</c:v>
                </c:pt>
                <c:pt idx="18">
                  <c:v>98.42417784392002</c:v>
                </c:pt>
                <c:pt idx="19">
                  <c:v>100.52476205610994</c:v>
                </c:pt>
                <c:pt idx="20">
                  <c:v>89.619460437965486</c:v>
                </c:pt>
                <c:pt idx="21">
                  <c:v>92.238521866776452</c:v>
                </c:pt>
                <c:pt idx="151" formatCode="General">
                  <c:v>0</c:v>
                </c:pt>
                <c:pt idx="152" formatCode="General">
                  <c:v>250</c:v>
                </c:pt>
              </c:numCache>
            </c:numRef>
          </c:xVal>
          <c:yVal>
            <c:numRef>
              <c:f>Sheet1!$C$2:$C$154</c:f>
              <c:numCache>
                <c:formatCode>General</c:formatCode>
                <c:ptCount val="153"/>
                <c:pt idx="151">
                  <c:v>0</c:v>
                </c:pt>
                <c:pt idx="152">
                  <c:v>250</c:v>
                </c:pt>
              </c:numCache>
            </c:numRef>
          </c:y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Spending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4">
                  <a:alpha val="60000"/>
                </a:schemeClr>
              </a:solidFill>
              <a:ln>
                <a:solidFill>
                  <a:schemeClr val="accent4"/>
                </a:solidFill>
              </a:ln>
            </c:spPr>
          </c:marker>
          <c:trendline>
            <c:spPr>
              <a:ln w="28575">
                <a:solidFill>
                  <a:schemeClr val="accent4"/>
                </a:solidFill>
              </a:ln>
            </c:spPr>
            <c:trendlineType val="linear"/>
          </c:trendline>
          <c:xVal>
            <c:numRef>
              <c:f>Sheet1!$A$2:$A$154</c:f>
              <c:numCache>
                <c:formatCode>0.0</c:formatCode>
                <c:ptCount val="153"/>
                <c:pt idx="0">
                  <c:v>110.94702723202981</c:v>
                </c:pt>
                <c:pt idx="1">
                  <c:v>94.576362376800802</c:v>
                </c:pt>
                <c:pt idx="2">
                  <c:v>98.426811188629614</c:v>
                </c:pt>
                <c:pt idx="3">
                  <c:v>91.08216304455361</c:v>
                </c:pt>
                <c:pt idx="4">
                  <c:v>101.5470554014415</c:v>
                </c:pt>
                <c:pt idx="5">
                  <c:v>105.3007853392251</c:v>
                </c:pt>
                <c:pt idx="6">
                  <c:v>103.35894191928722</c:v>
                </c:pt>
                <c:pt idx="7">
                  <c:v>108.38685784847655</c:v>
                </c:pt>
                <c:pt idx="8">
                  <c:v>90.803312206031194</c:v>
                </c:pt>
                <c:pt idx="9">
                  <c:v>108.79548737998924</c:v>
                </c:pt>
                <c:pt idx="10">
                  <c:v>103.56556060218226</c:v>
                </c:pt>
                <c:pt idx="11">
                  <c:v>102.74679209458318</c:v>
                </c:pt>
                <c:pt idx="12">
                  <c:v>89.23374335808434</c:v>
                </c:pt>
                <c:pt idx="13">
                  <c:v>103.17200501263868</c:v>
                </c:pt>
                <c:pt idx="14">
                  <c:v>98.798171748630409</c:v>
                </c:pt>
                <c:pt idx="15">
                  <c:v>102.27704263440725</c:v>
                </c:pt>
                <c:pt idx="16">
                  <c:v>103.86604951761439</c:v>
                </c:pt>
                <c:pt idx="17">
                  <c:v>102.30890889062304</c:v>
                </c:pt>
                <c:pt idx="18">
                  <c:v>98.42417784392002</c:v>
                </c:pt>
                <c:pt idx="19">
                  <c:v>100.52476205610994</c:v>
                </c:pt>
                <c:pt idx="20">
                  <c:v>89.619460437965486</c:v>
                </c:pt>
                <c:pt idx="21">
                  <c:v>92.238521866776452</c:v>
                </c:pt>
                <c:pt idx="151" formatCode="General">
                  <c:v>0</c:v>
                </c:pt>
                <c:pt idx="152" formatCode="General">
                  <c:v>250</c:v>
                </c:pt>
              </c:numCache>
            </c:numRef>
          </c:xVal>
          <c:yVal>
            <c:numRef>
              <c:f>Sheet1!$B$2:$B$154</c:f>
              <c:numCache>
                <c:formatCode>0.0</c:formatCode>
                <c:ptCount val="153"/>
                <c:pt idx="0">
                  <c:v>120.26121295774396</c:v>
                </c:pt>
                <c:pt idx="1">
                  <c:v>98.457424297668865</c:v>
                </c:pt>
                <c:pt idx="2">
                  <c:v>102.57845874317118</c:v>
                </c:pt>
                <c:pt idx="3">
                  <c:v>91.273354355255719</c:v>
                </c:pt>
                <c:pt idx="4">
                  <c:v>92.806185579123081</c:v>
                </c:pt>
                <c:pt idx="5">
                  <c:v>100.94907663793293</c:v>
                </c:pt>
                <c:pt idx="6">
                  <c:v>107.70415232524392</c:v>
                </c:pt>
                <c:pt idx="7">
                  <c:v>113.18845929817569</c:v>
                </c:pt>
                <c:pt idx="8">
                  <c:v>85.435186145242227</c:v>
                </c:pt>
                <c:pt idx="9">
                  <c:v>108.59865105957891</c:v>
                </c:pt>
                <c:pt idx="10">
                  <c:v>104.39784962785879</c:v>
                </c:pt>
                <c:pt idx="11">
                  <c:v>113.68688516939815</c:v>
                </c:pt>
                <c:pt idx="12">
                  <c:v>91.865761929334653</c:v>
                </c:pt>
                <c:pt idx="13">
                  <c:v>108.74978248892529</c:v>
                </c:pt>
                <c:pt idx="14">
                  <c:v>94.520957917301516</c:v>
                </c:pt>
                <c:pt idx="15">
                  <c:v>93.996289732948469</c:v>
                </c:pt>
                <c:pt idx="16">
                  <c:v>99.612654378009978</c:v>
                </c:pt>
                <c:pt idx="17">
                  <c:v>102.41261067743126</c:v>
                </c:pt>
                <c:pt idx="18">
                  <c:v>97.94914905049076</c:v>
                </c:pt>
                <c:pt idx="19">
                  <c:v>98.55742396708159</c:v>
                </c:pt>
                <c:pt idx="20">
                  <c:v>82.550274706850658</c:v>
                </c:pt>
                <c:pt idx="21">
                  <c:v>90.448198955232414</c:v>
                </c:pt>
              </c:numCache>
            </c:numRef>
          </c:yVal>
        </c:ser>
        <c:axId val="225736576"/>
        <c:axId val="225751808"/>
      </c:scatterChart>
      <c:valAx>
        <c:axId val="225736576"/>
        <c:scaling>
          <c:orientation val="minMax"/>
          <c:max val="150"/>
          <c:min val="75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Spending need, </a:t>
                </a:r>
                <a:r>
                  <a:rPr lang="en-GB" dirty="0" smtClean="0"/>
                  <a:t>2009–10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26761956573610118"/>
              <c:y val="0.90529914529914535"/>
            </c:manualLayout>
          </c:layout>
        </c:title>
        <c:numFmt formatCode="0.0" sourceLinked="1"/>
        <c:tickLblPos val="nextTo"/>
        <c:crossAx val="225751808"/>
        <c:crosses val="autoZero"/>
        <c:crossBetween val="midCat"/>
        <c:majorUnit val="25"/>
      </c:valAx>
      <c:valAx>
        <c:axId val="225751808"/>
        <c:scaling>
          <c:orientation val="minMax"/>
          <c:max val="150"/>
          <c:min val="75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Actual spending, </a:t>
                </a:r>
                <a:r>
                  <a:rPr lang="en-GB" dirty="0" smtClean="0"/>
                  <a:t>2009-10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3991758117410852E-2"/>
              <c:y val="0.14963955786883221"/>
            </c:manualLayout>
          </c:layout>
        </c:title>
        <c:numFmt formatCode="General" sourceLinked="1"/>
        <c:tickLblPos val="nextTo"/>
        <c:crossAx val="225736576"/>
        <c:crosses val="autoZero"/>
        <c:crossBetween val="midCat"/>
        <c:majorUnit val="25"/>
      </c:valAx>
      <c:spPr>
        <a:noFill/>
        <a:ln w="25400">
          <a:noFill/>
        </a:ln>
      </c:spPr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24637077361774617"/>
          <c:y val="5.9305555555555563E-2"/>
          <c:w val="0.68463713583480978"/>
          <c:h val="0.74369393738860279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Spending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4">
                  <a:alpha val="60000"/>
                </a:schemeClr>
              </a:solidFill>
              <a:ln>
                <a:solidFill>
                  <a:srgbClr val="336750"/>
                </a:solidFill>
              </a:ln>
            </c:spPr>
          </c:marker>
          <c:trendline>
            <c:spPr>
              <a:ln w="28575">
                <a:solidFill>
                  <a:schemeClr val="accent4"/>
                </a:solidFill>
              </a:ln>
            </c:spPr>
            <c:trendlineType val="linear"/>
          </c:trendline>
          <c:xVal>
            <c:numRef>
              <c:f>Sheet1!$A$2:$A$154</c:f>
              <c:numCache>
                <c:formatCode>0.0</c:formatCode>
                <c:ptCount val="153"/>
                <c:pt idx="0">
                  <c:v>113.10161874456797</c:v>
                </c:pt>
                <c:pt idx="1">
                  <c:v>95.073368947532217</c:v>
                </c:pt>
                <c:pt idx="2">
                  <c:v>101.14766445843911</c:v>
                </c:pt>
                <c:pt idx="3">
                  <c:v>94.445473263983217</c:v>
                </c:pt>
                <c:pt idx="4">
                  <c:v>101.21081709436692</c:v>
                </c:pt>
                <c:pt idx="5">
                  <c:v>101.36457267564296</c:v>
                </c:pt>
                <c:pt idx="6">
                  <c:v>102.92451368634457</c:v>
                </c:pt>
                <c:pt idx="7">
                  <c:v>106.55169420148187</c:v>
                </c:pt>
                <c:pt idx="8">
                  <c:v>89.599102248336465</c:v>
                </c:pt>
                <c:pt idx="9">
                  <c:v>104.01120916393033</c:v>
                </c:pt>
                <c:pt idx="10">
                  <c:v>103.25003059746035</c:v>
                </c:pt>
                <c:pt idx="11">
                  <c:v>108.02943321765044</c:v>
                </c:pt>
                <c:pt idx="12">
                  <c:v>85.884670293271512</c:v>
                </c:pt>
                <c:pt idx="13">
                  <c:v>104.22668948198557</c:v>
                </c:pt>
                <c:pt idx="14">
                  <c:v>100.59509836426341</c:v>
                </c:pt>
                <c:pt idx="15">
                  <c:v>100.51316444274318</c:v>
                </c:pt>
                <c:pt idx="16">
                  <c:v>101.9158037396648</c:v>
                </c:pt>
                <c:pt idx="17">
                  <c:v>102.52316871991536</c:v>
                </c:pt>
                <c:pt idx="18">
                  <c:v>97.306448490160122</c:v>
                </c:pt>
                <c:pt idx="19">
                  <c:v>100.12770571617551</c:v>
                </c:pt>
                <c:pt idx="20">
                  <c:v>90.229191706580792</c:v>
                </c:pt>
                <c:pt idx="21">
                  <c:v>95.968560745503922</c:v>
                </c:pt>
                <c:pt idx="151" formatCode="General">
                  <c:v>0</c:v>
                </c:pt>
                <c:pt idx="152" formatCode="General">
                  <c:v>250</c:v>
                </c:pt>
              </c:numCache>
            </c:numRef>
          </c:xVal>
          <c:yVal>
            <c:numRef>
              <c:f>Sheet1!$B$2:$B$154</c:f>
              <c:numCache>
                <c:formatCode>0.0</c:formatCode>
                <c:ptCount val="153"/>
                <c:pt idx="0">
                  <c:v>121.74653493043458</c:v>
                </c:pt>
                <c:pt idx="1">
                  <c:v>92.920647486517169</c:v>
                </c:pt>
                <c:pt idx="2">
                  <c:v>96.557666443289662</c:v>
                </c:pt>
                <c:pt idx="3">
                  <c:v>86.469448641654182</c:v>
                </c:pt>
                <c:pt idx="4">
                  <c:v>97.380693833710168</c:v>
                </c:pt>
                <c:pt idx="5">
                  <c:v>105.39638284293414</c:v>
                </c:pt>
                <c:pt idx="6">
                  <c:v>106.51864529284589</c:v>
                </c:pt>
                <c:pt idx="7">
                  <c:v>96.56972441249367</c:v>
                </c:pt>
                <c:pt idx="8">
                  <c:v>93.580596050927042</c:v>
                </c:pt>
                <c:pt idx="9">
                  <c:v>108.32514791509554</c:v>
                </c:pt>
                <c:pt idx="10">
                  <c:v>106.11381074969546</c:v>
                </c:pt>
                <c:pt idx="11">
                  <c:v>115.16621330929621</c:v>
                </c:pt>
                <c:pt idx="12">
                  <c:v>87.191157211931198</c:v>
                </c:pt>
                <c:pt idx="13">
                  <c:v>111.08371015070784</c:v>
                </c:pt>
                <c:pt idx="14">
                  <c:v>97.619155367479053</c:v>
                </c:pt>
                <c:pt idx="15">
                  <c:v>90.425091067466866</c:v>
                </c:pt>
                <c:pt idx="16">
                  <c:v>107.67495122605463</c:v>
                </c:pt>
                <c:pt idx="17">
                  <c:v>100.50752638529571</c:v>
                </c:pt>
                <c:pt idx="18">
                  <c:v>99.345572134225932</c:v>
                </c:pt>
                <c:pt idx="19">
                  <c:v>104.07998875762655</c:v>
                </c:pt>
                <c:pt idx="20">
                  <c:v>82.464639569505835</c:v>
                </c:pt>
                <c:pt idx="21">
                  <c:v>92.862696220812722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dPt>
            <c:idx val="151"/>
            <c:marker>
              <c:symbol val="none"/>
            </c:marker>
          </c:dPt>
          <c:dPt>
            <c:idx val="152"/>
            <c:marker>
              <c:symbol val="none"/>
            </c:marker>
            <c:spPr>
              <a:ln w="19050">
                <a:solidFill>
                  <a:schemeClr val="tx1"/>
                </a:solidFill>
                <a:prstDash val="sysDash"/>
              </a:ln>
            </c:spPr>
          </c:dPt>
          <c:xVal>
            <c:numRef>
              <c:f>Sheet1!$A$2:$A$154</c:f>
              <c:numCache>
                <c:formatCode>0.0</c:formatCode>
                <c:ptCount val="153"/>
                <c:pt idx="0">
                  <c:v>113.10161874456797</c:v>
                </c:pt>
                <c:pt idx="1">
                  <c:v>95.073368947532217</c:v>
                </c:pt>
                <c:pt idx="2">
                  <c:v>101.14766445843911</c:v>
                </c:pt>
                <c:pt idx="3">
                  <c:v>94.445473263983217</c:v>
                </c:pt>
                <c:pt idx="4">
                  <c:v>101.21081709436692</c:v>
                </c:pt>
                <c:pt idx="5">
                  <c:v>101.36457267564296</c:v>
                </c:pt>
                <c:pt idx="6">
                  <c:v>102.92451368634457</c:v>
                </c:pt>
                <c:pt idx="7">
                  <c:v>106.55169420148187</c:v>
                </c:pt>
                <c:pt idx="8">
                  <c:v>89.599102248336465</c:v>
                </c:pt>
                <c:pt idx="9">
                  <c:v>104.01120916393033</c:v>
                </c:pt>
                <c:pt idx="10">
                  <c:v>103.25003059746035</c:v>
                </c:pt>
                <c:pt idx="11">
                  <c:v>108.02943321765044</c:v>
                </c:pt>
                <c:pt idx="12">
                  <c:v>85.884670293271512</c:v>
                </c:pt>
                <c:pt idx="13">
                  <c:v>104.22668948198557</c:v>
                </c:pt>
                <c:pt idx="14">
                  <c:v>100.59509836426341</c:v>
                </c:pt>
                <c:pt idx="15">
                  <c:v>100.51316444274318</c:v>
                </c:pt>
                <c:pt idx="16">
                  <c:v>101.9158037396648</c:v>
                </c:pt>
                <c:pt idx="17">
                  <c:v>102.52316871991536</c:v>
                </c:pt>
                <c:pt idx="18">
                  <c:v>97.306448490160122</c:v>
                </c:pt>
                <c:pt idx="19">
                  <c:v>100.12770571617551</c:v>
                </c:pt>
                <c:pt idx="20">
                  <c:v>90.229191706580792</c:v>
                </c:pt>
                <c:pt idx="21">
                  <c:v>95.968560745503922</c:v>
                </c:pt>
                <c:pt idx="151" formatCode="General">
                  <c:v>0</c:v>
                </c:pt>
                <c:pt idx="152" formatCode="General">
                  <c:v>250</c:v>
                </c:pt>
              </c:numCache>
            </c:numRef>
          </c:xVal>
          <c:yVal>
            <c:numRef>
              <c:f>Sheet1!$C$2:$C$154</c:f>
              <c:numCache>
                <c:formatCode>General</c:formatCode>
                <c:ptCount val="153"/>
                <c:pt idx="151">
                  <c:v>0</c:v>
                </c:pt>
                <c:pt idx="152">
                  <c:v>250</c:v>
                </c:pt>
              </c:numCache>
            </c:numRef>
          </c:yVal>
        </c:ser>
        <c:axId val="235674624"/>
        <c:axId val="235731200"/>
      </c:scatterChart>
      <c:valAx>
        <c:axId val="235674624"/>
        <c:scaling>
          <c:orientation val="minMax"/>
          <c:max val="150"/>
          <c:min val="75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Spending need, </a:t>
                </a:r>
                <a:r>
                  <a:rPr lang="en-GB" dirty="0" smtClean="0"/>
                  <a:t>2016-17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33259779127855277"/>
              <c:y val="0.90529925093792996"/>
            </c:manualLayout>
          </c:layout>
        </c:title>
        <c:numFmt formatCode="0.0" sourceLinked="1"/>
        <c:tickLblPos val="nextTo"/>
        <c:crossAx val="235731200"/>
        <c:crosses val="autoZero"/>
        <c:crossBetween val="midCat"/>
        <c:majorUnit val="25"/>
      </c:valAx>
      <c:valAx>
        <c:axId val="235731200"/>
        <c:scaling>
          <c:orientation val="minMax"/>
          <c:max val="150"/>
          <c:min val="75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Actual spending, 2016-17</a:t>
                </a:r>
              </a:p>
            </c:rich>
          </c:tx>
          <c:layout>
            <c:manualLayout>
              <c:xMode val="edge"/>
              <c:yMode val="edge"/>
              <c:x val="3.0664932353626512E-2"/>
              <c:y val="0.15431104630346903"/>
            </c:manualLayout>
          </c:layout>
        </c:title>
        <c:numFmt formatCode="0.0" sourceLinked="1"/>
        <c:tickLblPos val="nextTo"/>
        <c:crossAx val="235674624"/>
        <c:crosses val="autoZero"/>
        <c:crossBetween val="midCat"/>
        <c:majorUnit val="25"/>
      </c:valAx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071848167663882E-2"/>
          <c:y val="0.12872606448745841"/>
          <c:w val="0.91937143392797638"/>
          <c:h val="0.72894655970125177"/>
        </c:manualLayout>
      </c:layout>
      <c:scatterChart>
        <c:scatterStyle val="lineMarker"/>
        <c:ser>
          <c:idx val="0"/>
          <c:order val="0"/>
          <c:tx>
            <c:strRef>
              <c:f>'ProvisionsBR ratio'!$L$12</c:f>
              <c:strCache>
                <c:ptCount val="1"/>
                <c:pt idx="0">
                  <c:v>London borough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808080"/>
              </a:solidFill>
              <a:ln>
                <a:solidFill>
                  <a:srgbClr val="808080"/>
                </a:solidFill>
              </a:ln>
            </c:spPr>
          </c:marker>
          <c:dLbls>
            <c:delete val="1"/>
          </c:dLbls>
          <c:xVal>
            <c:strRef>
              <c:f>'ProvisionsBR ratio'!$H$15:$H$340</c:f>
              <c:strCache>
                <c:ptCount val="326"/>
                <c:pt idx="0">
                  <c:v>Hillingdon</c:v>
                </c:pt>
                <c:pt idx="1">
                  <c:v>Redbridge</c:v>
                </c:pt>
                <c:pt idx="2">
                  <c:v>Sandwell</c:v>
                </c:pt>
                <c:pt idx="3">
                  <c:v>Teignbridge</c:v>
                </c:pt>
                <c:pt idx="4">
                  <c:v>Plymouth UA</c:v>
                </c:pt>
                <c:pt idx="5">
                  <c:v>Bournemouth UA</c:v>
                </c:pt>
                <c:pt idx="6">
                  <c:v>Slough UA</c:v>
                </c:pt>
                <c:pt idx="7">
                  <c:v>Rochford</c:v>
                </c:pt>
                <c:pt idx="8">
                  <c:v>Windsor &amp; Maidenhead UA</c:v>
                </c:pt>
                <c:pt idx="9">
                  <c:v>Mole Valley</c:v>
                </c:pt>
                <c:pt idx="10">
                  <c:v>Derbyshire Dales</c:v>
                </c:pt>
                <c:pt idx="11">
                  <c:v>Wealden</c:v>
                </c:pt>
                <c:pt idx="12">
                  <c:v>Erewash</c:v>
                </c:pt>
                <c:pt idx="13">
                  <c:v>Wokingham UA</c:v>
                </c:pt>
                <c:pt idx="14">
                  <c:v>Havant</c:v>
                </c:pt>
                <c:pt idx="15">
                  <c:v>Rutland UA</c:v>
                </c:pt>
                <c:pt idx="16">
                  <c:v>Amber Valley</c:v>
                </c:pt>
                <c:pt idx="17">
                  <c:v>Stratford-on-Avon</c:v>
                </c:pt>
                <c:pt idx="18">
                  <c:v>Elmbridge</c:v>
                </c:pt>
                <c:pt idx="19">
                  <c:v>Lewisham</c:v>
                </c:pt>
                <c:pt idx="20">
                  <c:v>South Lakeland</c:v>
                </c:pt>
                <c:pt idx="21">
                  <c:v>Eastbourne</c:v>
                </c:pt>
                <c:pt idx="22">
                  <c:v>High Peak</c:v>
                </c:pt>
                <c:pt idx="23">
                  <c:v>Isles of Scilly</c:v>
                </c:pt>
                <c:pt idx="24">
                  <c:v>Wiltshire UA</c:v>
                </c:pt>
                <c:pt idx="25">
                  <c:v>Tandridge</c:v>
                </c:pt>
                <c:pt idx="26">
                  <c:v>Ashfield</c:v>
                </c:pt>
                <c:pt idx="27">
                  <c:v>Forest Heath</c:v>
                </c:pt>
                <c:pt idx="28">
                  <c:v>Exeter</c:v>
                </c:pt>
                <c:pt idx="29">
                  <c:v>Hinckley &amp; Bosworth</c:v>
                </c:pt>
                <c:pt idx="30">
                  <c:v>Waverley</c:v>
                </c:pt>
                <c:pt idx="31">
                  <c:v>Lewes</c:v>
                </c:pt>
                <c:pt idx="32">
                  <c:v>Ipswich</c:v>
                </c:pt>
                <c:pt idx="33">
                  <c:v>Norwich</c:v>
                </c:pt>
                <c:pt idx="34">
                  <c:v>Ribble Valley</c:v>
                </c:pt>
                <c:pt idx="35">
                  <c:v>Darlington UA</c:v>
                </c:pt>
                <c:pt idx="36">
                  <c:v>Kirklees</c:v>
                </c:pt>
                <c:pt idx="37">
                  <c:v>East Hampshire</c:v>
                </c:pt>
                <c:pt idx="38">
                  <c:v>South Norfolk</c:v>
                </c:pt>
                <c:pt idx="39">
                  <c:v>Warrington UA</c:v>
                </c:pt>
                <c:pt idx="40">
                  <c:v>Gloucester</c:v>
                </c:pt>
                <c:pt idx="41">
                  <c:v>Maldon</c:v>
                </c:pt>
                <c:pt idx="42">
                  <c:v>Tower Hamlets</c:v>
                </c:pt>
                <c:pt idx="43">
                  <c:v>East Cambridgeshire</c:v>
                </c:pt>
                <c:pt idx="44">
                  <c:v>Waltham Forest</c:v>
                </c:pt>
                <c:pt idx="45">
                  <c:v>Epsom and Ewell</c:v>
                </c:pt>
                <c:pt idx="46">
                  <c:v>Redditch</c:v>
                </c:pt>
                <c:pt idx="47">
                  <c:v>Barnet</c:v>
                </c:pt>
                <c:pt idx="48">
                  <c:v>Brighton and Hove</c:v>
                </c:pt>
                <c:pt idx="49">
                  <c:v>Carlisle</c:v>
                </c:pt>
                <c:pt idx="50">
                  <c:v>Bromley</c:v>
                </c:pt>
                <c:pt idx="51">
                  <c:v>Gateshead</c:v>
                </c:pt>
                <c:pt idx="52">
                  <c:v>Cherwell</c:v>
                </c:pt>
                <c:pt idx="53">
                  <c:v>Newcastle-under-Lyme</c:v>
                </c:pt>
                <c:pt idx="54">
                  <c:v>Charnwood</c:v>
                </c:pt>
                <c:pt idx="55">
                  <c:v>Aylesbury Vale</c:v>
                </c:pt>
                <c:pt idx="56">
                  <c:v>Wirral</c:v>
                </c:pt>
                <c:pt idx="57">
                  <c:v>Cheltenham</c:v>
                </c:pt>
                <c:pt idx="58">
                  <c:v>Calderdale</c:v>
                </c:pt>
                <c:pt idx="59">
                  <c:v>Wellingborough</c:v>
                </c:pt>
                <c:pt idx="60">
                  <c:v>Sutton</c:v>
                </c:pt>
                <c:pt idx="61">
                  <c:v>Chichester</c:v>
                </c:pt>
                <c:pt idx="62">
                  <c:v>Barrow-in-Furness</c:v>
                </c:pt>
                <c:pt idx="63">
                  <c:v>Coventry</c:v>
                </c:pt>
                <c:pt idx="64">
                  <c:v>Stockport</c:v>
                </c:pt>
                <c:pt idx="65">
                  <c:v>South Kesteven</c:v>
                </c:pt>
                <c:pt idx="66">
                  <c:v>Crawley</c:v>
                </c:pt>
                <c:pt idx="67">
                  <c:v>Corby</c:v>
                </c:pt>
                <c:pt idx="68">
                  <c:v>North Tyneside</c:v>
                </c:pt>
                <c:pt idx="69">
                  <c:v>Welwyn Hatfield</c:v>
                </c:pt>
                <c:pt idx="70">
                  <c:v>Harrogate</c:v>
                </c:pt>
                <c:pt idx="71">
                  <c:v>Tunbridge Wells</c:v>
                </c:pt>
                <c:pt idx="72">
                  <c:v>Derby UA</c:v>
                </c:pt>
                <c:pt idx="73">
                  <c:v>Rother</c:v>
                </c:pt>
                <c:pt idx="74">
                  <c:v>Stroud</c:v>
                </c:pt>
                <c:pt idx="75">
                  <c:v>Reigate &amp; Banstead</c:v>
                </c:pt>
                <c:pt idx="76">
                  <c:v>North Somerset UA</c:v>
                </c:pt>
                <c:pt idx="77">
                  <c:v>Middlesbrough UA</c:v>
                </c:pt>
                <c:pt idx="78">
                  <c:v>Melton</c:v>
                </c:pt>
                <c:pt idx="79">
                  <c:v>Adur</c:v>
                </c:pt>
                <c:pt idx="80">
                  <c:v>Walsall</c:v>
                </c:pt>
                <c:pt idx="81">
                  <c:v>Selby</c:v>
                </c:pt>
                <c:pt idx="82">
                  <c:v>East Northamptonshire</c:v>
                </c:pt>
                <c:pt idx="83">
                  <c:v>East Lindsey</c:v>
                </c:pt>
                <c:pt idx="84">
                  <c:v>Islington</c:v>
                </c:pt>
                <c:pt idx="85">
                  <c:v>West Oxfordshire</c:v>
                </c:pt>
                <c:pt idx="86">
                  <c:v>Ashford</c:v>
                </c:pt>
                <c:pt idx="87">
                  <c:v>Worthing</c:v>
                </c:pt>
                <c:pt idx="88">
                  <c:v>Suffolk Coastal</c:v>
                </c:pt>
                <c:pt idx="89">
                  <c:v>Torbay UA</c:v>
                </c:pt>
                <c:pt idx="90">
                  <c:v>South Derbyshire</c:v>
                </c:pt>
                <c:pt idx="91">
                  <c:v>Bristol</c:v>
                </c:pt>
                <c:pt idx="92">
                  <c:v>Babergh</c:v>
                </c:pt>
                <c:pt idx="93">
                  <c:v>Wyre</c:v>
                </c:pt>
                <c:pt idx="94">
                  <c:v>Leicester UA</c:v>
                </c:pt>
                <c:pt idx="95">
                  <c:v>Cotswold</c:v>
                </c:pt>
                <c:pt idx="96">
                  <c:v>Bexley</c:v>
                </c:pt>
                <c:pt idx="97">
                  <c:v>Wigan</c:v>
                </c:pt>
                <c:pt idx="98">
                  <c:v>South Ribble</c:v>
                </c:pt>
                <c:pt idx="99">
                  <c:v>Tameside</c:v>
                </c:pt>
                <c:pt idx="100">
                  <c:v>West Berkshire UA</c:v>
                </c:pt>
                <c:pt idx="101">
                  <c:v>North Norfolk</c:v>
                </c:pt>
                <c:pt idx="102">
                  <c:v>Telford &amp; Wrekin UA</c:v>
                </c:pt>
                <c:pt idx="103">
                  <c:v>South Oxfordshire</c:v>
                </c:pt>
                <c:pt idx="104">
                  <c:v>Staffordshire Moorlands</c:v>
                </c:pt>
                <c:pt idx="105">
                  <c:v>South Tyneside</c:v>
                </c:pt>
                <c:pt idx="106">
                  <c:v>East Staffordshire</c:v>
                </c:pt>
                <c:pt idx="107">
                  <c:v>Chorley</c:v>
                </c:pt>
                <c:pt idx="108">
                  <c:v>Broxtowe</c:v>
                </c:pt>
                <c:pt idx="109">
                  <c:v>St Edmundsbury</c:v>
                </c:pt>
                <c:pt idx="110">
                  <c:v>Bromsgrove</c:v>
                </c:pt>
                <c:pt idx="111">
                  <c:v>Mid Suffolk</c:v>
                </c:pt>
                <c:pt idx="112">
                  <c:v>Oadby &amp; Wigston</c:v>
                </c:pt>
                <c:pt idx="113">
                  <c:v>Northampton</c:v>
                </c:pt>
                <c:pt idx="114">
                  <c:v>Cheshire West and Chester UA</c:v>
                </c:pt>
                <c:pt idx="115">
                  <c:v>Mid Devon</c:v>
                </c:pt>
                <c:pt idx="116">
                  <c:v>Kettering</c:v>
                </c:pt>
                <c:pt idx="117">
                  <c:v>Runnymede</c:v>
                </c:pt>
                <c:pt idx="118">
                  <c:v>Epping Forest</c:v>
                </c:pt>
                <c:pt idx="119">
                  <c:v>Barnsley</c:v>
                </c:pt>
                <c:pt idx="120">
                  <c:v>Solihull</c:v>
                </c:pt>
                <c:pt idx="121">
                  <c:v>Rugby</c:v>
                </c:pt>
                <c:pt idx="122">
                  <c:v>Dudley</c:v>
                </c:pt>
                <c:pt idx="123">
                  <c:v>Spelthorne</c:v>
                </c:pt>
                <c:pt idx="124">
                  <c:v>Rushcliffe</c:v>
                </c:pt>
                <c:pt idx="125">
                  <c:v>Merton</c:v>
                </c:pt>
                <c:pt idx="126">
                  <c:v>Medway UA</c:v>
                </c:pt>
                <c:pt idx="127">
                  <c:v>West Lindsey</c:v>
                </c:pt>
                <c:pt idx="128">
                  <c:v>North Hertfordshire</c:v>
                </c:pt>
                <c:pt idx="129">
                  <c:v>Braintree</c:v>
                </c:pt>
                <c:pt idx="130">
                  <c:v>Enfield</c:v>
                </c:pt>
                <c:pt idx="131">
                  <c:v>Harrow</c:v>
                </c:pt>
                <c:pt idx="132">
                  <c:v>Stafford</c:v>
                </c:pt>
                <c:pt idx="133">
                  <c:v>North Devon</c:v>
                </c:pt>
                <c:pt idx="134">
                  <c:v>Eastleigh</c:v>
                </c:pt>
                <c:pt idx="135">
                  <c:v>Cornwall UA</c:v>
                </c:pt>
                <c:pt idx="136">
                  <c:v>Wycombe</c:v>
                </c:pt>
                <c:pt idx="137">
                  <c:v>West Lancashire</c:v>
                </c:pt>
                <c:pt idx="138">
                  <c:v>Brent</c:v>
                </c:pt>
                <c:pt idx="139">
                  <c:v>Canterbury</c:v>
                </c:pt>
                <c:pt idx="140">
                  <c:v>Kingston upon Hull UA</c:v>
                </c:pt>
                <c:pt idx="141">
                  <c:v>Swindon UA</c:v>
                </c:pt>
                <c:pt idx="142">
                  <c:v>Lichfield</c:v>
                </c:pt>
                <c:pt idx="143">
                  <c:v>South Northamptonshire</c:v>
                </c:pt>
                <c:pt idx="144">
                  <c:v>Central Bedfordshire UA</c:v>
                </c:pt>
                <c:pt idx="145">
                  <c:v>Daventry</c:v>
                </c:pt>
                <c:pt idx="146">
                  <c:v>Hambleton</c:v>
                </c:pt>
                <c:pt idx="147">
                  <c:v>Mendip</c:v>
                </c:pt>
                <c:pt idx="148">
                  <c:v>Forest of Dean</c:v>
                </c:pt>
                <c:pt idx="149">
                  <c:v>Boston</c:v>
                </c:pt>
                <c:pt idx="150">
                  <c:v>Mid Sussex</c:v>
                </c:pt>
                <c:pt idx="151">
                  <c:v>Blaby</c:v>
                </c:pt>
                <c:pt idx="152">
                  <c:v>North Dorset</c:v>
                </c:pt>
                <c:pt idx="153">
                  <c:v>Poole UA</c:v>
                </c:pt>
                <c:pt idx="154">
                  <c:v>East Riding of Yorkshire UA</c:v>
                </c:pt>
                <c:pt idx="155">
                  <c:v>Bedford UA</c:v>
                </c:pt>
                <c:pt idx="156">
                  <c:v>East Dorset</c:v>
                </c:pt>
                <c:pt idx="157">
                  <c:v>Harborough</c:v>
                </c:pt>
                <c:pt idx="158">
                  <c:v>Newark &amp; Sherwood</c:v>
                </c:pt>
                <c:pt idx="159">
                  <c:v>Bury</c:v>
                </c:pt>
                <c:pt idx="160">
                  <c:v>Test Valley</c:v>
                </c:pt>
                <c:pt idx="161">
                  <c:v>Cambridge</c:v>
                </c:pt>
                <c:pt idx="162">
                  <c:v>Cheshire East UA</c:v>
                </c:pt>
                <c:pt idx="163">
                  <c:v>Sedgemoor</c:v>
                </c:pt>
                <c:pt idx="164">
                  <c:v>Broadland</c:v>
                </c:pt>
                <c:pt idx="165">
                  <c:v>Oldham</c:v>
                </c:pt>
                <c:pt idx="166">
                  <c:v>Winchester</c:v>
                </c:pt>
                <c:pt idx="167">
                  <c:v>Stevenage</c:v>
                </c:pt>
                <c:pt idx="168">
                  <c:v>Hart</c:v>
                </c:pt>
                <c:pt idx="169">
                  <c:v>Bath &amp; North East Somerset</c:v>
                </c:pt>
                <c:pt idx="170">
                  <c:v>Greenwich</c:v>
                </c:pt>
                <c:pt idx="171">
                  <c:v>Eden</c:v>
                </c:pt>
                <c:pt idx="172">
                  <c:v>Thurrock UA</c:v>
                </c:pt>
                <c:pt idx="173">
                  <c:v>East Devon</c:v>
                </c:pt>
                <c:pt idx="174">
                  <c:v>Brentwood</c:v>
                </c:pt>
                <c:pt idx="175">
                  <c:v>Kensington &amp; Chelsea</c:v>
                </c:pt>
                <c:pt idx="176">
                  <c:v>Doncaster</c:v>
                </c:pt>
                <c:pt idx="177">
                  <c:v>Basingstoke &amp; Deane</c:v>
                </c:pt>
                <c:pt idx="178">
                  <c:v>Kingston upon Thames</c:v>
                </c:pt>
                <c:pt idx="179">
                  <c:v>Kings Lynn &amp; West Norfolk</c:v>
                </c:pt>
                <c:pt idx="180">
                  <c:v>Waveney</c:v>
                </c:pt>
                <c:pt idx="181">
                  <c:v>Wyre Forest</c:v>
                </c:pt>
                <c:pt idx="182">
                  <c:v>Hackney</c:v>
                </c:pt>
                <c:pt idx="183">
                  <c:v>Southend-on-Sea UA</c:v>
                </c:pt>
                <c:pt idx="184">
                  <c:v>Peterborough UA</c:v>
                </c:pt>
                <c:pt idx="185">
                  <c:v>Tendring</c:v>
                </c:pt>
                <c:pt idx="186">
                  <c:v>Christchurch</c:v>
                </c:pt>
                <c:pt idx="187">
                  <c:v>Durham UA</c:v>
                </c:pt>
                <c:pt idx="188">
                  <c:v>Southwark</c:v>
                </c:pt>
                <c:pt idx="189">
                  <c:v>Ealing</c:v>
                </c:pt>
                <c:pt idx="190">
                  <c:v>Worcester</c:v>
                </c:pt>
                <c:pt idx="191">
                  <c:v>Horsham</c:v>
                </c:pt>
                <c:pt idx="192">
                  <c:v>Maidstone</c:v>
                </c:pt>
                <c:pt idx="193">
                  <c:v>Hyndburn</c:v>
                </c:pt>
                <c:pt idx="194">
                  <c:v>Gedling</c:v>
                </c:pt>
                <c:pt idx="195">
                  <c:v>North West Leicestershire</c:v>
                </c:pt>
                <c:pt idx="196">
                  <c:v>Rossendale</c:v>
                </c:pt>
                <c:pt idx="197">
                  <c:v>Nuneaton &amp; Bedworth</c:v>
                </c:pt>
                <c:pt idx="198">
                  <c:v>York UA</c:v>
                </c:pt>
                <c:pt idx="199">
                  <c:v>Shropshire UA</c:v>
                </c:pt>
                <c:pt idx="200">
                  <c:v>South Bucks</c:v>
                </c:pt>
                <c:pt idx="201">
                  <c:v>Redcar &amp; Cleveland UA</c:v>
                </c:pt>
                <c:pt idx="202">
                  <c:v>Fenland</c:v>
                </c:pt>
                <c:pt idx="203">
                  <c:v>Wychavon</c:v>
                </c:pt>
                <c:pt idx="204">
                  <c:v>Chesterfield</c:v>
                </c:pt>
                <c:pt idx="205">
                  <c:v>South Holland</c:v>
                </c:pt>
                <c:pt idx="206">
                  <c:v>St Albans</c:v>
                </c:pt>
                <c:pt idx="207">
                  <c:v>Havering</c:v>
                </c:pt>
                <c:pt idx="208">
                  <c:v>Broxbourne</c:v>
                </c:pt>
                <c:pt idx="209">
                  <c:v>Colchester</c:v>
                </c:pt>
                <c:pt idx="210">
                  <c:v>West Devon</c:v>
                </c:pt>
                <c:pt idx="211">
                  <c:v>Herefordshire UA</c:v>
                </c:pt>
                <c:pt idx="212">
                  <c:v>Sheffield</c:v>
                </c:pt>
                <c:pt idx="213">
                  <c:v>Taunton Deane</c:v>
                </c:pt>
                <c:pt idx="214">
                  <c:v>Shepway</c:v>
                </c:pt>
                <c:pt idx="215">
                  <c:v>Harlow</c:v>
                </c:pt>
                <c:pt idx="216">
                  <c:v>Tamworth</c:v>
                </c:pt>
                <c:pt idx="217">
                  <c:v>Dover</c:v>
                </c:pt>
                <c:pt idx="218">
                  <c:v>Wandsworth</c:v>
                </c:pt>
                <c:pt idx="219">
                  <c:v>Dacorum</c:v>
                </c:pt>
                <c:pt idx="220">
                  <c:v>Northumberland UA</c:v>
                </c:pt>
                <c:pt idx="221">
                  <c:v>East Hertfordshire</c:v>
                </c:pt>
                <c:pt idx="222">
                  <c:v>South Somerset</c:v>
                </c:pt>
                <c:pt idx="223">
                  <c:v>Blackburn with Darwen UA</c:v>
                </c:pt>
                <c:pt idx="224">
                  <c:v>North Warwickshire</c:v>
                </c:pt>
                <c:pt idx="225">
                  <c:v>Halton UA</c:v>
                </c:pt>
                <c:pt idx="226">
                  <c:v>Tonbridge &amp; Malling</c:v>
                </c:pt>
                <c:pt idx="227">
                  <c:v>Richmond upon Thames</c:v>
                </c:pt>
                <c:pt idx="228">
                  <c:v>Breckland</c:v>
                </c:pt>
                <c:pt idx="229">
                  <c:v>Newcastle upon Tyne</c:v>
                </c:pt>
                <c:pt idx="230">
                  <c:v>Cannock Chase</c:v>
                </c:pt>
                <c:pt idx="231">
                  <c:v>Rochdale</c:v>
                </c:pt>
                <c:pt idx="232">
                  <c:v>Stockton-on-Tees UA</c:v>
                </c:pt>
                <c:pt idx="233">
                  <c:v>Lincoln</c:v>
                </c:pt>
                <c:pt idx="234">
                  <c:v>Surrey Heath</c:v>
                </c:pt>
                <c:pt idx="235">
                  <c:v>Hertsmere</c:v>
                </c:pt>
                <c:pt idx="236">
                  <c:v>South Cambridgeshire</c:v>
                </c:pt>
                <c:pt idx="237">
                  <c:v>Guildford</c:v>
                </c:pt>
                <c:pt idx="238">
                  <c:v>Gravesham</c:v>
                </c:pt>
                <c:pt idx="239">
                  <c:v>Camden</c:v>
                </c:pt>
                <c:pt idx="240">
                  <c:v>Rushmoor</c:v>
                </c:pt>
                <c:pt idx="241">
                  <c:v>Sunderland</c:v>
                </c:pt>
                <c:pt idx="242">
                  <c:v>Wakefield</c:v>
                </c:pt>
                <c:pt idx="243">
                  <c:v>Lambeth</c:v>
                </c:pt>
                <c:pt idx="244">
                  <c:v>Allerdale</c:v>
                </c:pt>
                <c:pt idx="245">
                  <c:v>St Helens</c:v>
                </c:pt>
                <c:pt idx="246">
                  <c:v>Bradford</c:v>
                </c:pt>
                <c:pt idx="247">
                  <c:v>Scarborough</c:v>
                </c:pt>
                <c:pt idx="248">
                  <c:v>Bolsover</c:v>
                </c:pt>
                <c:pt idx="249">
                  <c:v>Stoke-on-Trent UA</c:v>
                </c:pt>
                <c:pt idx="250">
                  <c:v>Oxford</c:v>
                </c:pt>
                <c:pt idx="251">
                  <c:v>Sevenoaks</c:v>
                </c:pt>
                <c:pt idx="252">
                  <c:v>North Kesteven</c:v>
                </c:pt>
                <c:pt idx="253">
                  <c:v>Castle Point</c:v>
                </c:pt>
                <c:pt idx="254">
                  <c:v>Dartford</c:v>
                </c:pt>
                <c:pt idx="255">
                  <c:v>Leeds</c:v>
                </c:pt>
                <c:pt idx="256">
                  <c:v>Woking</c:v>
                </c:pt>
                <c:pt idx="257">
                  <c:v>West Dorset</c:v>
                </c:pt>
                <c:pt idx="258">
                  <c:v>Mansfield</c:v>
                </c:pt>
                <c:pt idx="259">
                  <c:v>Reading UA</c:v>
                </c:pt>
                <c:pt idx="260">
                  <c:v>Rotherham</c:v>
                </c:pt>
                <c:pt idx="261">
                  <c:v>New Forest</c:v>
                </c:pt>
                <c:pt idx="262">
                  <c:v>Wolverhampton</c:v>
                </c:pt>
                <c:pt idx="263">
                  <c:v>Huntingdonshire (new)</c:v>
                </c:pt>
                <c:pt idx="264">
                  <c:v>Vale of White Horse</c:v>
                </c:pt>
                <c:pt idx="265">
                  <c:v>Ryedale</c:v>
                </c:pt>
                <c:pt idx="266">
                  <c:v>Preston</c:v>
                </c:pt>
                <c:pt idx="267">
                  <c:v>Portsmouth UA</c:v>
                </c:pt>
                <c:pt idx="268">
                  <c:v>South Gloucestershire UA</c:v>
                </c:pt>
                <c:pt idx="269">
                  <c:v>Westminster</c:v>
                </c:pt>
                <c:pt idx="270">
                  <c:v>Weymouth &amp; Portland</c:v>
                </c:pt>
                <c:pt idx="271">
                  <c:v>Swale</c:v>
                </c:pt>
                <c:pt idx="272">
                  <c:v>South Staffordshire</c:v>
                </c:pt>
                <c:pt idx="273">
                  <c:v>Craven</c:v>
                </c:pt>
                <c:pt idx="274">
                  <c:v>Arun</c:v>
                </c:pt>
                <c:pt idx="275">
                  <c:v>Thanet</c:v>
                </c:pt>
                <c:pt idx="276">
                  <c:v>Bassetlaw</c:v>
                </c:pt>
                <c:pt idx="277">
                  <c:v>Nottingham UA</c:v>
                </c:pt>
                <c:pt idx="278">
                  <c:v>Hounslow</c:v>
                </c:pt>
                <c:pt idx="279">
                  <c:v>Torridge</c:v>
                </c:pt>
                <c:pt idx="280">
                  <c:v>Isle of Wight UA</c:v>
                </c:pt>
                <c:pt idx="281">
                  <c:v>Hastings</c:v>
                </c:pt>
                <c:pt idx="282">
                  <c:v>Fareham</c:v>
                </c:pt>
                <c:pt idx="283">
                  <c:v>Newham</c:v>
                </c:pt>
                <c:pt idx="284">
                  <c:v>Chiltern</c:v>
                </c:pt>
                <c:pt idx="285">
                  <c:v>North Lincolnshire UA</c:v>
                </c:pt>
                <c:pt idx="286">
                  <c:v>Salford</c:v>
                </c:pt>
                <c:pt idx="287">
                  <c:v>Liverpool</c:v>
                </c:pt>
                <c:pt idx="288">
                  <c:v>Barking &amp; Dagenham</c:v>
                </c:pt>
                <c:pt idx="289">
                  <c:v>Sefton</c:v>
                </c:pt>
                <c:pt idx="290">
                  <c:v>Burnley</c:v>
                </c:pt>
                <c:pt idx="291">
                  <c:v>Bolton</c:v>
                </c:pt>
                <c:pt idx="292">
                  <c:v>Trafford</c:v>
                </c:pt>
                <c:pt idx="293">
                  <c:v>Warwick</c:v>
                </c:pt>
                <c:pt idx="294">
                  <c:v>Three Rivers</c:v>
                </c:pt>
                <c:pt idx="295">
                  <c:v>Pendle</c:v>
                </c:pt>
                <c:pt idx="296">
                  <c:v>Birmingham</c:v>
                </c:pt>
                <c:pt idx="297">
                  <c:v>North East Derbyshire</c:v>
                </c:pt>
                <c:pt idx="298">
                  <c:v>Luton UA</c:v>
                </c:pt>
                <c:pt idx="299">
                  <c:v>Hammersmith &amp; Fulham</c:v>
                </c:pt>
                <c:pt idx="300">
                  <c:v>Southampton UA</c:v>
                </c:pt>
                <c:pt idx="301">
                  <c:v>Basildon</c:v>
                </c:pt>
                <c:pt idx="302">
                  <c:v>City of London</c:v>
                </c:pt>
                <c:pt idx="303">
                  <c:v>Chelmsford</c:v>
                </c:pt>
                <c:pt idx="304">
                  <c:v>North East Lincolnshire UA</c:v>
                </c:pt>
                <c:pt idx="305">
                  <c:v>Haringey</c:v>
                </c:pt>
                <c:pt idx="306">
                  <c:v>Blackpool UA</c:v>
                </c:pt>
                <c:pt idx="307">
                  <c:v>Bracknell Forest UA</c:v>
                </c:pt>
                <c:pt idx="308">
                  <c:v>Milton Keynes UA</c:v>
                </c:pt>
                <c:pt idx="309">
                  <c:v>Gosport</c:v>
                </c:pt>
                <c:pt idx="310">
                  <c:v>Croydon</c:v>
                </c:pt>
                <c:pt idx="311">
                  <c:v>Uttlesford</c:v>
                </c:pt>
                <c:pt idx="312">
                  <c:v>Watford</c:v>
                </c:pt>
                <c:pt idx="313">
                  <c:v>Fylde</c:v>
                </c:pt>
                <c:pt idx="314">
                  <c:v>Knowsley</c:v>
                </c:pt>
                <c:pt idx="315">
                  <c:v>Richmondshire</c:v>
                </c:pt>
                <c:pt idx="316">
                  <c:v>Malvern Hills (new)</c:v>
                </c:pt>
                <c:pt idx="317">
                  <c:v>Manchester</c:v>
                </c:pt>
                <c:pt idx="318">
                  <c:v>Purbeck</c:v>
                </c:pt>
                <c:pt idx="319">
                  <c:v>Tewkesbury</c:v>
                </c:pt>
                <c:pt idx="320">
                  <c:v>Great Yarmouth</c:v>
                </c:pt>
                <c:pt idx="321">
                  <c:v>Lancaster</c:v>
                </c:pt>
                <c:pt idx="322">
                  <c:v>Copeland</c:v>
                </c:pt>
                <c:pt idx="323">
                  <c:v>Hartlepool UA</c:v>
                </c:pt>
                <c:pt idx="324">
                  <c:v>West Somerset</c:v>
                </c:pt>
                <c:pt idx="325">
                  <c:v>South Hams</c:v>
                </c:pt>
              </c:strCache>
            </c:strRef>
          </c:xVal>
          <c:yVal>
            <c:numRef>
              <c:f>'ProvisionsBR ratio'!$L$15:$L$340</c:f>
              <c:numCache>
                <c:formatCode>General</c:formatCode>
                <c:ptCount val="326"/>
                <c:pt idx="0">
                  <c:v>6.0296303049417205E-3</c:v>
                </c:pt>
                <c:pt idx="1">
                  <c:v>6.5012700230990374E-3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2.3594666811462533E-2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3.0703018254527235E-2</c:v>
                </c:pt>
                <c:pt idx="43">
                  <c:v>#N/A</c:v>
                </c:pt>
                <c:pt idx="44">
                  <c:v>3.0911838844281E-2</c:v>
                </c:pt>
                <c:pt idx="45">
                  <c:v>#N/A</c:v>
                </c:pt>
                <c:pt idx="46">
                  <c:v>#N/A</c:v>
                </c:pt>
                <c:pt idx="47">
                  <c:v>3.1866446594944989E-2</c:v>
                </c:pt>
                <c:pt idx="48">
                  <c:v>#N/A</c:v>
                </c:pt>
                <c:pt idx="49">
                  <c:v>#N/A</c:v>
                </c:pt>
                <c:pt idx="50">
                  <c:v>3.266136197437422E-2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3.4618946590951848E-2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3.8925023116697793E-2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4.0774548903654367E-2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4.6631806981205705E-2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4.7191310241632214E-2</c:v>
                </c:pt>
                <c:pt idx="131">
                  <c:v>4.7255890576417263E-2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4.8066385512921438E-2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5.3597701211089727E-2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5.4272262267118884E-2</c:v>
                </c:pt>
                <c:pt idx="176">
                  <c:v>#N/A</c:v>
                </c:pt>
                <c:pt idx="177">
                  <c:v>#N/A</c:v>
                </c:pt>
                <c:pt idx="178">
                  <c:v>5.4966914476390349E-2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5.5245870836882358E-2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5.6872278246540446E-2</c:v>
                </c:pt>
                <c:pt idx="189">
                  <c:v>5.6901945239666615E-2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6.0878401378644087E-2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6.2481667811216446E-2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6.312996063293011E-2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6.6015247852753867E-2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6.7662286844738587E-2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7.7628113822827513E-2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8.3334331999552563E-2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8.3884635325847751E-2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8.6599223179142898E-2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9.4298443310255775E-2</c:v>
                </c:pt>
                <c:pt idx="300">
                  <c:v>#N/A</c:v>
                </c:pt>
                <c:pt idx="301">
                  <c:v>#N/A</c:v>
                </c:pt>
                <c:pt idx="302">
                  <c:v>9.7966860872823358E-2</c:v>
                </c:pt>
                <c:pt idx="303">
                  <c:v>#N/A</c:v>
                </c:pt>
                <c:pt idx="304">
                  <c:v>#N/A</c:v>
                </c:pt>
                <c:pt idx="305">
                  <c:v>0.10288017933420453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0.11819177169992845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</c:numCache>
            </c:numRef>
          </c:yVal>
        </c:ser>
        <c:ser>
          <c:idx val="1"/>
          <c:order val="1"/>
          <c:tx>
            <c:strRef>
              <c:f>'ProvisionsBR ratio'!$M$12</c:f>
              <c:strCache>
                <c:ptCount val="1"/>
                <c:pt idx="0">
                  <c:v>Metropolitan borough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93A445"/>
              </a:solidFill>
              <a:ln>
                <a:solidFill>
                  <a:srgbClr val="93A445"/>
                </a:solidFill>
              </a:ln>
            </c:spPr>
          </c:marker>
          <c:dLbls>
            <c:delete val="1"/>
          </c:dLbls>
          <c:xVal>
            <c:strRef>
              <c:f>'ProvisionsBR ratio'!$H$15:$H$340</c:f>
              <c:strCache>
                <c:ptCount val="326"/>
                <c:pt idx="0">
                  <c:v>Hillingdon</c:v>
                </c:pt>
                <c:pt idx="1">
                  <c:v>Redbridge</c:v>
                </c:pt>
                <c:pt idx="2">
                  <c:v>Sandwell</c:v>
                </c:pt>
                <c:pt idx="3">
                  <c:v>Teignbridge</c:v>
                </c:pt>
                <c:pt idx="4">
                  <c:v>Plymouth UA</c:v>
                </c:pt>
                <c:pt idx="5">
                  <c:v>Bournemouth UA</c:v>
                </c:pt>
                <c:pt idx="6">
                  <c:v>Slough UA</c:v>
                </c:pt>
                <c:pt idx="7">
                  <c:v>Rochford</c:v>
                </c:pt>
                <c:pt idx="8">
                  <c:v>Windsor &amp; Maidenhead UA</c:v>
                </c:pt>
                <c:pt idx="9">
                  <c:v>Mole Valley</c:v>
                </c:pt>
                <c:pt idx="10">
                  <c:v>Derbyshire Dales</c:v>
                </c:pt>
                <c:pt idx="11">
                  <c:v>Wealden</c:v>
                </c:pt>
                <c:pt idx="12">
                  <c:v>Erewash</c:v>
                </c:pt>
                <c:pt idx="13">
                  <c:v>Wokingham UA</c:v>
                </c:pt>
                <c:pt idx="14">
                  <c:v>Havant</c:v>
                </c:pt>
                <c:pt idx="15">
                  <c:v>Rutland UA</c:v>
                </c:pt>
                <c:pt idx="16">
                  <c:v>Amber Valley</c:v>
                </c:pt>
                <c:pt idx="17">
                  <c:v>Stratford-on-Avon</c:v>
                </c:pt>
                <c:pt idx="18">
                  <c:v>Elmbridge</c:v>
                </c:pt>
                <c:pt idx="19">
                  <c:v>Lewisham</c:v>
                </c:pt>
                <c:pt idx="20">
                  <c:v>South Lakeland</c:v>
                </c:pt>
                <c:pt idx="21">
                  <c:v>Eastbourne</c:v>
                </c:pt>
                <c:pt idx="22">
                  <c:v>High Peak</c:v>
                </c:pt>
                <c:pt idx="23">
                  <c:v>Isles of Scilly</c:v>
                </c:pt>
                <c:pt idx="24">
                  <c:v>Wiltshire UA</c:v>
                </c:pt>
                <c:pt idx="25">
                  <c:v>Tandridge</c:v>
                </c:pt>
                <c:pt idx="26">
                  <c:v>Ashfield</c:v>
                </c:pt>
                <c:pt idx="27">
                  <c:v>Forest Heath</c:v>
                </c:pt>
                <c:pt idx="28">
                  <c:v>Exeter</c:v>
                </c:pt>
                <c:pt idx="29">
                  <c:v>Hinckley &amp; Bosworth</c:v>
                </c:pt>
                <c:pt idx="30">
                  <c:v>Waverley</c:v>
                </c:pt>
                <c:pt idx="31">
                  <c:v>Lewes</c:v>
                </c:pt>
                <c:pt idx="32">
                  <c:v>Ipswich</c:v>
                </c:pt>
                <c:pt idx="33">
                  <c:v>Norwich</c:v>
                </c:pt>
                <c:pt idx="34">
                  <c:v>Ribble Valley</c:v>
                </c:pt>
                <c:pt idx="35">
                  <c:v>Darlington UA</c:v>
                </c:pt>
                <c:pt idx="36">
                  <c:v>Kirklees</c:v>
                </c:pt>
                <c:pt idx="37">
                  <c:v>East Hampshire</c:v>
                </c:pt>
                <c:pt idx="38">
                  <c:v>South Norfolk</c:v>
                </c:pt>
                <c:pt idx="39">
                  <c:v>Warrington UA</c:v>
                </c:pt>
                <c:pt idx="40">
                  <c:v>Gloucester</c:v>
                </c:pt>
                <c:pt idx="41">
                  <c:v>Maldon</c:v>
                </c:pt>
                <c:pt idx="42">
                  <c:v>Tower Hamlets</c:v>
                </c:pt>
                <c:pt idx="43">
                  <c:v>East Cambridgeshire</c:v>
                </c:pt>
                <c:pt idx="44">
                  <c:v>Waltham Forest</c:v>
                </c:pt>
                <c:pt idx="45">
                  <c:v>Epsom and Ewell</c:v>
                </c:pt>
                <c:pt idx="46">
                  <c:v>Redditch</c:v>
                </c:pt>
                <c:pt idx="47">
                  <c:v>Barnet</c:v>
                </c:pt>
                <c:pt idx="48">
                  <c:v>Brighton and Hove</c:v>
                </c:pt>
                <c:pt idx="49">
                  <c:v>Carlisle</c:v>
                </c:pt>
                <c:pt idx="50">
                  <c:v>Bromley</c:v>
                </c:pt>
                <c:pt idx="51">
                  <c:v>Gateshead</c:v>
                </c:pt>
                <c:pt idx="52">
                  <c:v>Cherwell</c:v>
                </c:pt>
                <c:pt idx="53">
                  <c:v>Newcastle-under-Lyme</c:v>
                </c:pt>
                <c:pt idx="54">
                  <c:v>Charnwood</c:v>
                </c:pt>
                <c:pt idx="55">
                  <c:v>Aylesbury Vale</c:v>
                </c:pt>
                <c:pt idx="56">
                  <c:v>Wirral</c:v>
                </c:pt>
                <c:pt idx="57">
                  <c:v>Cheltenham</c:v>
                </c:pt>
                <c:pt idx="58">
                  <c:v>Calderdale</c:v>
                </c:pt>
                <c:pt idx="59">
                  <c:v>Wellingborough</c:v>
                </c:pt>
                <c:pt idx="60">
                  <c:v>Sutton</c:v>
                </c:pt>
                <c:pt idx="61">
                  <c:v>Chichester</c:v>
                </c:pt>
                <c:pt idx="62">
                  <c:v>Barrow-in-Furness</c:v>
                </c:pt>
                <c:pt idx="63">
                  <c:v>Coventry</c:v>
                </c:pt>
                <c:pt idx="64">
                  <c:v>Stockport</c:v>
                </c:pt>
                <c:pt idx="65">
                  <c:v>South Kesteven</c:v>
                </c:pt>
                <c:pt idx="66">
                  <c:v>Crawley</c:v>
                </c:pt>
                <c:pt idx="67">
                  <c:v>Corby</c:v>
                </c:pt>
                <c:pt idx="68">
                  <c:v>North Tyneside</c:v>
                </c:pt>
                <c:pt idx="69">
                  <c:v>Welwyn Hatfield</c:v>
                </c:pt>
                <c:pt idx="70">
                  <c:v>Harrogate</c:v>
                </c:pt>
                <c:pt idx="71">
                  <c:v>Tunbridge Wells</c:v>
                </c:pt>
                <c:pt idx="72">
                  <c:v>Derby UA</c:v>
                </c:pt>
                <c:pt idx="73">
                  <c:v>Rother</c:v>
                </c:pt>
                <c:pt idx="74">
                  <c:v>Stroud</c:v>
                </c:pt>
                <c:pt idx="75">
                  <c:v>Reigate &amp; Banstead</c:v>
                </c:pt>
                <c:pt idx="76">
                  <c:v>North Somerset UA</c:v>
                </c:pt>
                <c:pt idx="77">
                  <c:v>Middlesbrough UA</c:v>
                </c:pt>
                <c:pt idx="78">
                  <c:v>Melton</c:v>
                </c:pt>
                <c:pt idx="79">
                  <c:v>Adur</c:v>
                </c:pt>
                <c:pt idx="80">
                  <c:v>Walsall</c:v>
                </c:pt>
                <c:pt idx="81">
                  <c:v>Selby</c:v>
                </c:pt>
                <c:pt idx="82">
                  <c:v>East Northamptonshire</c:v>
                </c:pt>
                <c:pt idx="83">
                  <c:v>East Lindsey</c:v>
                </c:pt>
                <c:pt idx="84">
                  <c:v>Islington</c:v>
                </c:pt>
                <c:pt idx="85">
                  <c:v>West Oxfordshire</c:v>
                </c:pt>
                <c:pt idx="86">
                  <c:v>Ashford</c:v>
                </c:pt>
                <c:pt idx="87">
                  <c:v>Worthing</c:v>
                </c:pt>
                <c:pt idx="88">
                  <c:v>Suffolk Coastal</c:v>
                </c:pt>
                <c:pt idx="89">
                  <c:v>Torbay UA</c:v>
                </c:pt>
                <c:pt idx="90">
                  <c:v>South Derbyshire</c:v>
                </c:pt>
                <c:pt idx="91">
                  <c:v>Bristol</c:v>
                </c:pt>
                <c:pt idx="92">
                  <c:v>Babergh</c:v>
                </c:pt>
                <c:pt idx="93">
                  <c:v>Wyre</c:v>
                </c:pt>
                <c:pt idx="94">
                  <c:v>Leicester UA</c:v>
                </c:pt>
                <c:pt idx="95">
                  <c:v>Cotswold</c:v>
                </c:pt>
                <c:pt idx="96">
                  <c:v>Bexley</c:v>
                </c:pt>
                <c:pt idx="97">
                  <c:v>Wigan</c:v>
                </c:pt>
                <c:pt idx="98">
                  <c:v>South Ribble</c:v>
                </c:pt>
                <c:pt idx="99">
                  <c:v>Tameside</c:v>
                </c:pt>
                <c:pt idx="100">
                  <c:v>West Berkshire UA</c:v>
                </c:pt>
                <c:pt idx="101">
                  <c:v>North Norfolk</c:v>
                </c:pt>
                <c:pt idx="102">
                  <c:v>Telford &amp; Wrekin UA</c:v>
                </c:pt>
                <c:pt idx="103">
                  <c:v>South Oxfordshire</c:v>
                </c:pt>
                <c:pt idx="104">
                  <c:v>Staffordshire Moorlands</c:v>
                </c:pt>
                <c:pt idx="105">
                  <c:v>South Tyneside</c:v>
                </c:pt>
                <c:pt idx="106">
                  <c:v>East Staffordshire</c:v>
                </c:pt>
                <c:pt idx="107">
                  <c:v>Chorley</c:v>
                </c:pt>
                <c:pt idx="108">
                  <c:v>Broxtowe</c:v>
                </c:pt>
                <c:pt idx="109">
                  <c:v>St Edmundsbury</c:v>
                </c:pt>
                <c:pt idx="110">
                  <c:v>Bromsgrove</c:v>
                </c:pt>
                <c:pt idx="111">
                  <c:v>Mid Suffolk</c:v>
                </c:pt>
                <c:pt idx="112">
                  <c:v>Oadby &amp; Wigston</c:v>
                </c:pt>
                <c:pt idx="113">
                  <c:v>Northampton</c:v>
                </c:pt>
                <c:pt idx="114">
                  <c:v>Cheshire West and Chester UA</c:v>
                </c:pt>
                <c:pt idx="115">
                  <c:v>Mid Devon</c:v>
                </c:pt>
                <c:pt idx="116">
                  <c:v>Kettering</c:v>
                </c:pt>
                <c:pt idx="117">
                  <c:v>Runnymede</c:v>
                </c:pt>
                <c:pt idx="118">
                  <c:v>Epping Forest</c:v>
                </c:pt>
                <c:pt idx="119">
                  <c:v>Barnsley</c:v>
                </c:pt>
                <c:pt idx="120">
                  <c:v>Solihull</c:v>
                </c:pt>
                <c:pt idx="121">
                  <c:v>Rugby</c:v>
                </c:pt>
                <c:pt idx="122">
                  <c:v>Dudley</c:v>
                </c:pt>
                <c:pt idx="123">
                  <c:v>Spelthorne</c:v>
                </c:pt>
                <c:pt idx="124">
                  <c:v>Rushcliffe</c:v>
                </c:pt>
                <c:pt idx="125">
                  <c:v>Merton</c:v>
                </c:pt>
                <c:pt idx="126">
                  <c:v>Medway UA</c:v>
                </c:pt>
                <c:pt idx="127">
                  <c:v>West Lindsey</c:v>
                </c:pt>
                <c:pt idx="128">
                  <c:v>North Hertfordshire</c:v>
                </c:pt>
                <c:pt idx="129">
                  <c:v>Braintree</c:v>
                </c:pt>
                <c:pt idx="130">
                  <c:v>Enfield</c:v>
                </c:pt>
                <c:pt idx="131">
                  <c:v>Harrow</c:v>
                </c:pt>
                <c:pt idx="132">
                  <c:v>Stafford</c:v>
                </c:pt>
                <c:pt idx="133">
                  <c:v>North Devon</c:v>
                </c:pt>
                <c:pt idx="134">
                  <c:v>Eastleigh</c:v>
                </c:pt>
                <c:pt idx="135">
                  <c:v>Cornwall UA</c:v>
                </c:pt>
                <c:pt idx="136">
                  <c:v>Wycombe</c:v>
                </c:pt>
                <c:pt idx="137">
                  <c:v>West Lancashire</c:v>
                </c:pt>
                <c:pt idx="138">
                  <c:v>Brent</c:v>
                </c:pt>
                <c:pt idx="139">
                  <c:v>Canterbury</c:v>
                </c:pt>
                <c:pt idx="140">
                  <c:v>Kingston upon Hull UA</c:v>
                </c:pt>
                <c:pt idx="141">
                  <c:v>Swindon UA</c:v>
                </c:pt>
                <c:pt idx="142">
                  <c:v>Lichfield</c:v>
                </c:pt>
                <c:pt idx="143">
                  <c:v>South Northamptonshire</c:v>
                </c:pt>
                <c:pt idx="144">
                  <c:v>Central Bedfordshire UA</c:v>
                </c:pt>
                <c:pt idx="145">
                  <c:v>Daventry</c:v>
                </c:pt>
                <c:pt idx="146">
                  <c:v>Hambleton</c:v>
                </c:pt>
                <c:pt idx="147">
                  <c:v>Mendip</c:v>
                </c:pt>
                <c:pt idx="148">
                  <c:v>Forest of Dean</c:v>
                </c:pt>
                <c:pt idx="149">
                  <c:v>Boston</c:v>
                </c:pt>
                <c:pt idx="150">
                  <c:v>Mid Sussex</c:v>
                </c:pt>
                <c:pt idx="151">
                  <c:v>Blaby</c:v>
                </c:pt>
                <c:pt idx="152">
                  <c:v>North Dorset</c:v>
                </c:pt>
                <c:pt idx="153">
                  <c:v>Poole UA</c:v>
                </c:pt>
                <c:pt idx="154">
                  <c:v>East Riding of Yorkshire UA</c:v>
                </c:pt>
                <c:pt idx="155">
                  <c:v>Bedford UA</c:v>
                </c:pt>
                <c:pt idx="156">
                  <c:v>East Dorset</c:v>
                </c:pt>
                <c:pt idx="157">
                  <c:v>Harborough</c:v>
                </c:pt>
                <c:pt idx="158">
                  <c:v>Newark &amp; Sherwood</c:v>
                </c:pt>
                <c:pt idx="159">
                  <c:v>Bury</c:v>
                </c:pt>
                <c:pt idx="160">
                  <c:v>Test Valley</c:v>
                </c:pt>
                <c:pt idx="161">
                  <c:v>Cambridge</c:v>
                </c:pt>
                <c:pt idx="162">
                  <c:v>Cheshire East UA</c:v>
                </c:pt>
                <c:pt idx="163">
                  <c:v>Sedgemoor</c:v>
                </c:pt>
                <c:pt idx="164">
                  <c:v>Broadland</c:v>
                </c:pt>
                <c:pt idx="165">
                  <c:v>Oldham</c:v>
                </c:pt>
                <c:pt idx="166">
                  <c:v>Winchester</c:v>
                </c:pt>
                <c:pt idx="167">
                  <c:v>Stevenage</c:v>
                </c:pt>
                <c:pt idx="168">
                  <c:v>Hart</c:v>
                </c:pt>
                <c:pt idx="169">
                  <c:v>Bath &amp; North East Somerset</c:v>
                </c:pt>
                <c:pt idx="170">
                  <c:v>Greenwich</c:v>
                </c:pt>
                <c:pt idx="171">
                  <c:v>Eden</c:v>
                </c:pt>
                <c:pt idx="172">
                  <c:v>Thurrock UA</c:v>
                </c:pt>
                <c:pt idx="173">
                  <c:v>East Devon</c:v>
                </c:pt>
                <c:pt idx="174">
                  <c:v>Brentwood</c:v>
                </c:pt>
                <c:pt idx="175">
                  <c:v>Kensington &amp; Chelsea</c:v>
                </c:pt>
                <c:pt idx="176">
                  <c:v>Doncaster</c:v>
                </c:pt>
                <c:pt idx="177">
                  <c:v>Basingstoke &amp; Deane</c:v>
                </c:pt>
                <c:pt idx="178">
                  <c:v>Kingston upon Thames</c:v>
                </c:pt>
                <c:pt idx="179">
                  <c:v>Kings Lynn &amp; West Norfolk</c:v>
                </c:pt>
                <c:pt idx="180">
                  <c:v>Waveney</c:v>
                </c:pt>
                <c:pt idx="181">
                  <c:v>Wyre Forest</c:v>
                </c:pt>
                <c:pt idx="182">
                  <c:v>Hackney</c:v>
                </c:pt>
                <c:pt idx="183">
                  <c:v>Southend-on-Sea UA</c:v>
                </c:pt>
                <c:pt idx="184">
                  <c:v>Peterborough UA</c:v>
                </c:pt>
                <c:pt idx="185">
                  <c:v>Tendring</c:v>
                </c:pt>
                <c:pt idx="186">
                  <c:v>Christchurch</c:v>
                </c:pt>
                <c:pt idx="187">
                  <c:v>Durham UA</c:v>
                </c:pt>
                <c:pt idx="188">
                  <c:v>Southwark</c:v>
                </c:pt>
                <c:pt idx="189">
                  <c:v>Ealing</c:v>
                </c:pt>
                <c:pt idx="190">
                  <c:v>Worcester</c:v>
                </c:pt>
                <c:pt idx="191">
                  <c:v>Horsham</c:v>
                </c:pt>
                <c:pt idx="192">
                  <c:v>Maidstone</c:v>
                </c:pt>
                <c:pt idx="193">
                  <c:v>Hyndburn</c:v>
                </c:pt>
                <c:pt idx="194">
                  <c:v>Gedling</c:v>
                </c:pt>
                <c:pt idx="195">
                  <c:v>North West Leicestershire</c:v>
                </c:pt>
                <c:pt idx="196">
                  <c:v>Rossendale</c:v>
                </c:pt>
                <c:pt idx="197">
                  <c:v>Nuneaton &amp; Bedworth</c:v>
                </c:pt>
                <c:pt idx="198">
                  <c:v>York UA</c:v>
                </c:pt>
                <c:pt idx="199">
                  <c:v>Shropshire UA</c:v>
                </c:pt>
                <c:pt idx="200">
                  <c:v>South Bucks</c:v>
                </c:pt>
                <c:pt idx="201">
                  <c:v>Redcar &amp; Cleveland UA</c:v>
                </c:pt>
                <c:pt idx="202">
                  <c:v>Fenland</c:v>
                </c:pt>
                <c:pt idx="203">
                  <c:v>Wychavon</c:v>
                </c:pt>
                <c:pt idx="204">
                  <c:v>Chesterfield</c:v>
                </c:pt>
                <c:pt idx="205">
                  <c:v>South Holland</c:v>
                </c:pt>
                <c:pt idx="206">
                  <c:v>St Albans</c:v>
                </c:pt>
                <c:pt idx="207">
                  <c:v>Havering</c:v>
                </c:pt>
                <c:pt idx="208">
                  <c:v>Broxbourne</c:v>
                </c:pt>
                <c:pt idx="209">
                  <c:v>Colchester</c:v>
                </c:pt>
                <c:pt idx="210">
                  <c:v>West Devon</c:v>
                </c:pt>
                <c:pt idx="211">
                  <c:v>Herefordshire UA</c:v>
                </c:pt>
                <c:pt idx="212">
                  <c:v>Sheffield</c:v>
                </c:pt>
                <c:pt idx="213">
                  <c:v>Taunton Deane</c:v>
                </c:pt>
                <c:pt idx="214">
                  <c:v>Shepway</c:v>
                </c:pt>
                <c:pt idx="215">
                  <c:v>Harlow</c:v>
                </c:pt>
                <c:pt idx="216">
                  <c:v>Tamworth</c:v>
                </c:pt>
                <c:pt idx="217">
                  <c:v>Dover</c:v>
                </c:pt>
                <c:pt idx="218">
                  <c:v>Wandsworth</c:v>
                </c:pt>
                <c:pt idx="219">
                  <c:v>Dacorum</c:v>
                </c:pt>
                <c:pt idx="220">
                  <c:v>Northumberland UA</c:v>
                </c:pt>
                <c:pt idx="221">
                  <c:v>East Hertfordshire</c:v>
                </c:pt>
                <c:pt idx="222">
                  <c:v>South Somerset</c:v>
                </c:pt>
                <c:pt idx="223">
                  <c:v>Blackburn with Darwen UA</c:v>
                </c:pt>
                <c:pt idx="224">
                  <c:v>North Warwickshire</c:v>
                </c:pt>
                <c:pt idx="225">
                  <c:v>Halton UA</c:v>
                </c:pt>
                <c:pt idx="226">
                  <c:v>Tonbridge &amp; Malling</c:v>
                </c:pt>
                <c:pt idx="227">
                  <c:v>Richmond upon Thames</c:v>
                </c:pt>
                <c:pt idx="228">
                  <c:v>Breckland</c:v>
                </c:pt>
                <c:pt idx="229">
                  <c:v>Newcastle upon Tyne</c:v>
                </c:pt>
                <c:pt idx="230">
                  <c:v>Cannock Chase</c:v>
                </c:pt>
                <c:pt idx="231">
                  <c:v>Rochdale</c:v>
                </c:pt>
                <c:pt idx="232">
                  <c:v>Stockton-on-Tees UA</c:v>
                </c:pt>
                <c:pt idx="233">
                  <c:v>Lincoln</c:v>
                </c:pt>
                <c:pt idx="234">
                  <c:v>Surrey Heath</c:v>
                </c:pt>
                <c:pt idx="235">
                  <c:v>Hertsmere</c:v>
                </c:pt>
                <c:pt idx="236">
                  <c:v>South Cambridgeshire</c:v>
                </c:pt>
                <c:pt idx="237">
                  <c:v>Guildford</c:v>
                </c:pt>
                <c:pt idx="238">
                  <c:v>Gravesham</c:v>
                </c:pt>
                <c:pt idx="239">
                  <c:v>Camden</c:v>
                </c:pt>
                <c:pt idx="240">
                  <c:v>Rushmoor</c:v>
                </c:pt>
                <c:pt idx="241">
                  <c:v>Sunderland</c:v>
                </c:pt>
                <c:pt idx="242">
                  <c:v>Wakefield</c:v>
                </c:pt>
                <c:pt idx="243">
                  <c:v>Lambeth</c:v>
                </c:pt>
                <c:pt idx="244">
                  <c:v>Allerdale</c:v>
                </c:pt>
                <c:pt idx="245">
                  <c:v>St Helens</c:v>
                </c:pt>
                <c:pt idx="246">
                  <c:v>Bradford</c:v>
                </c:pt>
                <c:pt idx="247">
                  <c:v>Scarborough</c:v>
                </c:pt>
                <c:pt idx="248">
                  <c:v>Bolsover</c:v>
                </c:pt>
                <c:pt idx="249">
                  <c:v>Stoke-on-Trent UA</c:v>
                </c:pt>
                <c:pt idx="250">
                  <c:v>Oxford</c:v>
                </c:pt>
                <c:pt idx="251">
                  <c:v>Sevenoaks</c:v>
                </c:pt>
                <c:pt idx="252">
                  <c:v>North Kesteven</c:v>
                </c:pt>
                <c:pt idx="253">
                  <c:v>Castle Point</c:v>
                </c:pt>
                <c:pt idx="254">
                  <c:v>Dartford</c:v>
                </c:pt>
                <c:pt idx="255">
                  <c:v>Leeds</c:v>
                </c:pt>
                <c:pt idx="256">
                  <c:v>Woking</c:v>
                </c:pt>
                <c:pt idx="257">
                  <c:v>West Dorset</c:v>
                </c:pt>
                <c:pt idx="258">
                  <c:v>Mansfield</c:v>
                </c:pt>
                <c:pt idx="259">
                  <c:v>Reading UA</c:v>
                </c:pt>
                <c:pt idx="260">
                  <c:v>Rotherham</c:v>
                </c:pt>
                <c:pt idx="261">
                  <c:v>New Forest</c:v>
                </c:pt>
                <c:pt idx="262">
                  <c:v>Wolverhampton</c:v>
                </c:pt>
                <c:pt idx="263">
                  <c:v>Huntingdonshire (new)</c:v>
                </c:pt>
                <c:pt idx="264">
                  <c:v>Vale of White Horse</c:v>
                </c:pt>
                <c:pt idx="265">
                  <c:v>Ryedale</c:v>
                </c:pt>
                <c:pt idx="266">
                  <c:v>Preston</c:v>
                </c:pt>
                <c:pt idx="267">
                  <c:v>Portsmouth UA</c:v>
                </c:pt>
                <c:pt idx="268">
                  <c:v>South Gloucestershire UA</c:v>
                </c:pt>
                <c:pt idx="269">
                  <c:v>Westminster</c:v>
                </c:pt>
                <c:pt idx="270">
                  <c:v>Weymouth &amp; Portland</c:v>
                </c:pt>
                <c:pt idx="271">
                  <c:v>Swale</c:v>
                </c:pt>
                <c:pt idx="272">
                  <c:v>South Staffordshire</c:v>
                </c:pt>
                <c:pt idx="273">
                  <c:v>Craven</c:v>
                </c:pt>
                <c:pt idx="274">
                  <c:v>Arun</c:v>
                </c:pt>
                <c:pt idx="275">
                  <c:v>Thanet</c:v>
                </c:pt>
                <c:pt idx="276">
                  <c:v>Bassetlaw</c:v>
                </c:pt>
                <c:pt idx="277">
                  <c:v>Nottingham UA</c:v>
                </c:pt>
                <c:pt idx="278">
                  <c:v>Hounslow</c:v>
                </c:pt>
                <c:pt idx="279">
                  <c:v>Torridge</c:v>
                </c:pt>
                <c:pt idx="280">
                  <c:v>Isle of Wight UA</c:v>
                </c:pt>
                <c:pt idx="281">
                  <c:v>Hastings</c:v>
                </c:pt>
                <c:pt idx="282">
                  <c:v>Fareham</c:v>
                </c:pt>
                <c:pt idx="283">
                  <c:v>Newham</c:v>
                </c:pt>
                <c:pt idx="284">
                  <c:v>Chiltern</c:v>
                </c:pt>
                <c:pt idx="285">
                  <c:v>North Lincolnshire UA</c:v>
                </c:pt>
                <c:pt idx="286">
                  <c:v>Salford</c:v>
                </c:pt>
                <c:pt idx="287">
                  <c:v>Liverpool</c:v>
                </c:pt>
                <c:pt idx="288">
                  <c:v>Barking &amp; Dagenham</c:v>
                </c:pt>
                <c:pt idx="289">
                  <c:v>Sefton</c:v>
                </c:pt>
                <c:pt idx="290">
                  <c:v>Burnley</c:v>
                </c:pt>
                <c:pt idx="291">
                  <c:v>Bolton</c:v>
                </c:pt>
                <c:pt idx="292">
                  <c:v>Trafford</c:v>
                </c:pt>
                <c:pt idx="293">
                  <c:v>Warwick</c:v>
                </c:pt>
                <c:pt idx="294">
                  <c:v>Three Rivers</c:v>
                </c:pt>
                <c:pt idx="295">
                  <c:v>Pendle</c:v>
                </c:pt>
                <c:pt idx="296">
                  <c:v>Birmingham</c:v>
                </c:pt>
                <c:pt idx="297">
                  <c:v>North East Derbyshire</c:v>
                </c:pt>
                <c:pt idx="298">
                  <c:v>Luton UA</c:v>
                </c:pt>
                <c:pt idx="299">
                  <c:v>Hammersmith &amp; Fulham</c:v>
                </c:pt>
                <c:pt idx="300">
                  <c:v>Southampton UA</c:v>
                </c:pt>
                <c:pt idx="301">
                  <c:v>Basildon</c:v>
                </c:pt>
                <c:pt idx="302">
                  <c:v>City of London</c:v>
                </c:pt>
                <c:pt idx="303">
                  <c:v>Chelmsford</c:v>
                </c:pt>
                <c:pt idx="304">
                  <c:v>North East Lincolnshire UA</c:v>
                </c:pt>
                <c:pt idx="305">
                  <c:v>Haringey</c:v>
                </c:pt>
                <c:pt idx="306">
                  <c:v>Blackpool UA</c:v>
                </c:pt>
                <c:pt idx="307">
                  <c:v>Bracknell Forest UA</c:v>
                </c:pt>
                <c:pt idx="308">
                  <c:v>Milton Keynes UA</c:v>
                </c:pt>
                <c:pt idx="309">
                  <c:v>Gosport</c:v>
                </c:pt>
                <c:pt idx="310">
                  <c:v>Croydon</c:v>
                </c:pt>
                <c:pt idx="311">
                  <c:v>Uttlesford</c:v>
                </c:pt>
                <c:pt idx="312">
                  <c:v>Watford</c:v>
                </c:pt>
                <c:pt idx="313">
                  <c:v>Fylde</c:v>
                </c:pt>
                <c:pt idx="314">
                  <c:v>Knowsley</c:v>
                </c:pt>
                <c:pt idx="315">
                  <c:v>Richmondshire</c:v>
                </c:pt>
                <c:pt idx="316">
                  <c:v>Malvern Hills (new)</c:v>
                </c:pt>
                <c:pt idx="317">
                  <c:v>Manchester</c:v>
                </c:pt>
                <c:pt idx="318">
                  <c:v>Purbeck</c:v>
                </c:pt>
                <c:pt idx="319">
                  <c:v>Tewkesbury</c:v>
                </c:pt>
                <c:pt idx="320">
                  <c:v>Great Yarmouth</c:v>
                </c:pt>
                <c:pt idx="321">
                  <c:v>Lancaster</c:v>
                </c:pt>
                <c:pt idx="322">
                  <c:v>Copeland</c:v>
                </c:pt>
                <c:pt idx="323">
                  <c:v>Hartlepool UA</c:v>
                </c:pt>
                <c:pt idx="324">
                  <c:v>West Somerset</c:v>
                </c:pt>
                <c:pt idx="325">
                  <c:v>South Hams</c:v>
                </c:pt>
              </c:strCache>
            </c:strRef>
          </c:xVal>
          <c:yVal>
            <c:numRef>
              <c:f>'ProvisionsBR ratio'!$M$15:$M$340</c:f>
              <c:numCache>
                <c:formatCode>General</c:formatCode>
                <c:ptCount val="326"/>
                <c:pt idx="0">
                  <c:v>#N/A</c:v>
                </c:pt>
                <c:pt idx="1">
                  <c:v>#N/A</c:v>
                </c:pt>
                <c:pt idx="2">
                  <c:v>7.3143995784772896E-3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2.8654676811824695E-2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3.2731481049376995E-2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3.426517795915876E-2</c:v>
                </c:pt>
                <c:pt idx="57">
                  <c:v>#N/A</c:v>
                </c:pt>
                <c:pt idx="58">
                  <c:v>3.4520406776355594E-2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3.4966306040428934E-2</c:v>
                </c:pt>
                <c:pt idx="64">
                  <c:v>3.5051486247418669E-2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3.5818899395430148E-2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3.8288919274984769E-2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4.119664335793731E-2</c:v>
                </c:pt>
                <c:pt idx="98">
                  <c:v>#N/A</c:v>
                </c:pt>
                <c:pt idx="99">
                  <c:v>4.1459539933306935E-2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4.2692993280272436E-2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4.510913830289108E-2</c:v>
                </c:pt>
                <c:pt idx="120">
                  <c:v>4.5238593483095876E-2</c:v>
                </c:pt>
                <c:pt idx="121">
                  <c:v>#N/A</c:v>
                </c:pt>
                <c:pt idx="122">
                  <c:v>4.5872758558617506E-2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5.0967843031950316E-2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5.1526723490410625E-2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5.4657119805323555E-2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6.1937129478938542E-2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6.376732855991786E-2</c:v>
                </c:pt>
                <c:pt idx="230">
                  <c:v>#N/A</c:v>
                </c:pt>
                <c:pt idx="231">
                  <c:v>6.4710838656587166E-2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6.7557364784368995E-2</c:v>
                </c:pt>
                <c:pt idx="242">
                  <c:v>6.7591811406924801E-2</c:v>
                </c:pt>
                <c:pt idx="243">
                  <c:v>#N/A</c:v>
                </c:pt>
                <c:pt idx="244">
                  <c:v>#N/A</c:v>
                </c:pt>
                <c:pt idx="245">
                  <c:v>6.8187447126549533E-2</c:v>
                </c:pt>
                <c:pt idx="246">
                  <c:v>6.8462749162333539E-2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7.1141353860287374E-2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7.2793963617753296E-2</c:v>
                </c:pt>
                <c:pt idx="261">
                  <c:v>#N/A</c:v>
                </c:pt>
                <c:pt idx="262">
                  <c:v>7.4521117432390593E-2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8.542136883486974E-2</c:v>
                </c:pt>
                <c:pt idx="287">
                  <c:v>8.6110290622402233E-2</c:v>
                </c:pt>
                <c:pt idx="288">
                  <c:v>#N/A</c:v>
                </c:pt>
                <c:pt idx="289">
                  <c:v>8.74943462998094E-2</c:v>
                </c:pt>
                <c:pt idx="290">
                  <c:v>#N/A</c:v>
                </c:pt>
                <c:pt idx="291">
                  <c:v>8.8036903800162242E-2</c:v>
                </c:pt>
                <c:pt idx="292">
                  <c:v>8.9069644832818456E-2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9.070605753957979E-2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0.12819541945095783</c:v>
                </c:pt>
                <c:pt idx="315">
                  <c:v>#N/A</c:v>
                </c:pt>
                <c:pt idx="316">
                  <c:v>#N/A</c:v>
                </c:pt>
                <c:pt idx="317">
                  <c:v>0.15226321115244434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</c:numCache>
            </c:numRef>
          </c:yVal>
        </c:ser>
        <c:ser>
          <c:idx val="2"/>
          <c:order val="2"/>
          <c:tx>
            <c:strRef>
              <c:f>'ProvisionsBR ratio'!$N$12</c:f>
              <c:strCache>
                <c:ptCount val="1"/>
                <c:pt idx="0">
                  <c:v>Unitary authority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D4D00E"/>
              </a:solidFill>
              <a:ln>
                <a:solidFill>
                  <a:srgbClr val="D4D00E"/>
                </a:solidFill>
              </a:ln>
            </c:spPr>
          </c:marker>
          <c:dLbls>
            <c:delete val="1"/>
          </c:dLbls>
          <c:xVal>
            <c:strRef>
              <c:f>'ProvisionsBR ratio'!$H$15:$H$340</c:f>
              <c:strCache>
                <c:ptCount val="326"/>
                <c:pt idx="0">
                  <c:v>Hillingdon</c:v>
                </c:pt>
                <c:pt idx="1">
                  <c:v>Redbridge</c:v>
                </c:pt>
                <c:pt idx="2">
                  <c:v>Sandwell</c:v>
                </c:pt>
                <c:pt idx="3">
                  <c:v>Teignbridge</c:v>
                </c:pt>
                <c:pt idx="4">
                  <c:v>Plymouth UA</c:v>
                </c:pt>
                <c:pt idx="5">
                  <c:v>Bournemouth UA</c:v>
                </c:pt>
                <c:pt idx="6">
                  <c:v>Slough UA</c:v>
                </c:pt>
                <c:pt idx="7">
                  <c:v>Rochford</c:v>
                </c:pt>
                <c:pt idx="8">
                  <c:v>Windsor &amp; Maidenhead UA</c:v>
                </c:pt>
                <c:pt idx="9">
                  <c:v>Mole Valley</c:v>
                </c:pt>
                <c:pt idx="10">
                  <c:v>Derbyshire Dales</c:v>
                </c:pt>
                <c:pt idx="11">
                  <c:v>Wealden</c:v>
                </c:pt>
                <c:pt idx="12">
                  <c:v>Erewash</c:v>
                </c:pt>
                <c:pt idx="13">
                  <c:v>Wokingham UA</c:v>
                </c:pt>
                <c:pt idx="14">
                  <c:v>Havant</c:v>
                </c:pt>
                <c:pt idx="15">
                  <c:v>Rutland UA</c:v>
                </c:pt>
                <c:pt idx="16">
                  <c:v>Amber Valley</c:v>
                </c:pt>
                <c:pt idx="17">
                  <c:v>Stratford-on-Avon</c:v>
                </c:pt>
                <c:pt idx="18">
                  <c:v>Elmbridge</c:v>
                </c:pt>
                <c:pt idx="19">
                  <c:v>Lewisham</c:v>
                </c:pt>
                <c:pt idx="20">
                  <c:v>South Lakeland</c:v>
                </c:pt>
                <c:pt idx="21">
                  <c:v>Eastbourne</c:v>
                </c:pt>
                <c:pt idx="22">
                  <c:v>High Peak</c:v>
                </c:pt>
                <c:pt idx="23">
                  <c:v>Isles of Scilly</c:v>
                </c:pt>
                <c:pt idx="24">
                  <c:v>Wiltshire UA</c:v>
                </c:pt>
                <c:pt idx="25">
                  <c:v>Tandridge</c:v>
                </c:pt>
                <c:pt idx="26">
                  <c:v>Ashfield</c:v>
                </c:pt>
                <c:pt idx="27">
                  <c:v>Forest Heath</c:v>
                </c:pt>
                <c:pt idx="28">
                  <c:v>Exeter</c:v>
                </c:pt>
                <c:pt idx="29">
                  <c:v>Hinckley &amp; Bosworth</c:v>
                </c:pt>
                <c:pt idx="30">
                  <c:v>Waverley</c:v>
                </c:pt>
                <c:pt idx="31">
                  <c:v>Lewes</c:v>
                </c:pt>
                <c:pt idx="32">
                  <c:v>Ipswich</c:v>
                </c:pt>
                <c:pt idx="33">
                  <c:v>Norwich</c:v>
                </c:pt>
                <c:pt idx="34">
                  <c:v>Ribble Valley</c:v>
                </c:pt>
                <c:pt idx="35">
                  <c:v>Darlington UA</c:v>
                </c:pt>
                <c:pt idx="36">
                  <c:v>Kirklees</c:v>
                </c:pt>
                <c:pt idx="37">
                  <c:v>East Hampshire</c:v>
                </c:pt>
                <c:pt idx="38">
                  <c:v>South Norfolk</c:v>
                </c:pt>
                <c:pt idx="39">
                  <c:v>Warrington UA</c:v>
                </c:pt>
                <c:pt idx="40">
                  <c:v>Gloucester</c:v>
                </c:pt>
                <c:pt idx="41">
                  <c:v>Maldon</c:v>
                </c:pt>
                <c:pt idx="42">
                  <c:v>Tower Hamlets</c:v>
                </c:pt>
                <c:pt idx="43">
                  <c:v>East Cambridgeshire</c:v>
                </c:pt>
                <c:pt idx="44">
                  <c:v>Waltham Forest</c:v>
                </c:pt>
                <c:pt idx="45">
                  <c:v>Epsom and Ewell</c:v>
                </c:pt>
                <c:pt idx="46">
                  <c:v>Redditch</c:v>
                </c:pt>
                <c:pt idx="47">
                  <c:v>Barnet</c:v>
                </c:pt>
                <c:pt idx="48">
                  <c:v>Brighton and Hove</c:v>
                </c:pt>
                <c:pt idx="49">
                  <c:v>Carlisle</c:v>
                </c:pt>
                <c:pt idx="50">
                  <c:v>Bromley</c:v>
                </c:pt>
                <c:pt idx="51">
                  <c:v>Gateshead</c:v>
                </c:pt>
                <c:pt idx="52">
                  <c:v>Cherwell</c:v>
                </c:pt>
                <c:pt idx="53">
                  <c:v>Newcastle-under-Lyme</c:v>
                </c:pt>
                <c:pt idx="54">
                  <c:v>Charnwood</c:v>
                </c:pt>
                <c:pt idx="55">
                  <c:v>Aylesbury Vale</c:v>
                </c:pt>
                <c:pt idx="56">
                  <c:v>Wirral</c:v>
                </c:pt>
                <c:pt idx="57">
                  <c:v>Cheltenham</c:v>
                </c:pt>
                <c:pt idx="58">
                  <c:v>Calderdale</c:v>
                </c:pt>
                <c:pt idx="59">
                  <c:v>Wellingborough</c:v>
                </c:pt>
                <c:pt idx="60">
                  <c:v>Sutton</c:v>
                </c:pt>
                <c:pt idx="61">
                  <c:v>Chichester</c:v>
                </c:pt>
                <c:pt idx="62">
                  <c:v>Barrow-in-Furness</c:v>
                </c:pt>
                <c:pt idx="63">
                  <c:v>Coventry</c:v>
                </c:pt>
                <c:pt idx="64">
                  <c:v>Stockport</c:v>
                </c:pt>
                <c:pt idx="65">
                  <c:v>South Kesteven</c:v>
                </c:pt>
                <c:pt idx="66">
                  <c:v>Crawley</c:v>
                </c:pt>
                <c:pt idx="67">
                  <c:v>Corby</c:v>
                </c:pt>
                <c:pt idx="68">
                  <c:v>North Tyneside</c:v>
                </c:pt>
                <c:pt idx="69">
                  <c:v>Welwyn Hatfield</c:v>
                </c:pt>
                <c:pt idx="70">
                  <c:v>Harrogate</c:v>
                </c:pt>
                <c:pt idx="71">
                  <c:v>Tunbridge Wells</c:v>
                </c:pt>
                <c:pt idx="72">
                  <c:v>Derby UA</c:v>
                </c:pt>
                <c:pt idx="73">
                  <c:v>Rother</c:v>
                </c:pt>
                <c:pt idx="74">
                  <c:v>Stroud</c:v>
                </c:pt>
                <c:pt idx="75">
                  <c:v>Reigate &amp; Banstead</c:v>
                </c:pt>
                <c:pt idx="76">
                  <c:v>North Somerset UA</c:v>
                </c:pt>
                <c:pt idx="77">
                  <c:v>Middlesbrough UA</c:v>
                </c:pt>
                <c:pt idx="78">
                  <c:v>Melton</c:v>
                </c:pt>
                <c:pt idx="79">
                  <c:v>Adur</c:v>
                </c:pt>
                <c:pt idx="80">
                  <c:v>Walsall</c:v>
                </c:pt>
                <c:pt idx="81">
                  <c:v>Selby</c:v>
                </c:pt>
                <c:pt idx="82">
                  <c:v>East Northamptonshire</c:v>
                </c:pt>
                <c:pt idx="83">
                  <c:v>East Lindsey</c:v>
                </c:pt>
                <c:pt idx="84">
                  <c:v>Islington</c:v>
                </c:pt>
                <c:pt idx="85">
                  <c:v>West Oxfordshire</c:v>
                </c:pt>
                <c:pt idx="86">
                  <c:v>Ashford</c:v>
                </c:pt>
                <c:pt idx="87">
                  <c:v>Worthing</c:v>
                </c:pt>
                <c:pt idx="88">
                  <c:v>Suffolk Coastal</c:v>
                </c:pt>
                <c:pt idx="89">
                  <c:v>Torbay UA</c:v>
                </c:pt>
                <c:pt idx="90">
                  <c:v>South Derbyshire</c:v>
                </c:pt>
                <c:pt idx="91">
                  <c:v>Bristol</c:v>
                </c:pt>
                <c:pt idx="92">
                  <c:v>Babergh</c:v>
                </c:pt>
                <c:pt idx="93">
                  <c:v>Wyre</c:v>
                </c:pt>
                <c:pt idx="94">
                  <c:v>Leicester UA</c:v>
                </c:pt>
                <c:pt idx="95">
                  <c:v>Cotswold</c:v>
                </c:pt>
                <c:pt idx="96">
                  <c:v>Bexley</c:v>
                </c:pt>
                <c:pt idx="97">
                  <c:v>Wigan</c:v>
                </c:pt>
                <c:pt idx="98">
                  <c:v>South Ribble</c:v>
                </c:pt>
                <c:pt idx="99">
                  <c:v>Tameside</c:v>
                </c:pt>
                <c:pt idx="100">
                  <c:v>West Berkshire UA</c:v>
                </c:pt>
                <c:pt idx="101">
                  <c:v>North Norfolk</c:v>
                </c:pt>
                <c:pt idx="102">
                  <c:v>Telford &amp; Wrekin UA</c:v>
                </c:pt>
                <c:pt idx="103">
                  <c:v>South Oxfordshire</c:v>
                </c:pt>
                <c:pt idx="104">
                  <c:v>Staffordshire Moorlands</c:v>
                </c:pt>
                <c:pt idx="105">
                  <c:v>South Tyneside</c:v>
                </c:pt>
                <c:pt idx="106">
                  <c:v>East Staffordshire</c:v>
                </c:pt>
                <c:pt idx="107">
                  <c:v>Chorley</c:v>
                </c:pt>
                <c:pt idx="108">
                  <c:v>Broxtowe</c:v>
                </c:pt>
                <c:pt idx="109">
                  <c:v>St Edmundsbury</c:v>
                </c:pt>
                <c:pt idx="110">
                  <c:v>Bromsgrove</c:v>
                </c:pt>
                <c:pt idx="111">
                  <c:v>Mid Suffolk</c:v>
                </c:pt>
                <c:pt idx="112">
                  <c:v>Oadby &amp; Wigston</c:v>
                </c:pt>
                <c:pt idx="113">
                  <c:v>Northampton</c:v>
                </c:pt>
                <c:pt idx="114">
                  <c:v>Cheshire West and Chester UA</c:v>
                </c:pt>
                <c:pt idx="115">
                  <c:v>Mid Devon</c:v>
                </c:pt>
                <c:pt idx="116">
                  <c:v>Kettering</c:v>
                </c:pt>
                <c:pt idx="117">
                  <c:v>Runnymede</c:v>
                </c:pt>
                <c:pt idx="118">
                  <c:v>Epping Forest</c:v>
                </c:pt>
                <c:pt idx="119">
                  <c:v>Barnsley</c:v>
                </c:pt>
                <c:pt idx="120">
                  <c:v>Solihull</c:v>
                </c:pt>
                <c:pt idx="121">
                  <c:v>Rugby</c:v>
                </c:pt>
                <c:pt idx="122">
                  <c:v>Dudley</c:v>
                </c:pt>
                <c:pt idx="123">
                  <c:v>Spelthorne</c:v>
                </c:pt>
                <c:pt idx="124">
                  <c:v>Rushcliffe</c:v>
                </c:pt>
                <c:pt idx="125">
                  <c:v>Merton</c:v>
                </c:pt>
                <c:pt idx="126">
                  <c:v>Medway UA</c:v>
                </c:pt>
                <c:pt idx="127">
                  <c:v>West Lindsey</c:v>
                </c:pt>
                <c:pt idx="128">
                  <c:v>North Hertfordshire</c:v>
                </c:pt>
                <c:pt idx="129">
                  <c:v>Braintree</c:v>
                </c:pt>
                <c:pt idx="130">
                  <c:v>Enfield</c:v>
                </c:pt>
                <c:pt idx="131">
                  <c:v>Harrow</c:v>
                </c:pt>
                <c:pt idx="132">
                  <c:v>Stafford</c:v>
                </c:pt>
                <c:pt idx="133">
                  <c:v>North Devon</c:v>
                </c:pt>
                <c:pt idx="134">
                  <c:v>Eastleigh</c:v>
                </c:pt>
                <c:pt idx="135">
                  <c:v>Cornwall UA</c:v>
                </c:pt>
                <c:pt idx="136">
                  <c:v>Wycombe</c:v>
                </c:pt>
                <c:pt idx="137">
                  <c:v>West Lancashire</c:v>
                </c:pt>
                <c:pt idx="138">
                  <c:v>Brent</c:v>
                </c:pt>
                <c:pt idx="139">
                  <c:v>Canterbury</c:v>
                </c:pt>
                <c:pt idx="140">
                  <c:v>Kingston upon Hull UA</c:v>
                </c:pt>
                <c:pt idx="141">
                  <c:v>Swindon UA</c:v>
                </c:pt>
                <c:pt idx="142">
                  <c:v>Lichfield</c:v>
                </c:pt>
                <c:pt idx="143">
                  <c:v>South Northamptonshire</c:v>
                </c:pt>
                <c:pt idx="144">
                  <c:v>Central Bedfordshire UA</c:v>
                </c:pt>
                <c:pt idx="145">
                  <c:v>Daventry</c:v>
                </c:pt>
                <c:pt idx="146">
                  <c:v>Hambleton</c:v>
                </c:pt>
                <c:pt idx="147">
                  <c:v>Mendip</c:v>
                </c:pt>
                <c:pt idx="148">
                  <c:v>Forest of Dean</c:v>
                </c:pt>
                <c:pt idx="149">
                  <c:v>Boston</c:v>
                </c:pt>
                <c:pt idx="150">
                  <c:v>Mid Sussex</c:v>
                </c:pt>
                <c:pt idx="151">
                  <c:v>Blaby</c:v>
                </c:pt>
                <c:pt idx="152">
                  <c:v>North Dorset</c:v>
                </c:pt>
                <c:pt idx="153">
                  <c:v>Poole UA</c:v>
                </c:pt>
                <c:pt idx="154">
                  <c:v>East Riding of Yorkshire UA</c:v>
                </c:pt>
                <c:pt idx="155">
                  <c:v>Bedford UA</c:v>
                </c:pt>
                <c:pt idx="156">
                  <c:v>East Dorset</c:v>
                </c:pt>
                <c:pt idx="157">
                  <c:v>Harborough</c:v>
                </c:pt>
                <c:pt idx="158">
                  <c:v>Newark &amp; Sherwood</c:v>
                </c:pt>
                <c:pt idx="159">
                  <c:v>Bury</c:v>
                </c:pt>
                <c:pt idx="160">
                  <c:v>Test Valley</c:v>
                </c:pt>
                <c:pt idx="161">
                  <c:v>Cambridge</c:v>
                </c:pt>
                <c:pt idx="162">
                  <c:v>Cheshire East UA</c:v>
                </c:pt>
                <c:pt idx="163">
                  <c:v>Sedgemoor</c:v>
                </c:pt>
                <c:pt idx="164">
                  <c:v>Broadland</c:v>
                </c:pt>
                <c:pt idx="165">
                  <c:v>Oldham</c:v>
                </c:pt>
                <c:pt idx="166">
                  <c:v>Winchester</c:v>
                </c:pt>
                <c:pt idx="167">
                  <c:v>Stevenage</c:v>
                </c:pt>
                <c:pt idx="168">
                  <c:v>Hart</c:v>
                </c:pt>
                <c:pt idx="169">
                  <c:v>Bath &amp; North East Somerset</c:v>
                </c:pt>
                <c:pt idx="170">
                  <c:v>Greenwich</c:v>
                </c:pt>
                <c:pt idx="171">
                  <c:v>Eden</c:v>
                </c:pt>
                <c:pt idx="172">
                  <c:v>Thurrock UA</c:v>
                </c:pt>
                <c:pt idx="173">
                  <c:v>East Devon</c:v>
                </c:pt>
                <c:pt idx="174">
                  <c:v>Brentwood</c:v>
                </c:pt>
                <c:pt idx="175">
                  <c:v>Kensington &amp; Chelsea</c:v>
                </c:pt>
                <c:pt idx="176">
                  <c:v>Doncaster</c:v>
                </c:pt>
                <c:pt idx="177">
                  <c:v>Basingstoke &amp; Deane</c:v>
                </c:pt>
                <c:pt idx="178">
                  <c:v>Kingston upon Thames</c:v>
                </c:pt>
                <c:pt idx="179">
                  <c:v>Kings Lynn &amp; West Norfolk</c:v>
                </c:pt>
                <c:pt idx="180">
                  <c:v>Waveney</c:v>
                </c:pt>
                <c:pt idx="181">
                  <c:v>Wyre Forest</c:v>
                </c:pt>
                <c:pt idx="182">
                  <c:v>Hackney</c:v>
                </c:pt>
                <c:pt idx="183">
                  <c:v>Southend-on-Sea UA</c:v>
                </c:pt>
                <c:pt idx="184">
                  <c:v>Peterborough UA</c:v>
                </c:pt>
                <c:pt idx="185">
                  <c:v>Tendring</c:v>
                </c:pt>
                <c:pt idx="186">
                  <c:v>Christchurch</c:v>
                </c:pt>
                <c:pt idx="187">
                  <c:v>Durham UA</c:v>
                </c:pt>
                <c:pt idx="188">
                  <c:v>Southwark</c:v>
                </c:pt>
                <c:pt idx="189">
                  <c:v>Ealing</c:v>
                </c:pt>
                <c:pt idx="190">
                  <c:v>Worcester</c:v>
                </c:pt>
                <c:pt idx="191">
                  <c:v>Horsham</c:v>
                </c:pt>
                <c:pt idx="192">
                  <c:v>Maidstone</c:v>
                </c:pt>
                <c:pt idx="193">
                  <c:v>Hyndburn</c:v>
                </c:pt>
                <c:pt idx="194">
                  <c:v>Gedling</c:v>
                </c:pt>
                <c:pt idx="195">
                  <c:v>North West Leicestershire</c:v>
                </c:pt>
                <c:pt idx="196">
                  <c:v>Rossendale</c:v>
                </c:pt>
                <c:pt idx="197">
                  <c:v>Nuneaton &amp; Bedworth</c:v>
                </c:pt>
                <c:pt idx="198">
                  <c:v>York UA</c:v>
                </c:pt>
                <c:pt idx="199">
                  <c:v>Shropshire UA</c:v>
                </c:pt>
                <c:pt idx="200">
                  <c:v>South Bucks</c:v>
                </c:pt>
                <c:pt idx="201">
                  <c:v>Redcar &amp; Cleveland UA</c:v>
                </c:pt>
                <c:pt idx="202">
                  <c:v>Fenland</c:v>
                </c:pt>
                <c:pt idx="203">
                  <c:v>Wychavon</c:v>
                </c:pt>
                <c:pt idx="204">
                  <c:v>Chesterfield</c:v>
                </c:pt>
                <c:pt idx="205">
                  <c:v>South Holland</c:v>
                </c:pt>
                <c:pt idx="206">
                  <c:v>St Albans</c:v>
                </c:pt>
                <c:pt idx="207">
                  <c:v>Havering</c:v>
                </c:pt>
                <c:pt idx="208">
                  <c:v>Broxbourne</c:v>
                </c:pt>
                <c:pt idx="209">
                  <c:v>Colchester</c:v>
                </c:pt>
                <c:pt idx="210">
                  <c:v>West Devon</c:v>
                </c:pt>
                <c:pt idx="211">
                  <c:v>Herefordshire UA</c:v>
                </c:pt>
                <c:pt idx="212">
                  <c:v>Sheffield</c:v>
                </c:pt>
                <c:pt idx="213">
                  <c:v>Taunton Deane</c:v>
                </c:pt>
                <c:pt idx="214">
                  <c:v>Shepway</c:v>
                </c:pt>
                <c:pt idx="215">
                  <c:v>Harlow</c:v>
                </c:pt>
                <c:pt idx="216">
                  <c:v>Tamworth</c:v>
                </c:pt>
                <c:pt idx="217">
                  <c:v>Dover</c:v>
                </c:pt>
                <c:pt idx="218">
                  <c:v>Wandsworth</c:v>
                </c:pt>
                <c:pt idx="219">
                  <c:v>Dacorum</c:v>
                </c:pt>
                <c:pt idx="220">
                  <c:v>Northumberland UA</c:v>
                </c:pt>
                <c:pt idx="221">
                  <c:v>East Hertfordshire</c:v>
                </c:pt>
                <c:pt idx="222">
                  <c:v>South Somerset</c:v>
                </c:pt>
                <c:pt idx="223">
                  <c:v>Blackburn with Darwen UA</c:v>
                </c:pt>
                <c:pt idx="224">
                  <c:v>North Warwickshire</c:v>
                </c:pt>
                <c:pt idx="225">
                  <c:v>Halton UA</c:v>
                </c:pt>
                <c:pt idx="226">
                  <c:v>Tonbridge &amp; Malling</c:v>
                </c:pt>
                <c:pt idx="227">
                  <c:v>Richmond upon Thames</c:v>
                </c:pt>
                <c:pt idx="228">
                  <c:v>Breckland</c:v>
                </c:pt>
                <c:pt idx="229">
                  <c:v>Newcastle upon Tyne</c:v>
                </c:pt>
                <c:pt idx="230">
                  <c:v>Cannock Chase</c:v>
                </c:pt>
                <c:pt idx="231">
                  <c:v>Rochdale</c:v>
                </c:pt>
                <c:pt idx="232">
                  <c:v>Stockton-on-Tees UA</c:v>
                </c:pt>
                <c:pt idx="233">
                  <c:v>Lincoln</c:v>
                </c:pt>
                <c:pt idx="234">
                  <c:v>Surrey Heath</c:v>
                </c:pt>
                <c:pt idx="235">
                  <c:v>Hertsmere</c:v>
                </c:pt>
                <c:pt idx="236">
                  <c:v>South Cambridgeshire</c:v>
                </c:pt>
                <c:pt idx="237">
                  <c:v>Guildford</c:v>
                </c:pt>
                <c:pt idx="238">
                  <c:v>Gravesham</c:v>
                </c:pt>
                <c:pt idx="239">
                  <c:v>Camden</c:v>
                </c:pt>
                <c:pt idx="240">
                  <c:v>Rushmoor</c:v>
                </c:pt>
                <c:pt idx="241">
                  <c:v>Sunderland</c:v>
                </c:pt>
                <c:pt idx="242">
                  <c:v>Wakefield</c:v>
                </c:pt>
                <c:pt idx="243">
                  <c:v>Lambeth</c:v>
                </c:pt>
                <c:pt idx="244">
                  <c:v>Allerdale</c:v>
                </c:pt>
                <c:pt idx="245">
                  <c:v>St Helens</c:v>
                </c:pt>
                <c:pt idx="246">
                  <c:v>Bradford</c:v>
                </c:pt>
                <c:pt idx="247">
                  <c:v>Scarborough</c:v>
                </c:pt>
                <c:pt idx="248">
                  <c:v>Bolsover</c:v>
                </c:pt>
                <c:pt idx="249">
                  <c:v>Stoke-on-Trent UA</c:v>
                </c:pt>
                <c:pt idx="250">
                  <c:v>Oxford</c:v>
                </c:pt>
                <c:pt idx="251">
                  <c:v>Sevenoaks</c:v>
                </c:pt>
                <c:pt idx="252">
                  <c:v>North Kesteven</c:v>
                </c:pt>
                <c:pt idx="253">
                  <c:v>Castle Point</c:v>
                </c:pt>
                <c:pt idx="254">
                  <c:v>Dartford</c:v>
                </c:pt>
                <c:pt idx="255">
                  <c:v>Leeds</c:v>
                </c:pt>
                <c:pt idx="256">
                  <c:v>Woking</c:v>
                </c:pt>
                <c:pt idx="257">
                  <c:v>West Dorset</c:v>
                </c:pt>
                <c:pt idx="258">
                  <c:v>Mansfield</c:v>
                </c:pt>
                <c:pt idx="259">
                  <c:v>Reading UA</c:v>
                </c:pt>
                <c:pt idx="260">
                  <c:v>Rotherham</c:v>
                </c:pt>
                <c:pt idx="261">
                  <c:v>New Forest</c:v>
                </c:pt>
                <c:pt idx="262">
                  <c:v>Wolverhampton</c:v>
                </c:pt>
                <c:pt idx="263">
                  <c:v>Huntingdonshire (new)</c:v>
                </c:pt>
                <c:pt idx="264">
                  <c:v>Vale of White Horse</c:v>
                </c:pt>
                <c:pt idx="265">
                  <c:v>Ryedale</c:v>
                </c:pt>
                <c:pt idx="266">
                  <c:v>Preston</c:v>
                </c:pt>
                <c:pt idx="267">
                  <c:v>Portsmouth UA</c:v>
                </c:pt>
                <c:pt idx="268">
                  <c:v>South Gloucestershire UA</c:v>
                </c:pt>
                <c:pt idx="269">
                  <c:v>Westminster</c:v>
                </c:pt>
                <c:pt idx="270">
                  <c:v>Weymouth &amp; Portland</c:v>
                </c:pt>
                <c:pt idx="271">
                  <c:v>Swale</c:v>
                </c:pt>
                <c:pt idx="272">
                  <c:v>South Staffordshire</c:v>
                </c:pt>
                <c:pt idx="273">
                  <c:v>Craven</c:v>
                </c:pt>
                <c:pt idx="274">
                  <c:v>Arun</c:v>
                </c:pt>
                <c:pt idx="275">
                  <c:v>Thanet</c:v>
                </c:pt>
                <c:pt idx="276">
                  <c:v>Bassetlaw</c:v>
                </c:pt>
                <c:pt idx="277">
                  <c:v>Nottingham UA</c:v>
                </c:pt>
                <c:pt idx="278">
                  <c:v>Hounslow</c:v>
                </c:pt>
                <c:pt idx="279">
                  <c:v>Torridge</c:v>
                </c:pt>
                <c:pt idx="280">
                  <c:v>Isle of Wight UA</c:v>
                </c:pt>
                <c:pt idx="281">
                  <c:v>Hastings</c:v>
                </c:pt>
                <c:pt idx="282">
                  <c:v>Fareham</c:v>
                </c:pt>
                <c:pt idx="283">
                  <c:v>Newham</c:v>
                </c:pt>
                <c:pt idx="284">
                  <c:v>Chiltern</c:v>
                </c:pt>
                <c:pt idx="285">
                  <c:v>North Lincolnshire UA</c:v>
                </c:pt>
                <c:pt idx="286">
                  <c:v>Salford</c:v>
                </c:pt>
                <c:pt idx="287">
                  <c:v>Liverpool</c:v>
                </c:pt>
                <c:pt idx="288">
                  <c:v>Barking &amp; Dagenham</c:v>
                </c:pt>
                <c:pt idx="289">
                  <c:v>Sefton</c:v>
                </c:pt>
                <c:pt idx="290">
                  <c:v>Burnley</c:v>
                </c:pt>
                <c:pt idx="291">
                  <c:v>Bolton</c:v>
                </c:pt>
                <c:pt idx="292">
                  <c:v>Trafford</c:v>
                </c:pt>
                <c:pt idx="293">
                  <c:v>Warwick</c:v>
                </c:pt>
                <c:pt idx="294">
                  <c:v>Three Rivers</c:v>
                </c:pt>
                <c:pt idx="295">
                  <c:v>Pendle</c:v>
                </c:pt>
                <c:pt idx="296">
                  <c:v>Birmingham</c:v>
                </c:pt>
                <c:pt idx="297">
                  <c:v>North East Derbyshire</c:v>
                </c:pt>
                <c:pt idx="298">
                  <c:v>Luton UA</c:v>
                </c:pt>
                <c:pt idx="299">
                  <c:v>Hammersmith &amp; Fulham</c:v>
                </c:pt>
                <c:pt idx="300">
                  <c:v>Southampton UA</c:v>
                </c:pt>
                <c:pt idx="301">
                  <c:v>Basildon</c:v>
                </c:pt>
                <c:pt idx="302">
                  <c:v>City of London</c:v>
                </c:pt>
                <c:pt idx="303">
                  <c:v>Chelmsford</c:v>
                </c:pt>
                <c:pt idx="304">
                  <c:v>North East Lincolnshire UA</c:v>
                </c:pt>
                <c:pt idx="305">
                  <c:v>Haringey</c:v>
                </c:pt>
                <c:pt idx="306">
                  <c:v>Blackpool UA</c:v>
                </c:pt>
                <c:pt idx="307">
                  <c:v>Bracknell Forest UA</c:v>
                </c:pt>
                <c:pt idx="308">
                  <c:v>Milton Keynes UA</c:v>
                </c:pt>
                <c:pt idx="309">
                  <c:v>Gosport</c:v>
                </c:pt>
                <c:pt idx="310">
                  <c:v>Croydon</c:v>
                </c:pt>
                <c:pt idx="311">
                  <c:v>Uttlesford</c:v>
                </c:pt>
                <c:pt idx="312">
                  <c:v>Watford</c:v>
                </c:pt>
                <c:pt idx="313">
                  <c:v>Fylde</c:v>
                </c:pt>
                <c:pt idx="314">
                  <c:v>Knowsley</c:v>
                </c:pt>
                <c:pt idx="315">
                  <c:v>Richmondshire</c:v>
                </c:pt>
                <c:pt idx="316">
                  <c:v>Malvern Hills (new)</c:v>
                </c:pt>
                <c:pt idx="317">
                  <c:v>Manchester</c:v>
                </c:pt>
                <c:pt idx="318">
                  <c:v>Purbeck</c:v>
                </c:pt>
                <c:pt idx="319">
                  <c:v>Tewkesbury</c:v>
                </c:pt>
                <c:pt idx="320">
                  <c:v>Great Yarmouth</c:v>
                </c:pt>
                <c:pt idx="321">
                  <c:v>Lancaster</c:v>
                </c:pt>
                <c:pt idx="322">
                  <c:v>Copeland</c:v>
                </c:pt>
                <c:pt idx="323">
                  <c:v>Hartlepool UA</c:v>
                </c:pt>
                <c:pt idx="324">
                  <c:v>West Somerset</c:v>
                </c:pt>
                <c:pt idx="325">
                  <c:v>South Hams</c:v>
                </c:pt>
              </c:strCache>
            </c:strRef>
          </c:xVal>
          <c:yVal>
            <c:numRef>
              <c:f>'ProvisionsBR ratio'!$N$15:$N$340</c:f>
              <c:numCache>
                <c:formatCode>General</c:formatCode>
                <c:ptCount val="32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1.3804969634002875E-2</c:v>
                </c:pt>
                <c:pt idx="5">
                  <c:v>1.4122700176051014E-2</c:v>
                </c:pt>
                <c:pt idx="6">
                  <c:v>1.5488756709050845E-2</c:v>
                </c:pt>
                <c:pt idx="7">
                  <c:v>#N/A</c:v>
                </c:pt>
                <c:pt idx="8">
                  <c:v>1.6967105483229928E-2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1.8862883641158883E-2</c:v>
                </c:pt>
                <c:pt idx="14">
                  <c:v>#N/A</c:v>
                </c:pt>
                <c:pt idx="15">
                  <c:v>2.0905538936206981E-2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2.4164573428566986E-2</c:v>
                </c:pt>
                <c:pt idx="24">
                  <c:v>2.4220280118603558E-2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2.860987914006E-2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2.9353187380959735E-2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3.1899982537041509E-2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3.6639555087993728E-2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3.7241867987842479E-2</c:v>
                </c:pt>
                <c:pt idx="77">
                  <c:v>3.7432622838583215E-2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3.9637795087525282E-2</c:v>
                </c:pt>
                <c:pt idx="90">
                  <c:v>#N/A</c:v>
                </c:pt>
                <c:pt idx="91">
                  <c:v>4.0357965500269495E-2</c:v>
                </c:pt>
                <c:pt idx="92">
                  <c:v>#N/A</c:v>
                </c:pt>
                <c:pt idx="93">
                  <c:v>#N/A</c:v>
                </c:pt>
                <c:pt idx="94">
                  <c:v>4.0615351645895144E-2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4.1505837080749099E-2</c:v>
                </c:pt>
                <c:pt idx="101">
                  <c:v>#N/A</c:v>
                </c:pt>
                <c:pt idx="102">
                  <c:v>4.2580761089877905E-2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4.4040568583894366E-2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4.6685764728985946E-2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4.7876864012628702E-2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4.8644472930232018E-2</c:v>
                </c:pt>
                <c:pt idx="141">
                  <c:v>4.8903911209739054E-2</c:v>
                </c:pt>
                <c:pt idx="142">
                  <c:v>#N/A</c:v>
                </c:pt>
                <c:pt idx="143">
                  <c:v>#N/A</c:v>
                </c:pt>
                <c:pt idx="144">
                  <c:v>4.9178272125736701E-2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5.0281052290771545E-2</c:v>
                </c:pt>
                <c:pt idx="154">
                  <c:v>5.0307331560653416E-2</c:v>
                </c:pt>
                <c:pt idx="155">
                  <c:v>5.0505322542721179E-2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5.1342566098264326E-2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5.305322804403325E-2</c:v>
                </c:pt>
                <c:pt idx="170">
                  <c:v>#N/A</c:v>
                </c:pt>
                <c:pt idx="171">
                  <c:v>#N/A</c:v>
                </c:pt>
                <c:pt idx="172">
                  <c:v>5.3877846888293897E-2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5.546683263462153E-2</c:v>
                </c:pt>
                <c:pt idx="184">
                  <c:v>5.5477615118360711E-2</c:v>
                </c:pt>
                <c:pt idx="185">
                  <c:v>#N/A</c:v>
                </c:pt>
                <c:pt idx="186">
                  <c:v>#N/A</c:v>
                </c:pt>
                <c:pt idx="187">
                  <c:v>5.6415120637797696E-2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5.9301147076934964E-2</c:v>
                </c:pt>
                <c:pt idx="199">
                  <c:v>5.9948727954445731E-2</c:v>
                </c:pt>
                <c:pt idx="200">
                  <c:v>#N/A</c:v>
                </c:pt>
                <c:pt idx="201">
                  <c:v>6.0298383310086107E-2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6.1935279774435317E-2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6.2509368738034296E-2</c:v>
                </c:pt>
                <c:pt idx="221">
                  <c:v>#N/A</c:v>
                </c:pt>
                <c:pt idx="222">
                  <c:v>#N/A</c:v>
                </c:pt>
                <c:pt idx="223">
                  <c:v>6.2772762244957508E-2</c:v>
                </c:pt>
                <c:pt idx="224">
                  <c:v>#N/A</c:v>
                </c:pt>
                <c:pt idx="225">
                  <c:v>6.2866162748408533E-2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6.472425405766892E-2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6.8848740891615384E-2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7.2777904763028922E-2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7.7051266170914054E-2</c:v>
                </c:pt>
                <c:pt idx="268">
                  <c:v>7.7109436160739592E-2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8.1525565266160283E-2</c:v>
                </c:pt>
                <c:pt idx="278">
                  <c:v>#N/A</c:v>
                </c:pt>
                <c:pt idx="279">
                  <c:v>#N/A</c:v>
                </c:pt>
                <c:pt idx="280">
                  <c:v>8.3768424300815256E-2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8.5249927696732467E-2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9.3495329727430562E-2</c:v>
                </c:pt>
                <c:pt idx="299">
                  <c:v>#N/A</c:v>
                </c:pt>
                <c:pt idx="300">
                  <c:v>9.6097780753427633E-2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0.10017699534162933</c:v>
                </c:pt>
                <c:pt idx="305">
                  <c:v>#N/A</c:v>
                </c:pt>
                <c:pt idx="306">
                  <c:v>0.10620324657872292</c:v>
                </c:pt>
                <c:pt idx="307">
                  <c:v>0.11099767152172618</c:v>
                </c:pt>
                <c:pt idx="308">
                  <c:v>0.11141281316339434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0.22951019267176487</c:v>
                </c:pt>
                <c:pt idx="324">
                  <c:v>#N/A</c:v>
                </c:pt>
                <c:pt idx="325">
                  <c:v>#N/A</c:v>
                </c:pt>
              </c:numCache>
            </c:numRef>
          </c:yVal>
        </c:ser>
        <c:ser>
          <c:idx val="3"/>
          <c:order val="3"/>
          <c:tx>
            <c:strRef>
              <c:f>'ProvisionsBR ratio'!$K$12</c:f>
              <c:strCache>
                <c:ptCount val="1"/>
                <c:pt idx="0">
                  <c:v>Shire district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ln w="6350">
                <a:solidFill>
                  <a:srgbClr val="336750"/>
                </a:solidFill>
              </a:ln>
            </c:spPr>
          </c:marker>
          <c:dLbls>
            <c:delete val="1"/>
          </c:dLbls>
          <c:xVal>
            <c:strRef>
              <c:f>'ProvisionsBR ratio'!$H$15:$H$340</c:f>
              <c:strCache>
                <c:ptCount val="326"/>
                <c:pt idx="0">
                  <c:v>Hillingdon</c:v>
                </c:pt>
                <c:pt idx="1">
                  <c:v>Redbridge</c:v>
                </c:pt>
                <c:pt idx="2">
                  <c:v>Sandwell</c:v>
                </c:pt>
                <c:pt idx="3">
                  <c:v>Teignbridge</c:v>
                </c:pt>
                <c:pt idx="4">
                  <c:v>Plymouth UA</c:v>
                </c:pt>
                <c:pt idx="5">
                  <c:v>Bournemouth UA</c:v>
                </c:pt>
                <c:pt idx="6">
                  <c:v>Slough UA</c:v>
                </c:pt>
                <c:pt idx="7">
                  <c:v>Rochford</c:v>
                </c:pt>
                <c:pt idx="8">
                  <c:v>Windsor &amp; Maidenhead UA</c:v>
                </c:pt>
                <c:pt idx="9">
                  <c:v>Mole Valley</c:v>
                </c:pt>
                <c:pt idx="10">
                  <c:v>Derbyshire Dales</c:v>
                </c:pt>
                <c:pt idx="11">
                  <c:v>Wealden</c:v>
                </c:pt>
                <c:pt idx="12">
                  <c:v>Erewash</c:v>
                </c:pt>
                <c:pt idx="13">
                  <c:v>Wokingham UA</c:v>
                </c:pt>
                <c:pt idx="14">
                  <c:v>Havant</c:v>
                </c:pt>
                <c:pt idx="15">
                  <c:v>Rutland UA</c:v>
                </c:pt>
                <c:pt idx="16">
                  <c:v>Amber Valley</c:v>
                </c:pt>
                <c:pt idx="17">
                  <c:v>Stratford-on-Avon</c:v>
                </c:pt>
                <c:pt idx="18">
                  <c:v>Elmbridge</c:v>
                </c:pt>
                <c:pt idx="19">
                  <c:v>Lewisham</c:v>
                </c:pt>
                <c:pt idx="20">
                  <c:v>South Lakeland</c:v>
                </c:pt>
                <c:pt idx="21">
                  <c:v>Eastbourne</c:v>
                </c:pt>
                <c:pt idx="22">
                  <c:v>High Peak</c:v>
                </c:pt>
                <c:pt idx="23">
                  <c:v>Isles of Scilly</c:v>
                </c:pt>
                <c:pt idx="24">
                  <c:v>Wiltshire UA</c:v>
                </c:pt>
                <c:pt idx="25">
                  <c:v>Tandridge</c:v>
                </c:pt>
                <c:pt idx="26">
                  <c:v>Ashfield</c:v>
                </c:pt>
                <c:pt idx="27">
                  <c:v>Forest Heath</c:v>
                </c:pt>
                <c:pt idx="28">
                  <c:v>Exeter</c:v>
                </c:pt>
                <c:pt idx="29">
                  <c:v>Hinckley &amp; Bosworth</c:v>
                </c:pt>
                <c:pt idx="30">
                  <c:v>Waverley</c:v>
                </c:pt>
                <c:pt idx="31">
                  <c:v>Lewes</c:v>
                </c:pt>
                <c:pt idx="32">
                  <c:v>Ipswich</c:v>
                </c:pt>
                <c:pt idx="33">
                  <c:v>Norwich</c:v>
                </c:pt>
                <c:pt idx="34">
                  <c:v>Ribble Valley</c:v>
                </c:pt>
                <c:pt idx="35">
                  <c:v>Darlington UA</c:v>
                </c:pt>
                <c:pt idx="36">
                  <c:v>Kirklees</c:v>
                </c:pt>
                <c:pt idx="37">
                  <c:v>East Hampshire</c:v>
                </c:pt>
                <c:pt idx="38">
                  <c:v>South Norfolk</c:v>
                </c:pt>
                <c:pt idx="39">
                  <c:v>Warrington UA</c:v>
                </c:pt>
                <c:pt idx="40">
                  <c:v>Gloucester</c:v>
                </c:pt>
                <c:pt idx="41">
                  <c:v>Maldon</c:v>
                </c:pt>
                <c:pt idx="42">
                  <c:v>Tower Hamlets</c:v>
                </c:pt>
                <c:pt idx="43">
                  <c:v>East Cambridgeshire</c:v>
                </c:pt>
                <c:pt idx="44">
                  <c:v>Waltham Forest</c:v>
                </c:pt>
                <c:pt idx="45">
                  <c:v>Epsom and Ewell</c:v>
                </c:pt>
                <c:pt idx="46">
                  <c:v>Redditch</c:v>
                </c:pt>
                <c:pt idx="47">
                  <c:v>Barnet</c:v>
                </c:pt>
                <c:pt idx="48">
                  <c:v>Brighton and Hove</c:v>
                </c:pt>
                <c:pt idx="49">
                  <c:v>Carlisle</c:v>
                </c:pt>
                <c:pt idx="50">
                  <c:v>Bromley</c:v>
                </c:pt>
                <c:pt idx="51">
                  <c:v>Gateshead</c:v>
                </c:pt>
                <c:pt idx="52">
                  <c:v>Cherwell</c:v>
                </c:pt>
                <c:pt idx="53">
                  <c:v>Newcastle-under-Lyme</c:v>
                </c:pt>
                <c:pt idx="54">
                  <c:v>Charnwood</c:v>
                </c:pt>
                <c:pt idx="55">
                  <c:v>Aylesbury Vale</c:v>
                </c:pt>
                <c:pt idx="56">
                  <c:v>Wirral</c:v>
                </c:pt>
                <c:pt idx="57">
                  <c:v>Cheltenham</c:v>
                </c:pt>
                <c:pt idx="58">
                  <c:v>Calderdale</c:v>
                </c:pt>
                <c:pt idx="59">
                  <c:v>Wellingborough</c:v>
                </c:pt>
                <c:pt idx="60">
                  <c:v>Sutton</c:v>
                </c:pt>
                <c:pt idx="61">
                  <c:v>Chichester</c:v>
                </c:pt>
                <c:pt idx="62">
                  <c:v>Barrow-in-Furness</c:v>
                </c:pt>
                <c:pt idx="63">
                  <c:v>Coventry</c:v>
                </c:pt>
                <c:pt idx="64">
                  <c:v>Stockport</c:v>
                </c:pt>
                <c:pt idx="65">
                  <c:v>South Kesteven</c:v>
                </c:pt>
                <c:pt idx="66">
                  <c:v>Crawley</c:v>
                </c:pt>
                <c:pt idx="67">
                  <c:v>Corby</c:v>
                </c:pt>
                <c:pt idx="68">
                  <c:v>North Tyneside</c:v>
                </c:pt>
                <c:pt idx="69">
                  <c:v>Welwyn Hatfield</c:v>
                </c:pt>
                <c:pt idx="70">
                  <c:v>Harrogate</c:v>
                </c:pt>
                <c:pt idx="71">
                  <c:v>Tunbridge Wells</c:v>
                </c:pt>
                <c:pt idx="72">
                  <c:v>Derby UA</c:v>
                </c:pt>
                <c:pt idx="73">
                  <c:v>Rother</c:v>
                </c:pt>
                <c:pt idx="74">
                  <c:v>Stroud</c:v>
                </c:pt>
                <c:pt idx="75">
                  <c:v>Reigate &amp; Banstead</c:v>
                </c:pt>
                <c:pt idx="76">
                  <c:v>North Somerset UA</c:v>
                </c:pt>
                <c:pt idx="77">
                  <c:v>Middlesbrough UA</c:v>
                </c:pt>
                <c:pt idx="78">
                  <c:v>Melton</c:v>
                </c:pt>
                <c:pt idx="79">
                  <c:v>Adur</c:v>
                </c:pt>
                <c:pt idx="80">
                  <c:v>Walsall</c:v>
                </c:pt>
                <c:pt idx="81">
                  <c:v>Selby</c:v>
                </c:pt>
                <c:pt idx="82">
                  <c:v>East Northamptonshire</c:v>
                </c:pt>
                <c:pt idx="83">
                  <c:v>East Lindsey</c:v>
                </c:pt>
                <c:pt idx="84">
                  <c:v>Islington</c:v>
                </c:pt>
                <c:pt idx="85">
                  <c:v>West Oxfordshire</c:v>
                </c:pt>
                <c:pt idx="86">
                  <c:v>Ashford</c:v>
                </c:pt>
                <c:pt idx="87">
                  <c:v>Worthing</c:v>
                </c:pt>
                <c:pt idx="88">
                  <c:v>Suffolk Coastal</c:v>
                </c:pt>
                <c:pt idx="89">
                  <c:v>Torbay UA</c:v>
                </c:pt>
                <c:pt idx="90">
                  <c:v>South Derbyshire</c:v>
                </c:pt>
                <c:pt idx="91">
                  <c:v>Bristol</c:v>
                </c:pt>
                <c:pt idx="92">
                  <c:v>Babergh</c:v>
                </c:pt>
                <c:pt idx="93">
                  <c:v>Wyre</c:v>
                </c:pt>
                <c:pt idx="94">
                  <c:v>Leicester UA</c:v>
                </c:pt>
                <c:pt idx="95">
                  <c:v>Cotswold</c:v>
                </c:pt>
                <c:pt idx="96">
                  <c:v>Bexley</c:v>
                </c:pt>
                <c:pt idx="97">
                  <c:v>Wigan</c:v>
                </c:pt>
                <c:pt idx="98">
                  <c:v>South Ribble</c:v>
                </c:pt>
                <c:pt idx="99">
                  <c:v>Tameside</c:v>
                </c:pt>
                <c:pt idx="100">
                  <c:v>West Berkshire UA</c:v>
                </c:pt>
                <c:pt idx="101">
                  <c:v>North Norfolk</c:v>
                </c:pt>
                <c:pt idx="102">
                  <c:v>Telford &amp; Wrekin UA</c:v>
                </c:pt>
                <c:pt idx="103">
                  <c:v>South Oxfordshire</c:v>
                </c:pt>
                <c:pt idx="104">
                  <c:v>Staffordshire Moorlands</c:v>
                </c:pt>
                <c:pt idx="105">
                  <c:v>South Tyneside</c:v>
                </c:pt>
                <c:pt idx="106">
                  <c:v>East Staffordshire</c:v>
                </c:pt>
                <c:pt idx="107">
                  <c:v>Chorley</c:v>
                </c:pt>
                <c:pt idx="108">
                  <c:v>Broxtowe</c:v>
                </c:pt>
                <c:pt idx="109">
                  <c:v>St Edmundsbury</c:v>
                </c:pt>
                <c:pt idx="110">
                  <c:v>Bromsgrove</c:v>
                </c:pt>
                <c:pt idx="111">
                  <c:v>Mid Suffolk</c:v>
                </c:pt>
                <c:pt idx="112">
                  <c:v>Oadby &amp; Wigston</c:v>
                </c:pt>
                <c:pt idx="113">
                  <c:v>Northampton</c:v>
                </c:pt>
                <c:pt idx="114">
                  <c:v>Cheshire West and Chester UA</c:v>
                </c:pt>
                <c:pt idx="115">
                  <c:v>Mid Devon</c:v>
                </c:pt>
                <c:pt idx="116">
                  <c:v>Kettering</c:v>
                </c:pt>
                <c:pt idx="117">
                  <c:v>Runnymede</c:v>
                </c:pt>
                <c:pt idx="118">
                  <c:v>Epping Forest</c:v>
                </c:pt>
                <c:pt idx="119">
                  <c:v>Barnsley</c:v>
                </c:pt>
                <c:pt idx="120">
                  <c:v>Solihull</c:v>
                </c:pt>
                <c:pt idx="121">
                  <c:v>Rugby</c:v>
                </c:pt>
                <c:pt idx="122">
                  <c:v>Dudley</c:v>
                </c:pt>
                <c:pt idx="123">
                  <c:v>Spelthorne</c:v>
                </c:pt>
                <c:pt idx="124">
                  <c:v>Rushcliffe</c:v>
                </c:pt>
                <c:pt idx="125">
                  <c:v>Merton</c:v>
                </c:pt>
                <c:pt idx="126">
                  <c:v>Medway UA</c:v>
                </c:pt>
                <c:pt idx="127">
                  <c:v>West Lindsey</c:v>
                </c:pt>
                <c:pt idx="128">
                  <c:v>North Hertfordshire</c:v>
                </c:pt>
                <c:pt idx="129">
                  <c:v>Braintree</c:v>
                </c:pt>
                <c:pt idx="130">
                  <c:v>Enfield</c:v>
                </c:pt>
                <c:pt idx="131">
                  <c:v>Harrow</c:v>
                </c:pt>
                <c:pt idx="132">
                  <c:v>Stafford</c:v>
                </c:pt>
                <c:pt idx="133">
                  <c:v>North Devon</c:v>
                </c:pt>
                <c:pt idx="134">
                  <c:v>Eastleigh</c:v>
                </c:pt>
                <c:pt idx="135">
                  <c:v>Cornwall UA</c:v>
                </c:pt>
                <c:pt idx="136">
                  <c:v>Wycombe</c:v>
                </c:pt>
                <c:pt idx="137">
                  <c:v>West Lancashire</c:v>
                </c:pt>
                <c:pt idx="138">
                  <c:v>Brent</c:v>
                </c:pt>
                <c:pt idx="139">
                  <c:v>Canterbury</c:v>
                </c:pt>
                <c:pt idx="140">
                  <c:v>Kingston upon Hull UA</c:v>
                </c:pt>
                <c:pt idx="141">
                  <c:v>Swindon UA</c:v>
                </c:pt>
                <c:pt idx="142">
                  <c:v>Lichfield</c:v>
                </c:pt>
                <c:pt idx="143">
                  <c:v>South Northamptonshire</c:v>
                </c:pt>
                <c:pt idx="144">
                  <c:v>Central Bedfordshire UA</c:v>
                </c:pt>
                <c:pt idx="145">
                  <c:v>Daventry</c:v>
                </c:pt>
                <c:pt idx="146">
                  <c:v>Hambleton</c:v>
                </c:pt>
                <c:pt idx="147">
                  <c:v>Mendip</c:v>
                </c:pt>
                <c:pt idx="148">
                  <c:v>Forest of Dean</c:v>
                </c:pt>
                <c:pt idx="149">
                  <c:v>Boston</c:v>
                </c:pt>
                <c:pt idx="150">
                  <c:v>Mid Sussex</c:v>
                </c:pt>
                <c:pt idx="151">
                  <c:v>Blaby</c:v>
                </c:pt>
                <c:pt idx="152">
                  <c:v>North Dorset</c:v>
                </c:pt>
                <c:pt idx="153">
                  <c:v>Poole UA</c:v>
                </c:pt>
                <c:pt idx="154">
                  <c:v>East Riding of Yorkshire UA</c:v>
                </c:pt>
                <c:pt idx="155">
                  <c:v>Bedford UA</c:v>
                </c:pt>
                <c:pt idx="156">
                  <c:v>East Dorset</c:v>
                </c:pt>
                <c:pt idx="157">
                  <c:v>Harborough</c:v>
                </c:pt>
                <c:pt idx="158">
                  <c:v>Newark &amp; Sherwood</c:v>
                </c:pt>
                <c:pt idx="159">
                  <c:v>Bury</c:v>
                </c:pt>
                <c:pt idx="160">
                  <c:v>Test Valley</c:v>
                </c:pt>
                <c:pt idx="161">
                  <c:v>Cambridge</c:v>
                </c:pt>
                <c:pt idx="162">
                  <c:v>Cheshire East UA</c:v>
                </c:pt>
                <c:pt idx="163">
                  <c:v>Sedgemoor</c:v>
                </c:pt>
                <c:pt idx="164">
                  <c:v>Broadland</c:v>
                </c:pt>
                <c:pt idx="165">
                  <c:v>Oldham</c:v>
                </c:pt>
                <c:pt idx="166">
                  <c:v>Winchester</c:v>
                </c:pt>
                <c:pt idx="167">
                  <c:v>Stevenage</c:v>
                </c:pt>
                <c:pt idx="168">
                  <c:v>Hart</c:v>
                </c:pt>
                <c:pt idx="169">
                  <c:v>Bath &amp; North East Somerset</c:v>
                </c:pt>
                <c:pt idx="170">
                  <c:v>Greenwich</c:v>
                </c:pt>
                <c:pt idx="171">
                  <c:v>Eden</c:v>
                </c:pt>
                <c:pt idx="172">
                  <c:v>Thurrock UA</c:v>
                </c:pt>
                <c:pt idx="173">
                  <c:v>East Devon</c:v>
                </c:pt>
                <c:pt idx="174">
                  <c:v>Brentwood</c:v>
                </c:pt>
                <c:pt idx="175">
                  <c:v>Kensington &amp; Chelsea</c:v>
                </c:pt>
                <c:pt idx="176">
                  <c:v>Doncaster</c:v>
                </c:pt>
                <c:pt idx="177">
                  <c:v>Basingstoke &amp; Deane</c:v>
                </c:pt>
                <c:pt idx="178">
                  <c:v>Kingston upon Thames</c:v>
                </c:pt>
                <c:pt idx="179">
                  <c:v>Kings Lynn &amp; West Norfolk</c:v>
                </c:pt>
                <c:pt idx="180">
                  <c:v>Waveney</c:v>
                </c:pt>
                <c:pt idx="181">
                  <c:v>Wyre Forest</c:v>
                </c:pt>
                <c:pt idx="182">
                  <c:v>Hackney</c:v>
                </c:pt>
                <c:pt idx="183">
                  <c:v>Southend-on-Sea UA</c:v>
                </c:pt>
                <c:pt idx="184">
                  <c:v>Peterborough UA</c:v>
                </c:pt>
                <c:pt idx="185">
                  <c:v>Tendring</c:v>
                </c:pt>
                <c:pt idx="186">
                  <c:v>Christchurch</c:v>
                </c:pt>
                <c:pt idx="187">
                  <c:v>Durham UA</c:v>
                </c:pt>
                <c:pt idx="188">
                  <c:v>Southwark</c:v>
                </c:pt>
                <c:pt idx="189">
                  <c:v>Ealing</c:v>
                </c:pt>
                <c:pt idx="190">
                  <c:v>Worcester</c:v>
                </c:pt>
                <c:pt idx="191">
                  <c:v>Horsham</c:v>
                </c:pt>
                <c:pt idx="192">
                  <c:v>Maidstone</c:v>
                </c:pt>
                <c:pt idx="193">
                  <c:v>Hyndburn</c:v>
                </c:pt>
                <c:pt idx="194">
                  <c:v>Gedling</c:v>
                </c:pt>
                <c:pt idx="195">
                  <c:v>North West Leicestershire</c:v>
                </c:pt>
                <c:pt idx="196">
                  <c:v>Rossendale</c:v>
                </c:pt>
                <c:pt idx="197">
                  <c:v>Nuneaton &amp; Bedworth</c:v>
                </c:pt>
                <c:pt idx="198">
                  <c:v>York UA</c:v>
                </c:pt>
                <c:pt idx="199">
                  <c:v>Shropshire UA</c:v>
                </c:pt>
                <c:pt idx="200">
                  <c:v>South Bucks</c:v>
                </c:pt>
                <c:pt idx="201">
                  <c:v>Redcar &amp; Cleveland UA</c:v>
                </c:pt>
                <c:pt idx="202">
                  <c:v>Fenland</c:v>
                </c:pt>
                <c:pt idx="203">
                  <c:v>Wychavon</c:v>
                </c:pt>
                <c:pt idx="204">
                  <c:v>Chesterfield</c:v>
                </c:pt>
                <c:pt idx="205">
                  <c:v>South Holland</c:v>
                </c:pt>
                <c:pt idx="206">
                  <c:v>St Albans</c:v>
                </c:pt>
                <c:pt idx="207">
                  <c:v>Havering</c:v>
                </c:pt>
                <c:pt idx="208">
                  <c:v>Broxbourne</c:v>
                </c:pt>
                <c:pt idx="209">
                  <c:v>Colchester</c:v>
                </c:pt>
                <c:pt idx="210">
                  <c:v>West Devon</c:v>
                </c:pt>
                <c:pt idx="211">
                  <c:v>Herefordshire UA</c:v>
                </c:pt>
                <c:pt idx="212">
                  <c:v>Sheffield</c:v>
                </c:pt>
                <c:pt idx="213">
                  <c:v>Taunton Deane</c:v>
                </c:pt>
                <c:pt idx="214">
                  <c:v>Shepway</c:v>
                </c:pt>
                <c:pt idx="215">
                  <c:v>Harlow</c:v>
                </c:pt>
                <c:pt idx="216">
                  <c:v>Tamworth</c:v>
                </c:pt>
                <c:pt idx="217">
                  <c:v>Dover</c:v>
                </c:pt>
                <c:pt idx="218">
                  <c:v>Wandsworth</c:v>
                </c:pt>
                <c:pt idx="219">
                  <c:v>Dacorum</c:v>
                </c:pt>
                <c:pt idx="220">
                  <c:v>Northumberland UA</c:v>
                </c:pt>
                <c:pt idx="221">
                  <c:v>East Hertfordshire</c:v>
                </c:pt>
                <c:pt idx="222">
                  <c:v>South Somerset</c:v>
                </c:pt>
                <c:pt idx="223">
                  <c:v>Blackburn with Darwen UA</c:v>
                </c:pt>
                <c:pt idx="224">
                  <c:v>North Warwickshire</c:v>
                </c:pt>
                <c:pt idx="225">
                  <c:v>Halton UA</c:v>
                </c:pt>
                <c:pt idx="226">
                  <c:v>Tonbridge &amp; Malling</c:v>
                </c:pt>
                <c:pt idx="227">
                  <c:v>Richmond upon Thames</c:v>
                </c:pt>
                <c:pt idx="228">
                  <c:v>Breckland</c:v>
                </c:pt>
                <c:pt idx="229">
                  <c:v>Newcastle upon Tyne</c:v>
                </c:pt>
                <c:pt idx="230">
                  <c:v>Cannock Chase</c:v>
                </c:pt>
                <c:pt idx="231">
                  <c:v>Rochdale</c:v>
                </c:pt>
                <c:pt idx="232">
                  <c:v>Stockton-on-Tees UA</c:v>
                </c:pt>
                <c:pt idx="233">
                  <c:v>Lincoln</c:v>
                </c:pt>
                <c:pt idx="234">
                  <c:v>Surrey Heath</c:v>
                </c:pt>
                <c:pt idx="235">
                  <c:v>Hertsmere</c:v>
                </c:pt>
                <c:pt idx="236">
                  <c:v>South Cambridgeshire</c:v>
                </c:pt>
                <c:pt idx="237">
                  <c:v>Guildford</c:v>
                </c:pt>
                <c:pt idx="238">
                  <c:v>Gravesham</c:v>
                </c:pt>
                <c:pt idx="239">
                  <c:v>Camden</c:v>
                </c:pt>
                <c:pt idx="240">
                  <c:v>Rushmoor</c:v>
                </c:pt>
                <c:pt idx="241">
                  <c:v>Sunderland</c:v>
                </c:pt>
                <c:pt idx="242">
                  <c:v>Wakefield</c:v>
                </c:pt>
                <c:pt idx="243">
                  <c:v>Lambeth</c:v>
                </c:pt>
                <c:pt idx="244">
                  <c:v>Allerdale</c:v>
                </c:pt>
                <c:pt idx="245">
                  <c:v>St Helens</c:v>
                </c:pt>
                <c:pt idx="246">
                  <c:v>Bradford</c:v>
                </c:pt>
                <c:pt idx="247">
                  <c:v>Scarborough</c:v>
                </c:pt>
                <c:pt idx="248">
                  <c:v>Bolsover</c:v>
                </c:pt>
                <c:pt idx="249">
                  <c:v>Stoke-on-Trent UA</c:v>
                </c:pt>
                <c:pt idx="250">
                  <c:v>Oxford</c:v>
                </c:pt>
                <c:pt idx="251">
                  <c:v>Sevenoaks</c:v>
                </c:pt>
                <c:pt idx="252">
                  <c:v>North Kesteven</c:v>
                </c:pt>
                <c:pt idx="253">
                  <c:v>Castle Point</c:v>
                </c:pt>
                <c:pt idx="254">
                  <c:v>Dartford</c:v>
                </c:pt>
                <c:pt idx="255">
                  <c:v>Leeds</c:v>
                </c:pt>
                <c:pt idx="256">
                  <c:v>Woking</c:v>
                </c:pt>
                <c:pt idx="257">
                  <c:v>West Dorset</c:v>
                </c:pt>
                <c:pt idx="258">
                  <c:v>Mansfield</c:v>
                </c:pt>
                <c:pt idx="259">
                  <c:v>Reading UA</c:v>
                </c:pt>
                <c:pt idx="260">
                  <c:v>Rotherham</c:v>
                </c:pt>
                <c:pt idx="261">
                  <c:v>New Forest</c:v>
                </c:pt>
                <c:pt idx="262">
                  <c:v>Wolverhampton</c:v>
                </c:pt>
                <c:pt idx="263">
                  <c:v>Huntingdonshire (new)</c:v>
                </c:pt>
                <c:pt idx="264">
                  <c:v>Vale of White Horse</c:v>
                </c:pt>
                <c:pt idx="265">
                  <c:v>Ryedale</c:v>
                </c:pt>
                <c:pt idx="266">
                  <c:v>Preston</c:v>
                </c:pt>
                <c:pt idx="267">
                  <c:v>Portsmouth UA</c:v>
                </c:pt>
                <c:pt idx="268">
                  <c:v>South Gloucestershire UA</c:v>
                </c:pt>
                <c:pt idx="269">
                  <c:v>Westminster</c:v>
                </c:pt>
                <c:pt idx="270">
                  <c:v>Weymouth &amp; Portland</c:v>
                </c:pt>
                <c:pt idx="271">
                  <c:v>Swale</c:v>
                </c:pt>
                <c:pt idx="272">
                  <c:v>South Staffordshire</c:v>
                </c:pt>
                <c:pt idx="273">
                  <c:v>Craven</c:v>
                </c:pt>
                <c:pt idx="274">
                  <c:v>Arun</c:v>
                </c:pt>
                <c:pt idx="275">
                  <c:v>Thanet</c:v>
                </c:pt>
                <c:pt idx="276">
                  <c:v>Bassetlaw</c:v>
                </c:pt>
                <c:pt idx="277">
                  <c:v>Nottingham UA</c:v>
                </c:pt>
                <c:pt idx="278">
                  <c:v>Hounslow</c:v>
                </c:pt>
                <c:pt idx="279">
                  <c:v>Torridge</c:v>
                </c:pt>
                <c:pt idx="280">
                  <c:v>Isle of Wight UA</c:v>
                </c:pt>
                <c:pt idx="281">
                  <c:v>Hastings</c:v>
                </c:pt>
                <c:pt idx="282">
                  <c:v>Fareham</c:v>
                </c:pt>
                <c:pt idx="283">
                  <c:v>Newham</c:v>
                </c:pt>
                <c:pt idx="284">
                  <c:v>Chiltern</c:v>
                </c:pt>
                <c:pt idx="285">
                  <c:v>North Lincolnshire UA</c:v>
                </c:pt>
                <c:pt idx="286">
                  <c:v>Salford</c:v>
                </c:pt>
                <c:pt idx="287">
                  <c:v>Liverpool</c:v>
                </c:pt>
                <c:pt idx="288">
                  <c:v>Barking &amp; Dagenham</c:v>
                </c:pt>
                <c:pt idx="289">
                  <c:v>Sefton</c:v>
                </c:pt>
                <c:pt idx="290">
                  <c:v>Burnley</c:v>
                </c:pt>
                <c:pt idx="291">
                  <c:v>Bolton</c:v>
                </c:pt>
                <c:pt idx="292">
                  <c:v>Trafford</c:v>
                </c:pt>
                <c:pt idx="293">
                  <c:v>Warwick</c:v>
                </c:pt>
                <c:pt idx="294">
                  <c:v>Three Rivers</c:v>
                </c:pt>
                <c:pt idx="295">
                  <c:v>Pendle</c:v>
                </c:pt>
                <c:pt idx="296">
                  <c:v>Birmingham</c:v>
                </c:pt>
                <c:pt idx="297">
                  <c:v>North East Derbyshire</c:v>
                </c:pt>
                <c:pt idx="298">
                  <c:v>Luton UA</c:v>
                </c:pt>
                <c:pt idx="299">
                  <c:v>Hammersmith &amp; Fulham</c:v>
                </c:pt>
                <c:pt idx="300">
                  <c:v>Southampton UA</c:v>
                </c:pt>
                <c:pt idx="301">
                  <c:v>Basildon</c:v>
                </c:pt>
                <c:pt idx="302">
                  <c:v>City of London</c:v>
                </c:pt>
                <c:pt idx="303">
                  <c:v>Chelmsford</c:v>
                </c:pt>
                <c:pt idx="304">
                  <c:v>North East Lincolnshire UA</c:v>
                </c:pt>
                <c:pt idx="305">
                  <c:v>Haringey</c:v>
                </c:pt>
                <c:pt idx="306">
                  <c:v>Blackpool UA</c:v>
                </c:pt>
                <c:pt idx="307">
                  <c:v>Bracknell Forest UA</c:v>
                </c:pt>
                <c:pt idx="308">
                  <c:v>Milton Keynes UA</c:v>
                </c:pt>
                <c:pt idx="309">
                  <c:v>Gosport</c:v>
                </c:pt>
                <c:pt idx="310">
                  <c:v>Croydon</c:v>
                </c:pt>
                <c:pt idx="311">
                  <c:v>Uttlesford</c:v>
                </c:pt>
                <c:pt idx="312">
                  <c:v>Watford</c:v>
                </c:pt>
                <c:pt idx="313">
                  <c:v>Fylde</c:v>
                </c:pt>
                <c:pt idx="314">
                  <c:v>Knowsley</c:v>
                </c:pt>
                <c:pt idx="315">
                  <c:v>Richmondshire</c:v>
                </c:pt>
                <c:pt idx="316">
                  <c:v>Malvern Hills (new)</c:v>
                </c:pt>
                <c:pt idx="317">
                  <c:v>Manchester</c:v>
                </c:pt>
                <c:pt idx="318">
                  <c:v>Purbeck</c:v>
                </c:pt>
                <c:pt idx="319">
                  <c:v>Tewkesbury</c:v>
                </c:pt>
                <c:pt idx="320">
                  <c:v>Great Yarmouth</c:v>
                </c:pt>
                <c:pt idx="321">
                  <c:v>Lancaster</c:v>
                </c:pt>
                <c:pt idx="322">
                  <c:v>Copeland</c:v>
                </c:pt>
                <c:pt idx="323">
                  <c:v>Hartlepool UA</c:v>
                </c:pt>
                <c:pt idx="324">
                  <c:v>West Somerset</c:v>
                </c:pt>
                <c:pt idx="325">
                  <c:v>South Hams</c:v>
                </c:pt>
              </c:strCache>
            </c:strRef>
          </c:xVal>
          <c:yVal>
            <c:numRef>
              <c:f>'ProvisionsBR ratio'!$K$15:$K$340</c:f>
              <c:numCache>
                <c:formatCode>General</c:formatCode>
                <c:ptCount val="32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8.5665372316432557E-3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1.5875496821016886E-2</c:v>
                </c:pt>
                <c:pt idx="8">
                  <c:v>#N/A</c:v>
                </c:pt>
                <c:pt idx="9">
                  <c:v>1.7092475962354303E-2</c:v>
                </c:pt>
                <c:pt idx="10">
                  <c:v>1.7234692846404977E-2</c:v>
                </c:pt>
                <c:pt idx="11">
                  <c:v>1.826084582243101E-2</c:v>
                </c:pt>
                <c:pt idx="12">
                  <c:v>1.829133497757016E-2</c:v>
                </c:pt>
                <c:pt idx="13">
                  <c:v>#N/A</c:v>
                </c:pt>
                <c:pt idx="14">
                  <c:v>2.0383256520929774E-2</c:v>
                </c:pt>
                <c:pt idx="15">
                  <c:v>#N/A</c:v>
                </c:pt>
                <c:pt idx="16">
                  <c:v>2.0973252975536805E-2</c:v>
                </c:pt>
                <c:pt idx="17">
                  <c:v>2.1185757146150792E-2</c:v>
                </c:pt>
                <c:pt idx="18">
                  <c:v>2.1248069161996383E-2</c:v>
                </c:pt>
                <c:pt idx="19">
                  <c:v>#N/A</c:v>
                </c:pt>
                <c:pt idx="20">
                  <c:v>2.3814223972159515E-2</c:v>
                </c:pt>
                <c:pt idx="21">
                  <c:v>2.3998442495115714E-2</c:v>
                </c:pt>
                <c:pt idx="22">
                  <c:v>2.4055406211302078E-2</c:v>
                </c:pt>
                <c:pt idx="23">
                  <c:v>#N/A</c:v>
                </c:pt>
                <c:pt idx="24">
                  <c:v>#N/A</c:v>
                </c:pt>
                <c:pt idx="25">
                  <c:v>2.4314685797856377E-2</c:v>
                </c:pt>
                <c:pt idx="26">
                  <c:v>2.5102171855096549E-2</c:v>
                </c:pt>
                <c:pt idx="27">
                  <c:v>2.5264000743827494E-2</c:v>
                </c:pt>
                <c:pt idx="28">
                  <c:v>2.5446985438373398E-2</c:v>
                </c:pt>
                <c:pt idx="29">
                  <c:v>2.5655163208180749E-2</c:v>
                </c:pt>
                <c:pt idx="30">
                  <c:v>2.594346594161873E-2</c:v>
                </c:pt>
                <c:pt idx="31">
                  <c:v>2.6529098120131354E-2</c:v>
                </c:pt>
                <c:pt idx="32">
                  <c:v>2.6587379176849668E-2</c:v>
                </c:pt>
                <c:pt idx="33">
                  <c:v>2.7231187450729413E-2</c:v>
                </c:pt>
                <c:pt idx="34">
                  <c:v>2.7697107178418858E-2</c:v>
                </c:pt>
                <c:pt idx="35">
                  <c:v>#N/A</c:v>
                </c:pt>
                <c:pt idx="36">
                  <c:v>#N/A</c:v>
                </c:pt>
                <c:pt idx="37">
                  <c:v>2.8760973448726999E-2</c:v>
                </c:pt>
                <c:pt idx="38">
                  <c:v>2.9087848532355833E-2</c:v>
                </c:pt>
                <c:pt idx="39">
                  <c:v>#N/A</c:v>
                </c:pt>
                <c:pt idx="40">
                  <c:v>2.9698929497828146E-2</c:v>
                </c:pt>
                <c:pt idx="41">
                  <c:v>2.9855625339040199E-2</c:v>
                </c:pt>
                <c:pt idx="42">
                  <c:v>#N/A</c:v>
                </c:pt>
                <c:pt idx="43">
                  <c:v>3.0710446515025896E-2</c:v>
                </c:pt>
                <c:pt idx="44">
                  <c:v>#N/A</c:v>
                </c:pt>
                <c:pt idx="45">
                  <c:v>3.0922664225600239E-2</c:v>
                </c:pt>
                <c:pt idx="46">
                  <c:v>3.1195056962522644E-2</c:v>
                </c:pt>
                <c:pt idx="47">
                  <c:v>#N/A</c:v>
                </c:pt>
                <c:pt idx="48">
                  <c:v>#N/A</c:v>
                </c:pt>
                <c:pt idx="49">
                  <c:v>3.1971055510950259E-2</c:v>
                </c:pt>
                <c:pt idx="50">
                  <c:v>#N/A</c:v>
                </c:pt>
                <c:pt idx="51">
                  <c:v>#N/A</c:v>
                </c:pt>
                <c:pt idx="52">
                  <c:v>3.3044780364845636E-2</c:v>
                </c:pt>
                <c:pt idx="53">
                  <c:v>3.3311630993175155E-2</c:v>
                </c:pt>
                <c:pt idx="54">
                  <c:v>3.3359296023093156E-2</c:v>
                </c:pt>
                <c:pt idx="55">
                  <c:v>3.3407285390198341E-2</c:v>
                </c:pt>
                <c:pt idx="56">
                  <c:v>#N/A</c:v>
                </c:pt>
                <c:pt idx="57">
                  <c:v>3.4436578370686956E-2</c:v>
                </c:pt>
                <c:pt idx="58">
                  <c:v>#N/A</c:v>
                </c:pt>
                <c:pt idx="59">
                  <c:v>3.4524752742111475E-2</c:v>
                </c:pt>
                <c:pt idx="60">
                  <c:v>#N/A</c:v>
                </c:pt>
                <c:pt idx="61">
                  <c:v>3.4783466318244437E-2</c:v>
                </c:pt>
                <c:pt idx="62">
                  <c:v>3.4823402851155635E-2</c:v>
                </c:pt>
                <c:pt idx="63">
                  <c:v>#N/A</c:v>
                </c:pt>
                <c:pt idx="64">
                  <c:v>#N/A</c:v>
                </c:pt>
                <c:pt idx="65">
                  <c:v>3.536138908359613E-2</c:v>
                </c:pt>
                <c:pt idx="66">
                  <c:v>3.5433510069995802E-2</c:v>
                </c:pt>
                <c:pt idx="67">
                  <c:v>3.5609540404876218E-2</c:v>
                </c:pt>
                <c:pt idx="68">
                  <c:v>#N/A</c:v>
                </c:pt>
                <c:pt idx="69">
                  <c:v>3.5934034645959359E-2</c:v>
                </c:pt>
                <c:pt idx="70">
                  <c:v>3.6026751886414292E-2</c:v>
                </c:pt>
                <c:pt idx="71">
                  <c:v>3.6623448167258911E-2</c:v>
                </c:pt>
                <c:pt idx="72">
                  <c:v>#N/A</c:v>
                </c:pt>
                <c:pt idx="73">
                  <c:v>3.6657330807676317E-2</c:v>
                </c:pt>
                <c:pt idx="74">
                  <c:v>3.6793043704030658E-2</c:v>
                </c:pt>
                <c:pt idx="75">
                  <c:v>3.6848805259388842E-2</c:v>
                </c:pt>
                <c:pt idx="76">
                  <c:v>#N/A</c:v>
                </c:pt>
                <c:pt idx="77">
                  <c:v>#N/A</c:v>
                </c:pt>
                <c:pt idx="78">
                  <c:v>3.8111321358218438E-2</c:v>
                </c:pt>
                <c:pt idx="79">
                  <c:v>3.8220163997649791E-2</c:v>
                </c:pt>
                <c:pt idx="80">
                  <c:v>#N/A</c:v>
                </c:pt>
                <c:pt idx="81">
                  <c:v>3.8607423666137002E-2</c:v>
                </c:pt>
                <c:pt idx="82">
                  <c:v>3.8670153496304802E-2</c:v>
                </c:pt>
                <c:pt idx="83">
                  <c:v>3.8675071295646436E-2</c:v>
                </c:pt>
                <c:pt idx="84">
                  <c:v>#N/A</c:v>
                </c:pt>
                <c:pt idx="85">
                  <c:v>3.9394698051379455E-2</c:v>
                </c:pt>
                <c:pt idx="86">
                  <c:v>3.9419134848970805E-2</c:v>
                </c:pt>
                <c:pt idx="87">
                  <c:v>3.9441326276599471E-2</c:v>
                </c:pt>
                <c:pt idx="88">
                  <c:v>3.9496897991164653E-2</c:v>
                </c:pt>
                <c:pt idx="89">
                  <c:v>#N/A</c:v>
                </c:pt>
                <c:pt idx="90">
                  <c:v>3.9764840755527796E-2</c:v>
                </c:pt>
                <c:pt idx="91">
                  <c:v>#N/A</c:v>
                </c:pt>
                <c:pt idx="92">
                  <c:v>4.0387322547236981E-2</c:v>
                </c:pt>
                <c:pt idx="93">
                  <c:v>4.0514558581347664E-2</c:v>
                </c:pt>
                <c:pt idx="94">
                  <c:v>#N/A</c:v>
                </c:pt>
                <c:pt idx="95">
                  <c:v>4.0739114575872447E-2</c:v>
                </c:pt>
                <c:pt idx="96">
                  <c:v>#N/A</c:v>
                </c:pt>
                <c:pt idx="97">
                  <c:v>#N/A</c:v>
                </c:pt>
                <c:pt idx="98">
                  <c:v>4.1272537146840926E-2</c:v>
                </c:pt>
                <c:pt idx="99">
                  <c:v>#N/A</c:v>
                </c:pt>
                <c:pt idx="100">
                  <c:v>#N/A</c:v>
                </c:pt>
                <c:pt idx="101">
                  <c:v>4.2100049117034473E-2</c:v>
                </c:pt>
                <c:pt idx="102">
                  <c:v>#N/A</c:v>
                </c:pt>
                <c:pt idx="103">
                  <c:v>4.2591934227216847E-2</c:v>
                </c:pt>
                <c:pt idx="104">
                  <c:v>4.2690742510889647E-2</c:v>
                </c:pt>
                <c:pt idx="105">
                  <c:v>#N/A</c:v>
                </c:pt>
                <c:pt idx="106">
                  <c:v>4.2719333617043741E-2</c:v>
                </c:pt>
                <c:pt idx="107">
                  <c:v>4.2809964077575917E-2</c:v>
                </c:pt>
                <c:pt idx="108">
                  <c:v>4.3210522957056428E-2</c:v>
                </c:pt>
                <c:pt idx="109">
                  <c:v>4.3472349227453716E-2</c:v>
                </c:pt>
                <c:pt idx="110">
                  <c:v>4.3599921175306401E-2</c:v>
                </c:pt>
                <c:pt idx="111">
                  <c:v>4.3685386558856495E-2</c:v>
                </c:pt>
                <c:pt idx="112">
                  <c:v>4.3750079838676174E-2</c:v>
                </c:pt>
                <c:pt idx="113">
                  <c:v>4.3884141690478662E-2</c:v>
                </c:pt>
                <c:pt idx="114">
                  <c:v>#N/A</c:v>
                </c:pt>
                <c:pt idx="115">
                  <c:v>4.4262431227645449E-2</c:v>
                </c:pt>
                <c:pt idx="116">
                  <c:v>4.4400292011224439E-2</c:v>
                </c:pt>
                <c:pt idx="117">
                  <c:v>4.4427171347062186E-2</c:v>
                </c:pt>
                <c:pt idx="118">
                  <c:v>4.4934861401580026E-2</c:v>
                </c:pt>
                <c:pt idx="119">
                  <c:v>#N/A</c:v>
                </c:pt>
                <c:pt idx="120">
                  <c:v>#N/A</c:v>
                </c:pt>
                <c:pt idx="121">
                  <c:v>4.5755814961565812E-2</c:v>
                </c:pt>
                <c:pt idx="122">
                  <c:v>#N/A</c:v>
                </c:pt>
                <c:pt idx="123">
                  <c:v>4.6305389916630191E-2</c:v>
                </c:pt>
                <c:pt idx="124">
                  <c:v>4.6343680207051589E-2</c:v>
                </c:pt>
                <c:pt idx="125">
                  <c:v>#N/A</c:v>
                </c:pt>
                <c:pt idx="126">
                  <c:v>#N/A</c:v>
                </c:pt>
                <c:pt idx="127">
                  <c:v>4.6772098724511338E-2</c:v>
                </c:pt>
                <c:pt idx="128">
                  <c:v>4.678317454146072E-2</c:v>
                </c:pt>
                <c:pt idx="129">
                  <c:v>4.7131275030017517E-2</c:v>
                </c:pt>
                <c:pt idx="130">
                  <c:v>#N/A</c:v>
                </c:pt>
                <c:pt idx="131">
                  <c:v>#N/A</c:v>
                </c:pt>
                <c:pt idx="132">
                  <c:v>4.7266097261615431E-2</c:v>
                </c:pt>
                <c:pt idx="133">
                  <c:v>4.7302855932372746E-2</c:v>
                </c:pt>
                <c:pt idx="134">
                  <c:v>4.7472141601126408E-2</c:v>
                </c:pt>
                <c:pt idx="135">
                  <c:v>#N/A</c:v>
                </c:pt>
                <c:pt idx="136">
                  <c:v>4.7987415315738163E-2</c:v>
                </c:pt>
                <c:pt idx="137">
                  <c:v>4.8017835514620487E-2</c:v>
                </c:pt>
                <c:pt idx="138">
                  <c:v>#N/A</c:v>
                </c:pt>
                <c:pt idx="139">
                  <c:v>4.8125022546626421E-2</c:v>
                </c:pt>
                <c:pt idx="140">
                  <c:v>#N/A</c:v>
                </c:pt>
                <c:pt idx="141">
                  <c:v>#N/A</c:v>
                </c:pt>
                <c:pt idx="142">
                  <c:v>4.8929992957751738E-2</c:v>
                </c:pt>
                <c:pt idx="143">
                  <c:v>4.8932798598372379E-2</c:v>
                </c:pt>
                <c:pt idx="144">
                  <c:v>#N/A</c:v>
                </c:pt>
                <c:pt idx="145">
                  <c:v>4.9186738571666132E-2</c:v>
                </c:pt>
                <c:pt idx="146">
                  <c:v>4.9228338276064112E-2</c:v>
                </c:pt>
                <c:pt idx="147">
                  <c:v>4.9291751934743527E-2</c:v>
                </c:pt>
                <c:pt idx="148">
                  <c:v>4.9426253304897839E-2</c:v>
                </c:pt>
                <c:pt idx="149">
                  <c:v>4.9503062513851316E-2</c:v>
                </c:pt>
                <c:pt idx="150">
                  <c:v>4.9714478715616232E-2</c:v>
                </c:pt>
                <c:pt idx="151">
                  <c:v>4.9793767685196451E-2</c:v>
                </c:pt>
                <c:pt idx="152">
                  <c:v>4.9801404142330682E-2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5.0597537323691238E-2</c:v>
                </c:pt>
                <c:pt idx="157">
                  <c:v>5.0647376368163355E-2</c:v>
                </c:pt>
                <c:pt idx="158">
                  <c:v>5.0760454975906921E-2</c:v>
                </c:pt>
                <c:pt idx="159">
                  <c:v>#N/A</c:v>
                </c:pt>
                <c:pt idx="160">
                  <c:v>5.1077658935606354E-2</c:v>
                </c:pt>
                <c:pt idx="161">
                  <c:v>5.1185302646136965E-2</c:v>
                </c:pt>
                <c:pt idx="162">
                  <c:v>#N/A</c:v>
                </c:pt>
                <c:pt idx="163">
                  <c:v>5.1346884813484726E-2</c:v>
                </c:pt>
                <c:pt idx="164">
                  <c:v>5.1456252086776996E-2</c:v>
                </c:pt>
                <c:pt idx="165">
                  <c:v>#N/A</c:v>
                </c:pt>
                <c:pt idx="166">
                  <c:v>5.1721501186863417E-2</c:v>
                </c:pt>
                <c:pt idx="167">
                  <c:v>5.18012074318209E-2</c:v>
                </c:pt>
                <c:pt idx="168">
                  <c:v>5.1912872148697255E-2</c:v>
                </c:pt>
                <c:pt idx="169">
                  <c:v>#N/A</c:v>
                </c:pt>
                <c:pt idx="170">
                  <c:v>#N/A</c:v>
                </c:pt>
                <c:pt idx="171">
                  <c:v>5.3815643708178595E-2</c:v>
                </c:pt>
                <c:pt idx="172">
                  <c:v>#N/A</c:v>
                </c:pt>
                <c:pt idx="173">
                  <c:v>5.4127001076240931E-2</c:v>
                </c:pt>
                <c:pt idx="174">
                  <c:v>5.4201403653195736E-2</c:v>
                </c:pt>
                <c:pt idx="175">
                  <c:v>#N/A</c:v>
                </c:pt>
                <c:pt idx="176">
                  <c:v>#N/A</c:v>
                </c:pt>
                <c:pt idx="177">
                  <c:v>5.4665487264343851E-2</c:v>
                </c:pt>
                <c:pt idx="178">
                  <c:v>#N/A</c:v>
                </c:pt>
                <c:pt idx="179">
                  <c:v>5.4987310588435999E-2</c:v>
                </c:pt>
                <c:pt idx="180">
                  <c:v>5.5130186563401233E-2</c:v>
                </c:pt>
                <c:pt idx="181">
                  <c:v>5.5193961128861165E-2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5.5889657720893729E-2</c:v>
                </c:pt>
                <c:pt idx="186">
                  <c:v>5.6155070113141518E-2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5.7050564434325615E-2</c:v>
                </c:pt>
                <c:pt idx="191">
                  <c:v>5.7392817385104905E-2</c:v>
                </c:pt>
                <c:pt idx="192">
                  <c:v>5.7714556452122423E-2</c:v>
                </c:pt>
                <c:pt idx="193">
                  <c:v>5.8372159610125735E-2</c:v>
                </c:pt>
                <c:pt idx="194">
                  <c:v>5.8450709631642006E-2</c:v>
                </c:pt>
                <c:pt idx="195">
                  <c:v>5.9082050742274989E-2</c:v>
                </c:pt>
                <c:pt idx="196">
                  <c:v>5.9177059414802322E-2</c:v>
                </c:pt>
                <c:pt idx="197">
                  <c:v>5.9188579007062488E-2</c:v>
                </c:pt>
                <c:pt idx="198">
                  <c:v>#N/A</c:v>
                </c:pt>
                <c:pt idx="199">
                  <c:v>#N/A</c:v>
                </c:pt>
                <c:pt idx="200">
                  <c:v>6.0023336039343428E-2</c:v>
                </c:pt>
                <c:pt idx="201">
                  <c:v>#N/A</c:v>
                </c:pt>
                <c:pt idx="202">
                  <c:v>6.0300699299868511E-2</c:v>
                </c:pt>
                <c:pt idx="203">
                  <c:v>6.0393087484906703E-2</c:v>
                </c:pt>
                <c:pt idx="204">
                  <c:v>6.0616008772732689E-2</c:v>
                </c:pt>
                <c:pt idx="205">
                  <c:v>6.0674904252963638E-2</c:v>
                </c:pt>
                <c:pt idx="206">
                  <c:v>6.0762402856577045E-2</c:v>
                </c:pt>
                <c:pt idx="207">
                  <c:v>#N/A</c:v>
                </c:pt>
                <c:pt idx="208">
                  <c:v>6.1565444307557095E-2</c:v>
                </c:pt>
                <c:pt idx="209">
                  <c:v>6.1756653891027226E-2</c:v>
                </c:pt>
                <c:pt idx="210">
                  <c:v>6.1822031805622478E-2</c:v>
                </c:pt>
                <c:pt idx="211">
                  <c:v>#N/A</c:v>
                </c:pt>
                <c:pt idx="212">
                  <c:v>#N/A</c:v>
                </c:pt>
                <c:pt idx="213">
                  <c:v>6.2015724326413064E-2</c:v>
                </c:pt>
                <c:pt idx="214">
                  <c:v>6.2065683317078332E-2</c:v>
                </c:pt>
                <c:pt idx="215">
                  <c:v>6.2124401161142977E-2</c:v>
                </c:pt>
                <c:pt idx="216">
                  <c:v>6.2273096324252805E-2</c:v>
                </c:pt>
                <c:pt idx="217">
                  <c:v>6.2355629382972406E-2</c:v>
                </c:pt>
                <c:pt idx="218">
                  <c:v>#N/A</c:v>
                </c:pt>
                <c:pt idx="219">
                  <c:v>6.2490001167730479E-2</c:v>
                </c:pt>
                <c:pt idx="220">
                  <c:v>#N/A</c:v>
                </c:pt>
                <c:pt idx="221">
                  <c:v>6.2695416832059467E-2</c:v>
                </c:pt>
                <c:pt idx="222">
                  <c:v>6.2720447454451531E-2</c:v>
                </c:pt>
                <c:pt idx="223">
                  <c:v>#N/A</c:v>
                </c:pt>
                <c:pt idx="224">
                  <c:v>6.2839682919792139E-2</c:v>
                </c:pt>
                <c:pt idx="225">
                  <c:v>#N/A</c:v>
                </c:pt>
                <c:pt idx="226">
                  <c:v>6.3010281920941436E-2</c:v>
                </c:pt>
                <c:pt idx="227">
                  <c:v>#N/A</c:v>
                </c:pt>
                <c:pt idx="228">
                  <c:v>6.318302798481755E-2</c:v>
                </c:pt>
                <c:pt idx="229">
                  <c:v>#N/A</c:v>
                </c:pt>
                <c:pt idx="230">
                  <c:v>6.4441288783580408E-2</c:v>
                </c:pt>
                <c:pt idx="231">
                  <c:v>#N/A</c:v>
                </c:pt>
                <c:pt idx="232">
                  <c:v>#N/A</c:v>
                </c:pt>
                <c:pt idx="233">
                  <c:v>6.4741537024884013E-2</c:v>
                </c:pt>
                <c:pt idx="234">
                  <c:v>6.5010051170003857E-2</c:v>
                </c:pt>
                <c:pt idx="235">
                  <c:v>6.545004821338947E-2</c:v>
                </c:pt>
                <c:pt idx="236">
                  <c:v>6.545914806751528E-2</c:v>
                </c:pt>
                <c:pt idx="237">
                  <c:v>6.579633985349688E-2</c:v>
                </c:pt>
                <c:pt idx="238">
                  <c:v>6.6002585199066474E-2</c:v>
                </c:pt>
                <c:pt idx="239">
                  <c:v>#N/A</c:v>
                </c:pt>
                <c:pt idx="240">
                  <c:v>6.6548225796733848E-2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6.8078520113400154E-2</c:v>
                </c:pt>
                <c:pt idx="245">
                  <c:v>#N/A</c:v>
                </c:pt>
                <c:pt idx="246">
                  <c:v>#N/A</c:v>
                </c:pt>
                <c:pt idx="247">
                  <c:v>6.846876601661972E-2</c:v>
                </c:pt>
                <c:pt idx="248">
                  <c:v>6.8615736500663244E-2</c:v>
                </c:pt>
                <c:pt idx="249">
                  <c:v>#N/A</c:v>
                </c:pt>
                <c:pt idx="250">
                  <c:v>6.9069947045022007E-2</c:v>
                </c:pt>
                <c:pt idx="251">
                  <c:v>6.9565010655834134E-2</c:v>
                </c:pt>
                <c:pt idx="252">
                  <c:v>7.0239149228149764E-2</c:v>
                </c:pt>
                <c:pt idx="253">
                  <c:v>7.0468387417383524E-2</c:v>
                </c:pt>
                <c:pt idx="254">
                  <c:v>7.0850624573491061E-2</c:v>
                </c:pt>
                <c:pt idx="255">
                  <c:v>#N/A</c:v>
                </c:pt>
                <c:pt idx="256">
                  <c:v>7.1156375467430436E-2</c:v>
                </c:pt>
                <c:pt idx="257">
                  <c:v>7.1259031833494454E-2</c:v>
                </c:pt>
                <c:pt idx="258">
                  <c:v>7.227071338743149E-2</c:v>
                </c:pt>
                <c:pt idx="259">
                  <c:v>#N/A</c:v>
                </c:pt>
                <c:pt idx="260">
                  <c:v>#N/A</c:v>
                </c:pt>
                <c:pt idx="261">
                  <c:v>7.4080434123349123E-2</c:v>
                </c:pt>
                <c:pt idx="262">
                  <c:v>#N/A</c:v>
                </c:pt>
                <c:pt idx="263">
                  <c:v>7.4891751816767563E-2</c:v>
                </c:pt>
                <c:pt idx="264">
                  <c:v>7.5096670720446929E-2</c:v>
                </c:pt>
                <c:pt idx="265">
                  <c:v>7.6285410486167576E-2</c:v>
                </c:pt>
                <c:pt idx="266">
                  <c:v>7.650148093157616E-2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7.8602712483797466E-2</c:v>
                </c:pt>
                <c:pt idx="271">
                  <c:v>7.9878698704699824E-2</c:v>
                </c:pt>
                <c:pt idx="272">
                  <c:v>8.016471759349772E-2</c:v>
                </c:pt>
                <c:pt idx="273">
                  <c:v>8.041402946882624E-2</c:v>
                </c:pt>
                <c:pt idx="274">
                  <c:v>8.0443504868787319E-2</c:v>
                </c:pt>
                <c:pt idx="275">
                  <c:v>8.0532296671163156E-2</c:v>
                </c:pt>
                <c:pt idx="276">
                  <c:v>8.102696860795601E-2</c:v>
                </c:pt>
                <c:pt idx="277">
                  <c:v>#N/A</c:v>
                </c:pt>
                <c:pt idx="278">
                  <c:v>#N/A</c:v>
                </c:pt>
                <c:pt idx="279">
                  <c:v>8.3534049901205776E-2</c:v>
                </c:pt>
                <c:pt idx="280">
                  <c:v>#N/A</c:v>
                </c:pt>
                <c:pt idx="281">
                  <c:v>8.3803577919964303E-2</c:v>
                </c:pt>
                <c:pt idx="282">
                  <c:v>8.3874769545269054E-2</c:v>
                </c:pt>
                <c:pt idx="283">
                  <c:v>#N/A</c:v>
                </c:pt>
                <c:pt idx="284">
                  <c:v>8.4866156111263524E-2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8.7674288983285567E-2</c:v>
                </c:pt>
                <c:pt idx="291">
                  <c:v>#N/A</c:v>
                </c:pt>
                <c:pt idx="292">
                  <c:v>#N/A</c:v>
                </c:pt>
                <c:pt idx="293">
                  <c:v>8.9349945457555466E-2</c:v>
                </c:pt>
                <c:pt idx="294">
                  <c:v>9.004592716767483E-2</c:v>
                </c:pt>
                <c:pt idx="295">
                  <c:v>9.0662795013811956E-2</c:v>
                </c:pt>
                <c:pt idx="296">
                  <c:v>#N/A</c:v>
                </c:pt>
                <c:pt idx="297">
                  <c:v>9.238091455222841E-2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9.6874503289593183E-2</c:v>
                </c:pt>
                <c:pt idx="302">
                  <c:v>#N/A</c:v>
                </c:pt>
                <c:pt idx="303">
                  <c:v>9.9669548334609226E-2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0.11350817031714648</c:v>
                </c:pt>
                <c:pt idx="310">
                  <c:v>#N/A</c:v>
                </c:pt>
                <c:pt idx="311">
                  <c:v>0.11961472094391473</c:v>
                </c:pt>
                <c:pt idx="312">
                  <c:v>0.12456190156991083</c:v>
                </c:pt>
                <c:pt idx="313">
                  <c:v>0.12816209983035889</c:v>
                </c:pt>
                <c:pt idx="314">
                  <c:v>#N/A</c:v>
                </c:pt>
                <c:pt idx="315">
                  <c:v>0.14853672565696444</c:v>
                </c:pt>
                <c:pt idx="316">
                  <c:v>0.15181744569998923</c:v>
                </c:pt>
                <c:pt idx="317">
                  <c:v>#N/A</c:v>
                </c:pt>
                <c:pt idx="318">
                  <c:v>0.15848930759276303</c:v>
                </c:pt>
                <c:pt idx="319">
                  <c:v>0.16204275837454218</c:v>
                </c:pt>
                <c:pt idx="320">
                  <c:v>0.20045117627377287</c:v>
                </c:pt>
                <c:pt idx="321">
                  <c:v>0.20393265636913341</c:v>
                </c:pt>
                <c:pt idx="322">
                  <c:v>0.2174738192940234</c:v>
                </c:pt>
                <c:pt idx="323">
                  <c:v>#N/A</c:v>
                </c:pt>
                <c:pt idx="324">
                  <c:v>0.26059069226673254</c:v>
                </c:pt>
                <c:pt idx="325">
                  <c:v>0.32058899283394943</c:v>
                </c:pt>
              </c:numCache>
            </c:numRef>
          </c:yVal>
        </c:ser>
        <c:dLbls>
          <c:showVal val="1"/>
          <c:showCatName val="1"/>
        </c:dLbls>
        <c:axId val="66494848"/>
        <c:axId val="66514944"/>
      </c:scatterChart>
      <c:valAx>
        <c:axId val="66494848"/>
        <c:scaling>
          <c:orientation val="minMax"/>
        </c:scaling>
        <c:axPos val="b"/>
        <c:majorTickMark val="none"/>
        <c:tickLblPos val="none"/>
        <c:spPr>
          <a:ln w="3175">
            <a:solidFill>
              <a:srgbClr val="333333"/>
            </a:solidFill>
          </a:ln>
        </c:spPr>
        <c:crossAx val="66514944"/>
        <c:crosses val="autoZero"/>
        <c:crossBetween val="midCat"/>
      </c:valAx>
      <c:valAx>
        <c:axId val="66514944"/>
        <c:scaling>
          <c:orientation val="minMax"/>
          <c:max val="0.35000000000000031"/>
        </c:scaling>
        <c:axPos val="l"/>
        <c:majorGridlines>
          <c:spPr>
            <a:ln w="3175">
              <a:solidFill>
                <a:srgbClr val="333333"/>
              </a:solidFill>
              <a:prstDash val="dash"/>
            </a:ln>
          </c:spPr>
        </c:majorGridlines>
        <c:numFmt formatCode="0%" sourceLinked="0"/>
        <c:tickLblPos val="nextTo"/>
        <c:spPr>
          <a:ln w="3175">
            <a:solidFill>
              <a:srgbClr val="333333"/>
            </a:solidFill>
          </a:ln>
        </c:spPr>
        <c:crossAx val="66494848"/>
        <c:crosses val="autoZero"/>
        <c:crossBetween val="midCat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9.2882683109073036E-2"/>
          <c:y val="0.89674453333792392"/>
          <c:w val="0.8721932760815273"/>
          <c:h val="0.10325546666207615"/>
        </c:manualLayout>
      </c:layout>
    </c:legend>
    <c:plotVisOnly val="1"/>
  </c:chart>
  <c:spPr>
    <a:noFill/>
    <a:ln>
      <a:noFill/>
    </a:ln>
  </c:spPr>
  <c:txPr>
    <a:bodyPr/>
    <a:lstStyle/>
    <a:p>
      <a:pPr>
        <a:defRPr sz="13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8.670538664428247E-2"/>
          <c:y val="3.0146257358787037E-2"/>
          <c:w val="0.89533107432507553"/>
          <c:h val="0.87290799957633769"/>
        </c:manualLayout>
      </c:layout>
      <c:areaChart>
        <c:grouping val="stacked"/>
        <c:ser>
          <c:idx val="0"/>
          <c:order val="0"/>
          <c:tx>
            <c:strRef>
              <c:f>'Divergence baseline no sds'!$X$25</c:f>
              <c:strCache>
                <c:ptCount val="1"/>
                <c:pt idx="0">
                  <c:v>PC1</c:v>
                </c:pt>
              </c:strCache>
            </c:strRef>
          </c:tx>
          <c:spPr>
            <a:noFill/>
            <a:ln w="25400">
              <a:noFill/>
            </a:ln>
          </c:spPr>
          <c:cat>
            <c:strRef>
              <c:f>'Divergence baseline no sds'!$Y$1:$AF$1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'Divergence baseline no sds'!$Y$36:$AF$36</c:f>
              <c:numCache>
                <c:formatCode>General</c:formatCode>
                <c:ptCount val="8"/>
                <c:pt idx="0">
                  <c:v>0.98800285314374059</c:v>
                </c:pt>
                <c:pt idx="1">
                  <c:v>0.98461947293459118</c:v>
                </c:pt>
                <c:pt idx="2">
                  <c:v>0.97388835934993612</c:v>
                </c:pt>
                <c:pt idx="3">
                  <c:v>0.9774385056997984</c:v>
                </c:pt>
                <c:pt idx="4">
                  <c:v>0.96733773421034253</c:v>
                </c:pt>
                <c:pt idx="5">
                  <c:v>0.94461546093647519</c:v>
                </c:pt>
                <c:pt idx="6">
                  <c:v>0.9407576056446133</c:v>
                </c:pt>
                <c:pt idx="7">
                  <c:v>0.92561867367299022</c:v>
                </c:pt>
              </c:numCache>
            </c:numRef>
          </c:val>
        </c:ser>
        <c:ser>
          <c:idx val="1"/>
          <c:order val="1"/>
          <c:tx>
            <c:strRef>
              <c:f>'Divergence baseline no sds'!$X$26</c:f>
              <c:strCache>
                <c:ptCount val="1"/>
                <c:pt idx="0">
                  <c:v>PC2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strRef>
              <c:f>'Divergence baseline no sds'!$Y$1:$AF$1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'Divergence baseline no sds'!$Y$37:$AF$37</c:f>
              <c:numCache>
                <c:formatCode>General</c:formatCode>
                <c:ptCount val="8"/>
                <c:pt idx="0">
                  <c:v>6.0793312153932817E-3</c:v>
                </c:pt>
                <c:pt idx="1">
                  <c:v>9.8597462122642712E-3</c:v>
                </c:pt>
                <c:pt idx="2">
                  <c:v>1.2852436706295989E-2</c:v>
                </c:pt>
                <c:pt idx="3">
                  <c:v>7.7411561200161376E-3</c:v>
                </c:pt>
                <c:pt idx="4">
                  <c:v>7.4413256703296255E-3</c:v>
                </c:pt>
                <c:pt idx="5">
                  <c:v>6.4533631868846121E-3</c:v>
                </c:pt>
                <c:pt idx="6">
                  <c:v>8.4011205532780204E-3</c:v>
                </c:pt>
                <c:pt idx="7">
                  <c:v>1.3393725201988343E-2</c:v>
                </c:pt>
              </c:numCache>
            </c:numRef>
          </c:val>
        </c:ser>
        <c:ser>
          <c:idx val="2"/>
          <c:order val="2"/>
          <c:tx>
            <c:strRef>
              <c:f>'Divergence baseline no sds'!$X$27</c:f>
              <c:strCache>
                <c:ptCount val="1"/>
                <c:pt idx="0">
                  <c:v>PC3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strRef>
              <c:f>'Divergence baseline no sds'!$Y$1:$AF$1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'Divergence baseline no sds'!$Y$38:$AF$38</c:f>
              <c:numCache>
                <c:formatCode>General</c:formatCode>
                <c:ptCount val="8"/>
                <c:pt idx="0">
                  <c:v>3.3415489638040081E-3</c:v>
                </c:pt>
                <c:pt idx="1">
                  <c:v>5.1242084654319351E-3</c:v>
                </c:pt>
                <c:pt idx="2">
                  <c:v>6.165101088433711E-3</c:v>
                </c:pt>
                <c:pt idx="3">
                  <c:v>6.3659210899622573E-3</c:v>
                </c:pt>
                <c:pt idx="4">
                  <c:v>5.7337558114655129E-3</c:v>
                </c:pt>
                <c:pt idx="5">
                  <c:v>1.1605897297471194E-2</c:v>
                </c:pt>
                <c:pt idx="6">
                  <c:v>1.0141606188878717E-2</c:v>
                </c:pt>
                <c:pt idx="7">
                  <c:v>1.8622946016980339E-2</c:v>
                </c:pt>
              </c:numCache>
            </c:numRef>
          </c:val>
        </c:ser>
        <c:ser>
          <c:idx val="3"/>
          <c:order val="3"/>
          <c:tx>
            <c:v>PC4</c:v>
          </c:tx>
          <c:spPr>
            <a:solidFill>
              <a:schemeClr val="accent4"/>
            </a:solidFill>
            <a:ln w="25400">
              <a:noFill/>
            </a:ln>
          </c:spPr>
          <c:cat>
            <c:strRef>
              <c:f>'Divergence baseline no sds'!$Y$1:$AF$1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'Divergence baseline no sds'!$Y$39:$AF$39</c:f>
              <c:numCache>
                <c:formatCode>General</c:formatCode>
                <c:ptCount val="8"/>
                <c:pt idx="0">
                  <c:v>1.9043048405121834E-3</c:v>
                </c:pt>
                <c:pt idx="1">
                  <c:v>5.5931435263072427E-3</c:v>
                </c:pt>
                <c:pt idx="2">
                  <c:v>5.1212181346941303E-3</c:v>
                </c:pt>
                <c:pt idx="3">
                  <c:v>4.0583858284014554E-3</c:v>
                </c:pt>
                <c:pt idx="4">
                  <c:v>8.4827695855983522E-3</c:v>
                </c:pt>
                <c:pt idx="5">
                  <c:v>1.407329577067928E-2</c:v>
                </c:pt>
                <c:pt idx="6">
                  <c:v>1.7401080207006595E-2</c:v>
                </c:pt>
                <c:pt idx="7">
                  <c:v>1.4791534216449633E-2</c:v>
                </c:pt>
              </c:numCache>
            </c:numRef>
          </c:val>
        </c:ser>
        <c:ser>
          <c:idx val="4"/>
          <c:order val="4"/>
          <c:tx>
            <c:strRef>
              <c:f>'Divergence baseline no sds'!$X$29</c:f>
              <c:strCache>
                <c:ptCount val="1"/>
                <c:pt idx="0">
                  <c:v>PC5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cat>
            <c:strRef>
              <c:f>'Divergence baseline no sds'!$Y$1:$AF$1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'Divergence baseline no sds'!$Y$40:$AF$40</c:f>
              <c:numCache>
                <c:formatCode>General</c:formatCode>
                <c:ptCount val="8"/>
                <c:pt idx="0">
                  <c:v>5.0870555418502928E-4</c:v>
                </c:pt>
                <c:pt idx="1">
                  <c:v>3.5386246282900218E-3</c:v>
                </c:pt>
                <c:pt idx="2">
                  <c:v>3.839908184950835E-3</c:v>
                </c:pt>
                <c:pt idx="3">
                  <c:v>5.0027205863163457E-3</c:v>
                </c:pt>
                <c:pt idx="4">
                  <c:v>6.5621519928067418E-3</c:v>
                </c:pt>
                <c:pt idx="5">
                  <c:v>1.2146264727596497E-2</c:v>
                </c:pt>
                <c:pt idx="6">
                  <c:v>1.3974875255849509E-2</c:v>
                </c:pt>
                <c:pt idx="7">
                  <c:v>1.6221901635464223E-2</c:v>
                </c:pt>
              </c:numCache>
            </c:numRef>
          </c:val>
        </c:ser>
        <c:ser>
          <c:idx val="5"/>
          <c:order val="5"/>
          <c:tx>
            <c:v>PC6</c:v>
          </c:tx>
          <c:spPr>
            <a:solidFill>
              <a:schemeClr val="accent6"/>
            </a:solidFill>
            <a:ln w="25400">
              <a:noFill/>
            </a:ln>
          </c:spPr>
          <c:cat>
            <c:strRef>
              <c:f>'Divergence baseline no sds'!$Y$1:$AF$1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'Divergence baseline no sds'!$Y$41:$AF$41</c:f>
              <c:numCache>
                <c:formatCode>General</c:formatCode>
                <c:ptCount val="8"/>
                <c:pt idx="0">
                  <c:v>8.4783050212955402E-4</c:v>
                </c:pt>
                <c:pt idx="1">
                  <c:v>4.0879250550849297E-3</c:v>
                </c:pt>
                <c:pt idx="2">
                  <c:v>3.9878808807183317E-3</c:v>
                </c:pt>
                <c:pt idx="3">
                  <c:v>5.277725645342902E-3</c:v>
                </c:pt>
                <c:pt idx="4">
                  <c:v>5.4075142819196564E-3</c:v>
                </c:pt>
                <c:pt idx="5">
                  <c:v>9.6842876317786465E-3</c:v>
                </c:pt>
                <c:pt idx="6">
                  <c:v>1.2812119501857346E-2</c:v>
                </c:pt>
                <c:pt idx="7">
                  <c:v>1.4000300018403024E-2</c:v>
                </c:pt>
              </c:numCache>
            </c:numRef>
          </c:val>
        </c:ser>
        <c:ser>
          <c:idx val="6"/>
          <c:order val="6"/>
          <c:tx>
            <c:v>PC6</c:v>
          </c:tx>
          <c:spPr>
            <a:solidFill>
              <a:schemeClr val="accent4"/>
            </a:solidFill>
            <a:ln w="25400">
              <a:noFill/>
            </a:ln>
          </c:spPr>
          <c:cat>
            <c:strRef>
              <c:f>'Divergence baseline no sds'!$Y$1:$AF$1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'Divergence baseline no sds'!$Y$42:$AF$42</c:f>
              <c:numCache>
                <c:formatCode>General</c:formatCode>
                <c:ptCount val="8"/>
                <c:pt idx="0">
                  <c:v>1.1865785510656317E-3</c:v>
                </c:pt>
                <c:pt idx="1">
                  <c:v>7.1434324585912812E-3</c:v>
                </c:pt>
                <c:pt idx="2">
                  <c:v>3.5539195353702091E-3</c:v>
                </c:pt>
                <c:pt idx="3">
                  <c:v>8.7737043601596749E-3</c:v>
                </c:pt>
                <c:pt idx="4">
                  <c:v>7.5106141704806015E-3</c:v>
                </c:pt>
                <c:pt idx="5">
                  <c:v>1.6276262209442342E-2</c:v>
                </c:pt>
                <c:pt idx="6">
                  <c:v>2.0029707677876159E-2</c:v>
                </c:pt>
                <c:pt idx="7">
                  <c:v>1.876549698807306E-2</c:v>
                </c:pt>
              </c:numCache>
            </c:numRef>
          </c:val>
        </c:ser>
        <c:ser>
          <c:idx val="7"/>
          <c:order val="7"/>
          <c:tx>
            <c:strRef>
              <c:f>'Divergence baseline no sds'!$X$43</c:f>
              <c:strCache>
                <c:ptCount val="1"/>
                <c:pt idx="0">
                  <c:v>PC8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strRef>
              <c:f>'Divergence baseline no sds'!$Y$1:$AF$1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'Divergence baseline no sds'!$Y$43:$AF$43</c:f>
              <c:numCache>
                <c:formatCode>General</c:formatCode>
                <c:ptCount val="8"/>
                <c:pt idx="0">
                  <c:v>2.763599430968267E-3</c:v>
                </c:pt>
                <c:pt idx="1">
                  <c:v>6.4150543829077922E-3</c:v>
                </c:pt>
                <c:pt idx="2">
                  <c:v>9.7050043572113366E-3</c:v>
                </c:pt>
                <c:pt idx="3">
                  <c:v>5.7276463376323425E-3</c:v>
                </c:pt>
                <c:pt idx="4">
                  <c:v>1.1994084213589499E-2</c:v>
                </c:pt>
                <c:pt idx="5">
                  <c:v>1.6839054316333261E-2</c:v>
                </c:pt>
                <c:pt idx="6">
                  <c:v>2.0928068284538966E-2</c:v>
                </c:pt>
                <c:pt idx="7">
                  <c:v>2.6376180539939623E-2</c:v>
                </c:pt>
              </c:numCache>
            </c:numRef>
          </c:val>
        </c:ser>
        <c:ser>
          <c:idx val="8"/>
          <c:order val="8"/>
          <c:tx>
            <c:strRef>
              <c:f>'Divergence baseline no sds'!$X$44</c:f>
              <c:strCache>
                <c:ptCount val="1"/>
                <c:pt idx="0">
                  <c:v>PC9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strRef>
              <c:f>'Divergence baseline no sds'!$Y$1:$AF$1</c:f>
              <c:strCache>
                <c:ptCount val="8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</c:strCache>
            </c:strRef>
          </c:cat>
          <c:val>
            <c:numRef>
              <c:f>'Divergence baseline no sds'!$Y$44:$AF$44</c:f>
              <c:numCache>
                <c:formatCode>General</c:formatCode>
                <c:ptCount val="8"/>
                <c:pt idx="0">
                  <c:v>3.6516871691949508E-3</c:v>
                </c:pt>
                <c:pt idx="1">
                  <c:v>4.2187463311311752E-3</c:v>
                </c:pt>
                <c:pt idx="2">
                  <c:v>1.085739681198006E-2</c:v>
                </c:pt>
                <c:pt idx="3">
                  <c:v>1.9078572390806906E-2</c:v>
                </c:pt>
                <c:pt idx="4">
                  <c:v>1.4657235889388609E-2</c:v>
                </c:pt>
                <c:pt idx="5">
                  <c:v>4.2374529282051883E-2</c:v>
                </c:pt>
                <c:pt idx="6">
                  <c:v>2.7307509288615698E-2</c:v>
                </c:pt>
                <c:pt idx="7">
                  <c:v>2.393849352377387E-2</c:v>
                </c:pt>
              </c:numCache>
            </c:numRef>
          </c:val>
        </c:ser>
        <c:axId val="71444736"/>
        <c:axId val="71450624"/>
      </c:areaChart>
      <c:lineChart>
        <c:grouping val="standard"/>
        <c:ser>
          <c:idx val="9"/>
          <c:order val="9"/>
          <c:tx>
            <c:v>Median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'Divergence baseline no sds'!$Y$23:$AF$23</c:f>
              <c:numCache>
                <c:formatCode>General</c:formatCode>
                <c:ptCount val="8"/>
                <c:pt idx="0">
                  <c:v>0.99983674371763476</c:v>
                </c:pt>
                <c:pt idx="1">
                  <c:v>1.0087351957668844</c:v>
                </c:pt>
                <c:pt idx="2">
                  <c:v>1.0018670234643108</c:v>
                </c:pt>
                <c:pt idx="3">
                  <c:v>1.000606689324494</c:v>
                </c:pt>
                <c:pt idx="4">
                  <c:v>0.99555773727054286</c:v>
                </c:pt>
                <c:pt idx="5">
                  <c:v>0.98889428191910667</c:v>
                </c:pt>
                <c:pt idx="6">
                  <c:v>0.99067628784962591</c:v>
                </c:pt>
                <c:pt idx="7">
                  <c:v>0.98864878074387263</c:v>
                </c:pt>
              </c:numCache>
            </c:numRef>
          </c:val>
        </c:ser>
        <c:marker val="1"/>
        <c:axId val="71444736"/>
        <c:axId val="71450624"/>
      </c:lineChart>
      <c:catAx>
        <c:axId val="71444736"/>
        <c:scaling>
          <c:orientation val="minMax"/>
        </c:scaling>
        <c:axPos val="b"/>
        <c:numFmt formatCode="General" sourceLinked="1"/>
        <c:tickLblPos val="nextTo"/>
        <c:crossAx val="71450624"/>
        <c:crosses val="autoZero"/>
        <c:auto val="1"/>
        <c:lblAlgn val="ctr"/>
        <c:lblOffset val="100"/>
      </c:catAx>
      <c:valAx>
        <c:axId val="71450624"/>
        <c:scaling>
          <c:orientation val="minMax"/>
          <c:max val="1.2"/>
          <c:min val="0.8"/>
        </c:scaling>
        <c:axPos val="l"/>
        <c:majorGridlines>
          <c:spPr>
            <a:ln>
              <a:prstDash val="dash"/>
            </a:ln>
          </c:spPr>
        </c:majorGridlines>
        <c:numFmt formatCode="0%" sourceLinked="0"/>
        <c:tickLblPos val="nextTo"/>
        <c:crossAx val="71444736"/>
        <c:crosses val="autoZero"/>
        <c:crossBetween val="between"/>
      </c:valAx>
    </c:plotArea>
    <c:plotVisOnly val="1"/>
    <c:dispBlanksAs val="zero"/>
  </c:chart>
  <c:spPr>
    <a:ln>
      <a:noFill/>
    </a:ln>
  </c:spPr>
  <c:txPr>
    <a:bodyPr/>
    <a:lstStyle/>
    <a:p>
      <a:pPr>
        <a:defRPr sz="13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9.7091916687619503E-2"/>
          <c:y val="6.2715881415765479E-2"/>
          <c:w val="0.83195592789884953"/>
          <c:h val="0.81308170607502872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AFBC21">
                  <a:alpha val="41000"/>
                </a:srgbClr>
              </a:solidFill>
            </c:spPr>
          </c:marker>
          <c:trendline>
            <c:spPr>
              <a:ln w="22225">
                <a:solidFill>
                  <a:schemeClr val="accent4"/>
                </a:solidFill>
              </a:ln>
            </c:spPr>
            <c:trendlineType val="linear"/>
          </c:trendline>
          <c:xVal>
            <c:numRef>
              <c:f>'GVA vs RV pc'!$H$15:$H$166</c:f>
              <c:numCache>
                <c:formatCode>General</c:formatCode>
                <c:ptCount val="152"/>
                <c:pt idx="0">
                  <c:v>0.10535474866628797</c:v>
                </c:pt>
                <c:pt idx="1">
                  <c:v>0.17663830518722945</c:v>
                </c:pt>
                <c:pt idx="2">
                  <c:v>0.11036001890897751</c:v>
                </c:pt>
                <c:pt idx="3">
                  <c:v>4.6829391270875875E-2</c:v>
                </c:pt>
                <c:pt idx="4">
                  <c:v>0.22148151695728302</c:v>
                </c:pt>
                <c:pt idx="5">
                  <c:v>0.13822838664054871</c:v>
                </c:pt>
                <c:pt idx="6">
                  <c:v>0.22138157486915397</c:v>
                </c:pt>
                <c:pt idx="7">
                  <c:v>6.2409289181232494E-2</c:v>
                </c:pt>
                <c:pt idx="8">
                  <c:v>0.11686321347952019</c:v>
                </c:pt>
                <c:pt idx="9">
                  <c:v>0.13901905715465546</c:v>
                </c:pt>
                <c:pt idx="10">
                  <c:v>0.12286104261875162</c:v>
                </c:pt>
                <c:pt idx="11">
                  <c:v>0.12662930786609691</c:v>
                </c:pt>
                <c:pt idx="12">
                  <c:v>0.22732709348201754</c:v>
                </c:pt>
                <c:pt idx="13">
                  <c:v>0.19742201268672943</c:v>
                </c:pt>
                <c:pt idx="14">
                  <c:v>0.10442845523357402</c:v>
                </c:pt>
                <c:pt idx="15">
                  <c:v>0.10412781685590744</c:v>
                </c:pt>
                <c:pt idx="16">
                  <c:v>0.13303619623184204</c:v>
                </c:pt>
                <c:pt idx="17">
                  <c:v>0.1166209951043129</c:v>
                </c:pt>
                <c:pt idx="18">
                  <c:v>9.3994781374931363E-2</c:v>
                </c:pt>
                <c:pt idx="19">
                  <c:v>0.19815342128276825</c:v>
                </c:pt>
                <c:pt idx="20">
                  <c:v>0.19761119782924674</c:v>
                </c:pt>
                <c:pt idx="21">
                  <c:v>4.3911274522542974E-2</c:v>
                </c:pt>
                <c:pt idx="22">
                  <c:v>0.13352766633033752</c:v>
                </c:pt>
                <c:pt idx="23">
                  <c:v>3.3913597464561476E-2</c:v>
                </c:pt>
                <c:pt idx="24">
                  <c:v>0.15838579833507541</c:v>
                </c:pt>
                <c:pt idx="25">
                  <c:v>0.12280781567096556</c:v>
                </c:pt>
                <c:pt idx="26">
                  <c:v>0.17978452146053314</c:v>
                </c:pt>
                <c:pt idx="27">
                  <c:v>0.18901009857654877</c:v>
                </c:pt>
                <c:pt idx="28">
                  <c:v>7.1401312947273282E-2</c:v>
                </c:pt>
                <c:pt idx="29">
                  <c:v>0.13295766711235046</c:v>
                </c:pt>
                <c:pt idx="30">
                  <c:v>0.13511213660240423</c:v>
                </c:pt>
                <c:pt idx="31">
                  <c:v>0.11486773192882539</c:v>
                </c:pt>
                <c:pt idx="32">
                  <c:v>0.31614282727242177</c:v>
                </c:pt>
                <c:pt idx="33">
                  <c:v>7.4989423155784884E-2</c:v>
                </c:pt>
                <c:pt idx="34">
                  <c:v>0.14234033226966891</c:v>
                </c:pt>
                <c:pt idx="35">
                  <c:v>9.5952436327934251E-2</c:v>
                </c:pt>
                <c:pt idx="36">
                  <c:v>0.13421534001827484</c:v>
                </c:pt>
                <c:pt idx="37">
                  <c:v>0.18288554251194195</c:v>
                </c:pt>
                <c:pt idx="38">
                  <c:v>0.14961083233356476</c:v>
                </c:pt>
                <c:pt idx="39">
                  <c:v>9.4762772321701064E-2</c:v>
                </c:pt>
                <c:pt idx="40">
                  <c:v>5.7605583220720312E-2</c:v>
                </c:pt>
                <c:pt idx="41">
                  <c:v>0.15642990171909629</c:v>
                </c:pt>
                <c:pt idx="42">
                  <c:v>0.13531447947025299</c:v>
                </c:pt>
                <c:pt idx="43">
                  <c:v>0.11920611560344696</c:v>
                </c:pt>
                <c:pt idx="44">
                  <c:v>0.18661892414093237</c:v>
                </c:pt>
                <c:pt idx="45">
                  <c:v>0.22498065233230591</c:v>
                </c:pt>
                <c:pt idx="46">
                  <c:v>0.10824669897556433</c:v>
                </c:pt>
                <c:pt idx="47">
                  <c:v>0.14402388036251071</c:v>
                </c:pt>
                <c:pt idx="48">
                  <c:v>0.16095831990242279</c:v>
                </c:pt>
                <c:pt idx="49">
                  <c:v>0.12009608000517054</c:v>
                </c:pt>
                <c:pt idx="50">
                  <c:v>0.19195474684238645</c:v>
                </c:pt>
                <c:pt idx="51">
                  <c:v>0.34884440898895747</c:v>
                </c:pt>
                <c:pt idx="52">
                  <c:v>0.15233208239078541</c:v>
                </c:pt>
                <c:pt idx="53">
                  <c:v>-9.6425907686352747E-3</c:v>
                </c:pt>
                <c:pt idx="54">
                  <c:v>3.1445935368538042E-2</c:v>
                </c:pt>
                <c:pt idx="55">
                  <c:v>0.28413754701614374</c:v>
                </c:pt>
                <c:pt idx="56">
                  <c:v>0.12150777876377122</c:v>
                </c:pt>
                <c:pt idx="57">
                  <c:v>8.6584359407424968E-2</c:v>
                </c:pt>
                <c:pt idx="58">
                  <c:v>8.3664558827879293E-2</c:v>
                </c:pt>
                <c:pt idx="59">
                  <c:v>0.11234749853610991</c:v>
                </c:pt>
                <c:pt idx="60">
                  <c:v>0.28501865267753601</c:v>
                </c:pt>
                <c:pt idx="61">
                  <c:v>0.21443061530590071</c:v>
                </c:pt>
                <c:pt idx="62">
                  <c:v>0.12509760260581967</c:v>
                </c:pt>
                <c:pt idx="63">
                  <c:v>0.11014106124639511</c:v>
                </c:pt>
                <c:pt idx="64">
                  <c:v>0.17521551251411441</c:v>
                </c:pt>
                <c:pt idx="65">
                  <c:v>0.1401747465133667</c:v>
                </c:pt>
                <c:pt idx="66">
                  <c:v>0.10893948376178759</c:v>
                </c:pt>
                <c:pt idx="67">
                  <c:v>0.14213240146637263</c:v>
                </c:pt>
                <c:pt idx="68">
                  <c:v>7.7382270246746073E-3</c:v>
                </c:pt>
                <c:pt idx="69">
                  <c:v>5.7850472629070303E-2</c:v>
                </c:pt>
                <c:pt idx="70">
                  <c:v>0.1434166431427038</c:v>
                </c:pt>
                <c:pt idx="71">
                  <c:v>0.13453736901283458</c:v>
                </c:pt>
                <c:pt idx="72">
                  <c:v>0.21403595805168171</c:v>
                </c:pt>
                <c:pt idx="73">
                  <c:v>5.5387943983078024E-2</c:v>
                </c:pt>
                <c:pt idx="74">
                  <c:v>0.21187922358513098</c:v>
                </c:pt>
                <c:pt idx="75">
                  <c:v>0.10627530515194022</c:v>
                </c:pt>
                <c:pt idx="76">
                  <c:v>0.17352887988090521</c:v>
                </c:pt>
                <c:pt idx="77">
                  <c:v>0.13780738413334145</c:v>
                </c:pt>
                <c:pt idx="78">
                  <c:v>0.1745540052652359</c:v>
                </c:pt>
                <c:pt idx="79">
                  <c:v>-0.10126016288995759</c:v>
                </c:pt>
                <c:pt idx="80">
                  <c:v>0.17787419259548443</c:v>
                </c:pt>
                <c:pt idx="81">
                  <c:v>0.18975760042667394</c:v>
                </c:pt>
                <c:pt idx="82">
                  <c:v>0.13973484933376321</c:v>
                </c:pt>
                <c:pt idx="83">
                  <c:v>5.4176695644855513E-2</c:v>
                </c:pt>
                <c:pt idx="84">
                  <c:v>6.4374543726444272E-2</c:v>
                </c:pt>
                <c:pt idx="85">
                  <c:v>0.13237009942531586</c:v>
                </c:pt>
                <c:pt idx="86">
                  <c:v>0.15420211851597129</c:v>
                </c:pt>
                <c:pt idx="87">
                  <c:v>0.22144716978073337</c:v>
                </c:pt>
                <c:pt idx="88">
                  <c:v>0.1160498782992363</c:v>
                </c:pt>
                <c:pt idx="89">
                  <c:v>0.11580374091863826</c:v>
                </c:pt>
                <c:pt idx="90">
                  <c:v>0.11315555125474942</c:v>
                </c:pt>
                <c:pt idx="91">
                  <c:v>5.9393309056759913E-3</c:v>
                </c:pt>
                <c:pt idx="92">
                  <c:v>0.1303788423538208</c:v>
                </c:pt>
                <c:pt idx="93">
                  <c:v>0.15816292166709944</c:v>
                </c:pt>
                <c:pt idx="94">
                  <c:v>7.5865976512432112E-2</c:v>
                </c:pt>
                <c:pt idx="95">
                  <c:v>0.3246304988861084</c:v>
                </c:pt>
                <c:pt idx="96">
                  <c:v>0.14797118306160192</c:v>
                </c:pt>
                <c:pt idx="97">
                  <c:v>0.11544606834650042</c:v>
                </c:pt>
                <c:pt idx="98">
                  <c:v>5.8761648833751824E-2</c:v>
                </c:pt>
                <c:pt idx="99">
                  <c:v>7.8604824841022533E-2</c:v>
                </c:pt>
                <c:pt idx="100">
                  <c:v>0.13974343240261444</c:v>
                </c:pt>
                <c:pt idx="101">
                  <c:v>1.3449530117213948E-2</c:v>
                </c:pt>
                <c:pt idx="102">
                  <c:v>5.3377948701381683E-2</c:v>
                </c:pt>
                <c:pt idx="103">
                  <c:v>0.11256830394268059</c:v>
                </c:pt>
                <c:pt idx="104">
                  <c:v>0.28735587000847324</c:v>
                </c:pt>
                <c:pt idx="105">
                  <c:v>0.13135142624377957</c:v>
                </c:pt>
                <c:pt idx="106">
                  <c:v>7.4366390705109767E-2</c:v>
                </c:pt>
                <c:pt idx="107">
                  <c:v>0.1760701984167099</c:v>
                </c:pt>
                <c:pt idx="108">
                  <c:v>0.10982740670442581</c:v>
                </c:pt>
                <c:pt idx="109">
                  <c:v>4.8399642109870897E-2</c:v>
                </c:pt>
                <c:pt idx="110">
                  <c:v>0.10988935083150864</c:v>
                </c:pt>
                <c:pt idx="111">
                  <c:v>1.5794541686773307E-2</c:v>
                </c:pt>
                <c:pt idx="112">
                  <c:v>5.8378942310810089E-2</c:v>
                </c:pt>
                <c:pt idx="113">
                  <c:v>-1.2289212085306638E-2</c:v>
                </c:pt>
                <c:pt idx="114">
                  <c:v>0.10748455673456192</c:v>
                </c:pt>
                <c:pt idx="115">
                  <c:v>0.13051788508892287</c:v>
                </c:pt>
                <c:pt idx="116">
                  <c:v>0.13915936648845673</c:v>
                </c:pt>
                <c:pt idx="117">
                  <c:v>0.21657471358776309</c:v>
                </c:pt>
                <c:pt idx="118">
                  <c:v>0.16686154901981337</c:v>
                </c:pt>
                <c:pt idx="119">
                  <c:v>8.9661955833435225E-2</c:v>
                </c:pt>
                <c:pt idx="120">
                  <c:v>7.1600206196308136E-2</c:v>
                </c:pt>
                <c:pt idx="121">
                  <c:v>3.950020298361781E-2</c:v>
                </c:pt>
                <c:pt idx="122">
                  <c:v>0.12982381880283356</c:v>
                </c:pt>
                <c:pt idx="123">
                  <c:v>0.12100107222795529</c:v>
                </c:pt>
                <c:pt idx="124">
                  <c:v>5.1854349672793745E-2</c:v>
                </c:pt>
                <c:pt idx="125">
                  <c:v>0.21352343261242326</c:v>
                </c:pt>
                <c:pt idx="126">
                  <c:v>0.15680158138275146</c:v>
                </c:pt>
                <c:pt idx="127">
                  <c:v>0.11820743978023529</c:v>
                </c:pt>
                <c:pt idx="128">
                  <c:v>0.2071208655834198</c:v>
                </c:pt>
                <c:pt idx="129">
                  <c:v>0.28198871016502858</c:v>
                </c:pt>
                <c:pt idx="130">
                  <c:v>0.14933434128761294</c:v>
                </c:pt>
                <c:pt idx="131">
                  <c:v>0.12735781073570238</c:v>
                </c:pt>
                <c:pt idx="132">
                  <c:v>0.22832988202571869</c:v>
                </c:pt>
                <c:pt idx="133">
                  <c:v>0.14128862321376787</c:v>
                </c:pt>
                <c:pt idx="134">
                  <c:v>0.10816583037376409</c:v>
                </c:pt>
                <c:pt idx="135">
                  <c:v>0.16017064452171317</c:v>
                </c:pt>
                <c:pt idx="136">
                  <c:v>0.13411389291286471</c:v>
                </c:pt>
                <c:pt idx="137">
                  <c:v>0.25750023126602178</c:v>
                </c:pt>
                <c:pt idx="138">
                  <c:v>0.133458212018013</c:v>
                </c:pt>
                <c:pt idx="139">
                  <c:v>0.21344678103924164</c:v>
                </c:pt>
                <c:pt idx="140">
                  <c:v>3.8206737488508252E-2</c:v>
                </c:pt>
                <c:pt idx="141">
                  <c:v>0.17580524086952459</c:v>
                </c:pt>
                <c:pt idx="142">
                  <c:v>6.2218174338340933E-2</c:v>
                </c:pt>
                <c:pt idx="143">
                  <c:v>0.12244997173547746</c:v>
                </c:pt>
                <c:pt idx="144">
                  <c:v>0.12890149652957941</c:v>
                </c:pt>
                <c:pt idx="145">
                  <c:v>0.28235247731209623</c:v>
                </c:pt>
                <c:pt idx="146">
                  <c:v>9.8784632980824766E-2</c:v>
                </c:pt>
                <c:pt idx="147">
                  <c:v>8.9781776070594732E-2</c:v>
                </c:pt>
                <c:pt idx="148">
                  <c:v>8.7949946522712694E-2</c:v>
                </c:pt>
                <c:pt idx="149">
                  <c:v>0.17598053812980671</c:v>
                </c:pt>
                <c:pt idx="150">
                  <c:v>8.8678285479545579E-2</c:v>
                </c:pt>
                <c:pt idx="151">
                  <c:v>0.1054707244038596</c:v>
                </c:pt>
              </c:numCache>
            </c:numRef>
          </c:xVal>
          <c:yVal>
            <c:numRef>
              <c:f>'GVA vs RV pc'!$I$15:$I$166</c:f>
              <c:numCache>
                <c:formatCode>General</c:formatCode>
                <c:ptCount val="152"/>
                <c:pt idx="0">
                  <c:v>-7.2350315749645414E-2</c:v>
                </c:pt>
                <c:pt idx="1">
                  <c:v>-7.8016065061092391E-2</c:v>
                </c:pt>
                <c:pt idx="2">
                  <c:v>-9.0601099655033268E-3</c:v>
                </c:pt>
                <c:pt idx="3">
                  <c:v>1.1363753117620981E-2</c:v>
                </c:pt>
                <c:pt idx="4">
                  <c:v>-7.6697859913110733E-3</c:v>
                </c:pt>
                <c:pt idx="5">
                  <c:v>-1.9240580499172651E-2</c:v>
                </c:pt>
                <c:pt idx="6">
                  <c:v>4.7918014228344907E-2</c:v>
                </c:pt>
                <c:pt idx="7">
                  <c:v>4.5298464596271522E-2</c:v>
                </c:pt>
                <c:pt idx="8">
                  <c:v>-2.5994019582867681E-2</c:v>
                </c:pt>
                <c:pt idx="9">
                  <c:v>-0.10944068431854249</c:v>
                </c:pt>
                <c:pt idx="10">
                  <c:v>0.19860817492008187</c:v>
                </c:pt>
                <c:pt idx="11">
                  <c:v>-2.9165532439947132E-2</c:v>
                </c:pt>
                <c:pt idx="12">
                  <c:v>-6.4024269580841092E-2</c:v>
                </c:pt>
                <c:pt idx="13">
                  <c:v>-7.2130322456359863E-2</c:v>
                </c:pt>
                <c:pt idx="14">
                  <c:v>-3.4515343606472092E-2</c:v>
                </c:pt>
                <c:pt idx="15">
                  <c:v>-5.0213843584060669E-2</c:v>
                </c:pt>
                <c:pt idx="16">
                  <c:v>-5.2748002111911794E-2</c:v>
                </c:pt>
                <c:pt idx="17">
                  <c:v>3.6411225795745891E-2</c:v>
                </c:pt>
                <c:pt idx="18">
                  <c:v>-9.1726565733554703E-3</c:v>
                </c:pt>
                <c:pt idx="19">
                  <c:v>-4.7501374036073733E-2</c:v>
                </c:pt>
                <c:pt idx="20">
                  <c:v>-8.50995108485222E-2</c:v>
                </c:pt>
                <c:pt idx="21">
                  <c:v>-9.3904420733454716E-2</c:v>
                </c:pt>
                <c:pt idx="22">
                  <c:v>-8.9830592274668011E-2</c:v>
                </c:pt>
                <c:pt idx="23">
                  <c:v>-6.7518219351768521E-2</c:v>
                </c:pt>
                <c:pt idx="24">
                  <c:v>3.3230178058147444E-2</c:v>
                </c:pt>
                <c:pt idx="25">
                  <c:v>1.542849233374E-3</c:v>
                </c:pt>
                <c:pt idx="26">
                  <c:v>-5.7943191379308714E-2</c:v>
                </c:pt>
                <c:pt idx="27">
                  <c:v>-3.7767749745398792E-4</c:v>
                </c:pt>
                <c:pt idx="28">
                  <c:v>1.4025411801412721E-3</c:v>
                </c:pt>
                <c:pt idx="29">
                  <c:v>-1.2181553058326263E-2</c:v>
                </c:pt>
                <c:pt idx="30">
                  <c:v>-2.3348081856965987E-2</c:v>
                </c:pt>
                <c:pt idx="31">
                  <c:v>-5.6151829659938812E-2</c:v>
                </c:pt>
                <c:pt idx="32">
                  <c:v>-3.2134424895048135E-2</c:v>
                </c:pt>
                <c:pt idx="33">
                  <c:v>4.0286231786012733E-2</c:v>
                </c:pt>
                <c:pt idx="34">
                  <c:v>-3.8874056190252304E-2</c:v>
                </c:pt>
                <c:pt idx="35">
                  <c:v>-5.0724428147077574E-2</c:v>
                </c:pt>
                <c:pt idx="36">
                  <c:v>-4.5965898782014757E-2</c:v>
                </c:pt>
                <c:pt idx="37">
                  <c:v>-4.9670971930028006E-3</c:v>
                </c:pt>
                <c:pt idx="38">
                  <c:v>-4.9865700304508834E-2</c:v>
                </c:pt>
                <c:pt idx="39">
                  <c:v>-2.0747497677803518E-2</c:v>
                </c:pt>
                <c:pt idx="40">
                  <c:v>-7.6927244663238525E-2</c:v>
                </c:pt>
                <c:pt idx="41">
                  <c:v>5.7178515940904624E-2</c:v>
                </c:pt>
                <c:pt idx="42">
                  <c:v>-2.9803019016981212E-2</c:v>
                </c:pt>
                <c:pt idx="43">
                  <c:v>-1.7062339931726459E-2</c:v>
                </c:pt>
                <c:pt idx="44">
                  <c:v>-7.0868536829949896E-2</c:v>
                </c:pt>
                <c:pt idx="45">
                  <c:v>-2.9970278963446641E-2</c:v>
                </c:pt>
                <c:pt idx="46">
                  <c:v>-1.3475124724209321E-2</c:v>
                </c:pt>
                <c:pt idx="47">
                  <c:v>-8.0972492694854764E-2</c:v>
                </c:pt>
                <c:pt idx="48">
                  <c:v>-2.5515211746096611E-2</c:v>
                </c:pt>
                <c:pt idx="49">
                  <c:v>-5.1601376384496689E-2</c:v>
                </c:pt>
                <c:pt idx="50">
                  <c:v>-0.11903904378414162</c:v>
                </c:pt>
                <c:pt idx="51">
                  <c:v>-6.7882120609283503E-2</c:v>
                </c:pt>
                <c:pt idx="52">
                  <c:v>1.1983495205641013E-2</c:v>
                </c:pt>
                <c:pt idx="53">
                  <c:v>-9.5148898661136724E-2</c:v>
                </c:pt>
                <c:pt idx="54">
                  <c:v>-7.7191650867462172E-2</c:v>
                </c:pt>
                <c:pt idx="55">
                  <c:v>-1.6801104648039268E-3</c:v>
                </c:pt>
                <c:pt idx="56">
                  <c:v>-2.6369376108050402E-2</c:v>
                </c:pt>
                <c:pt idx="57">
                  <c:v>-5.0619188696146011E-2</c:v>
                </c:pt>
                <c:pt idx="58">
                  <c:v>-9.5460444688797025E-2</c:v>
                </c:pt>
                <c:pt idx="59">
                  <c:v>-3.5901516675949638E-2</c:v>
                </c:pt>
                <c:pt idx="60">
                  <c:v>3.9170403033494949E-2</c:v>
                </c:pt>
                <c:pt idx="61">
                  <c:v>-6.1386555433273322E-2</c:v>
                </c:pt>
                <c:pt idx="62">
                  <c:v>-2.9813917353749904E-3</c:v>
                </c:pt>
                <c:pt idx="63">
                  <c:v>-4.4002916663885124E-2</c:v>
                </c:pt>
                <c:pt idx="64">
                  <c:v>-8.2024499773981269E-2</c:v>
                </c:pt>
                <c:pt idx="65">
                  <c:v>-2.8917932882905409E-2</c:v>
                </c:pt>
                <c:pt idx="66">
                  <c:v>-3.091913461685181E-2</c:v>
                </c:pt>
                <c:pt idx="67">
                  <c:v>-2.479089982807639E-2</c:v>
                </c:pt>
                <c:pt idx="68">
                  <c:v>-5.3951162844896334E-3</c:v>
                </c:pt>
                <c:pt idx="69">
                  <c:v>-0.10258463025093217</c:v>
                </c:pt>
                <c:pt idx="70">
                  <c:v>-3.3066753298044198E-2</c:v>
                </c:pt>
                <c:pt idx="71">
                  <c:v>7.2603359818458571E-2</c:v>
                </c:pt>
                <c:pt idx="72">
                  <c:v>-3.2634969800710692E-2</c:v>
                </c:pt>
                <c:pt idx="73">
                  <c:v>-2.8100321069359786E-2</c:v>
                </c:pt>
                <c:pt idx="74">
                  <c:v>-1.9513472914695743E-2</c:v>
                </c:pt>
                <c:pt idx="75">
                  <c:v>-6.9231931120158127E-3</c:v>
                </c:pt>
                <c:pt idx="76">
                  <c:v>0.17147321999073029</c:v>
                </c:pt>
                <c:pt idx="77">
                  <c:v>-1.3329280540347101E-2</c:v>
                </c:pt>
                <c:pt idx="78">
                  <c:v>-1.6215765848755843E-2</c:v>
                </c:pt>
                <c:pt idx="79">
                  <c:v>2.4762842804193552E-2</c:v>
                </c:pt>
                <c:pt idx="80">
                  <c:v>-2.8560198843479156E-2</c:v>
                </c:pt>
                <c:pt idx="81">
                  <c:v>-4.8107896000147013E-3</c:v>
                </c:pt>
                <c:pt idx="82">
                  <c:v>3.2925467938184745E-2</c:v>
                </c:pt>
                <c:pt idx="83">
                  <c:v>-3.5157438367605209E-2</c:v>
                </c:pt>
                <c:pt idx="84">
                  <c:v>-4.7321140766143785E-2</c:v>
                </c:pt>
                <c:pt idx="85">
                  <c:v>5.8595169335603714E-2</c:v>
                </c:pt>
                <c:pt idx="86">
                  <c:v>-8.4768766537308728E-3</c:v>
                </c:pt>
                <c:pt idx="87">
                  <c:v>-2.6673058047890812E-2</c:v>
                </c:pt>
                <c:pt idx="88">
                  <c:v>-5.2574809640645981E-2</c:v>
                </c:pt>
                <c:pt idx="89">
                  <c:v>-4.0930781513452516E-2</c:v>
                </c:pt>
                <c:pt idx="90">
                  <c:v>-2.0302657037973411E-2</c:v>
                </c:pt>
                <c:pt idx="91">
                  <c:v>-7.2460129857064112E-2</c:v>
                </c:pt>
                <c:pt idx="92">
                  <c:v>-6.0599334537982982E-2</c:v>
                </c:pt>
                <c:pt idx="93">
                  <c:v>-0.10157100856304169</c:v>
                </c:pt>
                <c:pt idx="94">
                  <c:v>0.12430750578642009</c:v>
                </c:pt>
                <c:pt idx="95">
                  <c:v>-7.2206169366836562E-2</c:v>
                </c:pt>
                <c:pt idx="96">
                  <c:v>1.662072911858602E-2</c:v>
                </c:pt>
                <c:pt idx="97">
                  <c:v>-2.1042529493570352E-2</c:v>
                </c:pt>
                <c:pt idx="98">
                  <c:v>4.6047810465097275E-2</c:v>
                </c:pt>
                <c:pt idx="99">
                  <c:v>4.9720895476639314E-3</c:v>
                </c:pt>
                <c:pt idx="100">
                  <c:v>-4.5594751834869433E-2</c:v>
                </c:pt>
                <c:pt idx="101">
                  <c:v>-3.0037209391594002E-2</c:v>
                </c:pt>
                <c:pt idx="102">
                  <c:v>-4.5070521533489234E-2</c:v>
                </c:pt>
                <c:pt idx="103">
                  <c:v>-1.6867334023118255E-2</c:v>
                </c:pt>
                <c:pt idx="104">
                  <c:v>-3.5087652504444608E-2</c:v>
                </c:pt>
                <c:pt idx="105">
                  <c:v>-1.226049847900868E-2</c:v>
                </c:pt>
                <c:pt idx="106">
                  <c:v>-4.8075474798679345E-2</c:v>
                </c:pt>
                <c:pt idx="107">
                  <c:v>-1.3397772563621402E-3</c:v>
                </c:pt>
                <c:pt idx="108">
                  <c:v>-9.1209486126899747E-2</c:v>
                </c:pt>
                <c:pt idx="109">
                  <c:v>-3.908690810203555E-2</c:v>
                </c:pt>
                <c:pt idx="110">
                  <c:v>-9.4107203185558347E-2</c:v>
                </c:pt>
                <c:pt idx="111">
                  <c:v>2.2835761774331795E-3</c:v>
                </c:pt>
                <c:pt idx="112">
                  <c:v>6.2405532225966514E-3</c:v>
                </c:pt>
                <c:pt idx="113">
                  <c:v>-3.6887526512146052E-2</c:v>
                </c:pt>
                <c:pt idx="114">
                  <c:v>2.6068894658237687E-3</c:v>
                </c:pt>
                <c:pt idx="115">
                  <c:v>1.4296354725956917E-2</c:v>
                </c:pt>
                <c:pt idx="116">
                  <c:v>-6.354672834277153E-3</c:v>
                </c:pt>
                <c:pt idx="117">
                  <c:v>2.08170097321272E-2</c:v>
                </c:pt>
                <c:pt idx="118">
                  <c:v>-4.8051498830318534E-2</c:v>
                </c:pt>
                <c:pt idx="119">
                  <c:v>-6.0173094272613532E-2</c:v>
                </c:pt>
                <c:pt idx="120">
                  <c:v>-6.0597736388444914E-2</c:v>
                </c:pt>
                <c:pt idx="121">
                  <c:v>-1.2435669079422951E-2</c:v>
                </c:pt>
                <c:pt idx="122">
                  <c:v>-2.2749204188585292E-2</c:v>
                </c:pt>
                <c:pt idx="123">
                  <c:v>-3.2384533435106284E-2</c:v>
                </c:pt>
                <c:pt idx="124">
                  <c:v>-2.3421667516231592E-2</c:v>
                </c:pt>
                <c:pt idx="125">
                  <c:v>-0.16023160517215729</c:v>
                </c:pt>
                <c:pt idx="126">
                  <c:v>-7.1671478450298309E-2</c:v>
                </c:pt>
                <c:pt idx="127">
                  <c:v>6.1616920866072534E-3</c:v>
                </c:pt>
                <c:pt idx="128">
                  <c:v>-1.1802244931459422E-2</c:v>
                </c:pt>
                <c:pt idx="129">
                  <c:v>-5.444064736366272E-2</c:v>
                </c:pt>
                <c:pt idx="130">
                  <c:v>-7.0233896374702454E-2</c:v>
                </c:pt>
                <c:pt idx="131">
                  <c:v>-2.6833772659302462E-2</c:v>
                </c:pt>
                <c:pt idx="132">
                  <c:v>-1.9253503531217839E-2</c:v>
                </c:pt>
                <c:pt idx="133">
                  <c:v>0.14928458631038671</c:v>
                </c:pt>
                <c:pt idx="134">
                  <c:v>-3.2079834491015112E-2</c:v>
                </c:pt>
                <c:pt idx="135">
                  <c:v>-0.10763002187013777</c:v>
                </c:pt>
                <c:pt idx="136">
                  <c:v>-6.4356802031397924E-3</c:v>
                </c:pt>
                <c:pt idx="137">
                  <c:v>-2.0007235929370582E-2</c:v>
                </c:pt>
                <c:pt idx="138">
                  <c:v>-9.4840880483389248E-3</c:v>
                </c:pt>
                <c:pt idx="139">
                  <c:v>-1.9437806680798541E-2</c:v>
                </c:pt>
                <c:pt idx="140">
                  <c:v>-2.9553808271884942E-2</c:v>
                </c:pt>
                <c:pt idx="141">
                  <c:v>-8.3293020725250747E-3</c:v>
                </c:pt>
                <c:pt idx="142">
                  <c:v>-7.1355544030666379E-2</c:v>
                </c:pt>
                <c:pt idx="143">
                  <c:v>-4.4511292129755034E-2</c:v>
                </c:pt>
                <c:pt idx="144">
                  <c:v>-0.12284781783819188</c:v>
                </c:pt>
                <c:pt idx="145">
                  <c:v>-1.5709038823843002E-2</c:v>
                </c:pt>
                <c:pt idx="146">
                  <c:v>3.9532701484859632E-3</c:v>
                </c:pt>
                <c:pt idx="147">
                  <c:v>-1.0709258727729319E-2</c:v>
                </c:pt>
                <c:pt idx="148">
                  <c:v>1.0140769183635741E-2</c:v>
                </c:pt>
                <c:pt idx="149">
                  <c:v>9.2169074341654778E-3</c:v>
                </c:pt>
                <c:pt idx="150">
                  <c:v>-3.7712734192609791E-3</c:v>
                </c:pt>
                <c:pt idx="151">
                  <c:v>-1.2270390987396218E-2</c:v>
                </c:pt>
              </c:numCache>
            </c:numRef>
          </c:yVal>
        </c:ser>
        <c:axId val="100461952"/>
        <c:axId val="102429440"/>
      </c:scatterChart>
      <c:valAx>
        <c:axId val="100461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300" b="0"/>
                </a:pPr>
                <a:r>
                  <a:rPr lang="en-GB" sz="1300" b="0" dirty="0"/>
                  <a:t>Change in </a:t>
                </a:r>
                <a:r>
                  <a:rPr lang="en-GB" sz="1300" b="0" dirty="0" smtClean="0"/>
                  <a:t>economic output</a:t>
                </a:r>
                <a:endParaRPr lang="en-GB" sz="1300" b="0" dirty="0"/>
              </a:p>
            </c:rich>
          </c:tx>
          <c:layout>
            <c:manualLayout>
              <c:xMode val="edge"/>
              <c:yMode val="edge"/>
              <c:x val="0.37660094297514707"/>
              <c:y val="0.90864243531863242"/>
            </c:manualLayout>
          </c:layout>
        </c:title>
        <c:numFmt formatCode="0%" sourceLinked="0"/>
        <c:tickLblPos val="nextTo"/>
        <c:crossAx val="102429440"/>
        <c:crosses val="autoZero"/>
        <c:crossBetween val="midCat"/>
      </c:valAx>
      <c:valAx>
        <c:axId val="10242944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300" b="0"/>
                </a:pPr>
                <a:r>
                  <a:rPr lang="en-GB" sz="1300" b="0" dirty="0" smtClean="0"/>
                  <a:t>Change in business rates tax base </a:t>
                </a:r>
                <a:endParaRPr lang="en-GB" sz="1300" b="0" dirty="0"/>
              </a:p>
            </c:rich>
          </c:tx>
          <c:layout>
            <c:manualLayout>
              <c:xMode val="edge"/>
              <c:yMode val="edge"/>
              <c:x val="1.817329750885379E-2"/>
              <c:y val="0.18429636358858345"/>
            </c:manualLayout>
          </c:layout>
        </c:title>
        <c:numFmt formatCode="0%" sourceLinked="0"/>
        <c:tickLblPos val="nextTo"/>
        <c:crossAx val="100461952"/>
        <c:crosses val="autoZero"/>
        <c:crossBetween val="midCat"/>
        <c:majorUnit val="0.1"/>
      </c:valAx>
      <c:spPr>
        <a:ln>
          <a:solidFill>
            <a:schemeClr val="bg1">
              <a:lumMod val="75000"/>
            </a:schemeClr>
          </a:solidFill>
          <a:prstDash val="dash"/>
        </a:ln>
      </c:spPr>
    </c:plotArea>
    <c:plotVisOnly val="1"/>
  </c:chart>
  <c:spPr>
    <a:ln>
      <a:noFill/>
    </a:ln>
  </c:spPr>
  <c:txPr>
    <a:bodyPr/>
    <a:lstStyle/>
    <a:p>
      <a:pPr>
        <a:defRPr sz="13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Central scenario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2016–17</c:v>
                </c:pt>
                <c:pt idx="1">
                  <c:v>2017–18</c:v>
                </c:pt>
                <c:pt idx="2">
                  <c:v>2018–19</c:v>
                </c:pt>
                <c:pt idx="3">
                  <c:v>2019–20</c:v>
                </c:pt>
                <c:pt idx="4">
                  <c:v>2020–21</c:v>
                </c:pt>
                <c:pt idx="5">
                  <c:v>2021–22</c:v>
                </c:pt>
                <c:pt idx="6">
                  <c:v>2022–23</c:v>
                </c:pt>
                <c:pt idx="7">
                  <c:v>2023–24</c:v>
                </c:pt>
                <c:pt idx="8">
                  <c:v>2024–25</c:v>
                </c:pt>
                <c:pt idx="9">
                  <c:v>2025–26</c:v>
                </c:pt>
                <c:pt idx="10">
                  <c:v>2026–27</c:v>
                </c:pt>
                <c:pt idx="11">
                  <c:v>2027–28</c:v>
                </c:pt>
                <c:pt idx="12">
                  <c:v>2028–29</c:v>
                </c:pt>
                <c:pt idx="13">
                  <c:v>2029–30</c:v>
                </c:pt>
                <c:pt idx="14">
                  <c:v>2030–31</c:v>
                </c:pt>
                <c:pt idx="15">
                  <c:v>2031–32</c:v>
                </c:pt>
                <c:pt idx="16">
                  <c:v>2032–33</c:v>
                </c:pt>
                <c:pt idx="17">
                  <c:v>2033–34</c:v>
                </c:pt>
                <c:pt idx="18">
                  <c:v>2034–35</c:v>
                </c:pt>
                <c:pt idx="19">
                  <c:v>2035–36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0.30028536329350647</c:v>
                </c:pt>
                <c:pt idx="1">
                  <c:v>0.30900106935243327</c:v>
                </c:pt>
                <c:pt idx="2">
                  <c:v>0.31793246685376136</c:v>
                </c:pt>
                <c:pt idx="3">
                  <c:v>0.32708372088296689</c:v>
                </c:pt>
                <c:pt idx="4">
                  <c:v>0.33645905210974797</c:v>
                </c:pt>
                <c:pt idx="5">
                  <c:v>0.34606273759377032</c:v>
                </c:pt>
                <c:pt idx="6">
                  <c:v>0.35589911163304588</c:v>
                </c:pt>
                <c:pt idx="7">
                  <c:v>0.36597256665611388</c:v>
                </c:pt>
                <c:pt idx="8">
                  <c:v>0.37628755415920817</c:v>
                </c:pt>
                <c:pt idx="9">
                  <c:v>0.38684858568940467</c:v>
                </c:pt>
                <c:pt idx="10">
                  <c:v>0.39766023387481958</c:v>
                </c:pt>
                <c:pt idx="11">
                  <c:v>0.40872713350281381</c:v>
                </c:pt>
                <c:pt idx="12">
                  <c:v>0.42005398264709631</c:v>
                </c:pt>
                <c:pt idx="13">
                  <c:v>0.43164554384454812</c:v>
                </c:pt>
                <c:pt idx="14">
                  <c:v>0.44350664532263617</c:v>
                </c:pt>
                <c:pt idx="15">
                  <c:v>0.45564218227811026</c:v>
                </c:pt>
                <c:pt idx="16">
                  <c:v>0.46805711820765988</c:v>
                </c:pt>
                <c:pt idx="17">
                  <c:v>0.48075648629114581</c:v>
                </c:pt>
                <c:pt idx="18">
                  <c:v>0.49374539082802826</c:v>
                </c:pt>
                <c:pt idx="19">
                  <c:v>0.50702900872745627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scenario</c:v>
                </c:pt>
              </c:strCache>
            </c:strRef>
          </c:tx>
          <c:spPr>
            <a:ln>
              <a:solidFill>
                <a:srgbClr val="46B8D3"/>
              </a:solidFill>
            </a:ln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2016–17</c:v>
                </c:pt>
                <c:pt idx="1">
                  <c:v>2017–18</c:v>
                </c:pt>
                <c:pt idx="2">
                  <c:v>2018–19</c:v>
                </c:pt>
                <c:pt idx="3">
                  <c:v>2019–20</c:v>
                </c:pt>
                <c:pt idx="4">
                  <c:v>2020–21</c:v>
                </c:pt>
                <c:pt idx="5">
                  <c:v>2021–22</c:v>
                </c:pt>
                <c:pt idx="6">
                  <c:v>2022–23</c:v>
                </c:pt>
                <c:pt idx="7">
                  <c:v>2023–24</c:v>
                </c:pt>
                <c:pt idx="8">
                  <c:v>2024–25</c:v>
                </c:pt>
                <c:pt idx="9">
                  <c:v>2025–26</c:v>
                </c:pt>
                <c:pt idx="10">
                  <c:v>2026–27</c:v>
                </c:pt>
                <c:pt idx="11">
                  <c:v>2027–28</c:v>
                </c:pt>
                <c:pt idx="12">
                  <c:v>2028–29</c:v>
                </c:pt>
                <c:pt idx="13">
                  <c:v>2029–30</c:v>
                </c:pt>
                <c:pt idx="14">
                  <c:v>2030–31</c:v>
                </c:pt>
                <c:pt idx="15">
                  <c:v>2031–32</c:v>
                </c:pt>
                <c:pt idx="16">
                  <c:v>2032–33</c:v>
                </c:pt>
                <c:pt idx="17">
                  <c:v>2033–34</c:v>
                </c:pt>
                <c:pt idx="18">
                  <c:v>2034–35</c:v>
                </c:pt>
                <c:pt idx="19">
                  <c:v>2035–36</c:v>
                </c:pt>
              </c:strCache>
            </c:strRef>
          </c:cat>
          <c:val>
            <c:numRef>
              <c:f>Sheet1!$C$2:$C$21</c:f>
              <c:numCache>
                <c:formatCode>0%</c:formatCode>
                <c:ptCount val="20"/>
                <c:pt idx="0">
                  <c:v>0.30028536329350647</c:v>
                </c:pt>
                <c:pt idx="1">
                  <c:v>0.3064111645587298</c:v>
                </c:pt>
                <c:pt idx="2">
                  <c:v>0.31261538689450574</c:v>
                </c:pt>
                <c:pt idx="3">
                  <c:v>0.31889783175496306</c:v>
                </c:pt>
                <c:pt idx="4">
                  <c:v>0.32525828028531062</c:v>
                </c:pt>
                <c:pt idx="5">
                  <c:v>0.33169649417708141</c:v>
                </c:pt>
                <c:pt idx="6">
                  <c:v>0.33821221656044886</c:v>
                </c:pt>
                <c:pt idx="7">
                  <c:v>0.34480517293128282</c:v>
                </c:pt>
                <c:pt idx="8">
                  <c:v>0.35147507211037582</c:v>
                </c:pt>
                <c:pt idx="9">
                  <c:v>0.35822160723221541</c:v>
                </c:pt>
                <c:pt idx="10">
                  <c:v>0.36504445676067832</c:v>
                </c:pt>
                <c:pt idx="11">
                  <c:v>0.37194328552892758</c:v>
                </c:pt>
                <c:pt idx="12">
                  <c:v>0.37891774580063003</c:v>
                </c:pt>
                <c:pt idx="13">
                  <c:v>0.38596747834977441</c:v>
                </c:pt>
                <c:pt idx="14">
                  <c:v>0.39309211355622531</c:v>
                </c:pt>
                <c:pt idx="15">
                  <c:v>0.40029127251415825</c:v>
                </c:pt>
                <c:pt idx="16">
                  <c:v>0.40756456815046466</c:v>
                </c:pt>
                <c:pt idx="17">
                  <c:v>0.41491160635038032</c:v>
                </c:pt>
                <c:pt idx="18">
                  <c:v>0.42233198708753888</c:v>
                </c:pt>
                <c:pt idx="19">
                  <c:v>0.42982530555552884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scenario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2016–17</c:v>
                </c:pt>
                <c:pt idx="1">
                  <c:v>2017–18</c:v>
                </c:pt>
                <c:pt idx="2">
                  <c:v>2018–19</c:v>
                </c:pt>
                <c:pt idx="3">
                  <c:v>2019–20</c:v>
                </c:pt>
                <c:pt idx="4">
                  <c:v>2020–21</c:v>
                </c:pt>
                <c:pt idx="5">
                  <c:v>2021–22</c:v>
                </c:pt>
                <c:pt idx="6">
                  <c:v>2022–23</c:v>
                </c:pt>
                <c:pt idx="7">
                  <c:v>2023–24</c:v>
                </c:pt>
                <c:pt idx="8">
                  <c:v>2024–25</c:v>
                </c:pt>
                <c:pt idx="9">
                  <c:v>2025–26</c:v>
                </c:pt>
                <c:pt idx="10">
                  <c:v>2026–27</c:v>
                </c:pt>
                <c:pt idx="11">
                  <c:v>2027–28</c:v>
                </c:pt>
                <c:pt idx="12">
                  <c:v>2028–29</c:v>
                </c:pt>
                <c:pt idx="13">
                  <c:v>2029–30</c:v>
                </c:pt>
                <c:pt idx="14">
                  <c:v>2030–31</c:v>
                </c:pt>
                <c:pt idx="15">
                  <c:v>2031–32</c:v>
                </c:pt>
                <c:pt idx="16">
                  <c:v>2032–33</c:v>
                </c:pt>
                <c:pt idx="17">
                  <c:v>2033–34</c:v>
                </c:pt>
                <c:pt idx="18">
                  <c:v>2034–35</c:v>
                </c:pt>
                <c:pt idx="19">
                  <c:v>2035–36</c:v>
                </c:pt>
              </c:strCache>
            </c:strRef>
          </c:cat>
          <c:val>
            <c:numRef>
              <c:f>Sheet1!$D$2:$D$21</c:f>
              <c:numCache>
                <c:formatCode>0%</c:formatCode>
                <c:ptCount val="20"/>
                <c:pt idx="0">
                  <c:v>0.30028536329350647</c:v>
                </c:pt>
                <c:pt idx="1">
                  <c:v>0.31163512909990132</c:v>
                </c:pt>
                <c:pt idx="2">
                  <c:v>0.32338511061899411</c:v>
                </c:pt>
                <c:pt idx="3">
                  <c:v>0.33554830432287946</c:v>
                </c:pt>
                <c:pt idx="4">
                  <c:v>0.34813809330286766</c:v>
                </c:pt>
                <c:pt idx="5">
                  <c:v>0.36116825803073555</c:v>
                </c:pt>
                <c:pt idx="6">
                  <c:v>0.37465298742087816</c:v>
                </c:pt>
                <c:pt idx="7">
                  <c:v>0.38860689020239264</c:v>
                </c:pt>
                <c:pt idx="8">
                  <c:v>0.40304500661058923</c:v>
                </c:pt>
                <c:pt idx="9">
                  <c:v>0.41798282040740792</c:v>
                </c:pt>
                <c:pt idx="10">
                  <c:v>0.43343627124068507</c:v>
                </c:pt>
                <c:pt idx="11">
                  <c:v>0.44942176735258155</c:v>
                </c:pt>
                <c:pt idx="12">
                  <c:v>0.46595619864755938</c:v>
                </c:pt>
                <c:pt idx="13">
                  <c:v>0.48305695013078542</c:v>
                </c:pt>
                <c:pt idx="14">
                  <c:v>0.5007419157280486</c:v>
                </c:pt>
                <c:pt idx="15">
                  <c:v>0.51902951249871343</c:v>
                </c:pt>
                <c:pt idx="16">
                  <c:v>0.53793869525335802</c:v>
                </c:pt>
                <c:pt idx="17">
                  <c:v>0.55748897158847865</c:v>
                </c:pt>
                <c:pt idx="18">
                  <c:v>0.57770041735032385</c:v>
                </c:pt>
                <c:pt idx="19">
                  <c:v>0.59859369254103567</c:v>
                </c:pt>
              </c:numCache>
            </c:numRef>
          </c:val>
        </c:ser>
        <c:marker val="1"/>
        <c:axId val="143438976"/>
        <c:axId val="143558144"/>
      </c:lineChart>
      <c:catAx>
        <c:axId val="143438976"/>
        <c:scaling>
          <c:orientation val="minMax"/>
        </c:scaling>
        <c:axPos val="b"/>
        <c:tickLblPos val="nextTo"/>
        <c:crossAx val="143558144"/>
        <c:crosses val="autoZero"/>
        <c:auto val="1"/>
        <c:lblAlgn val="ctr"/>
        <c:lblOffset val="100"/>
      </c:catAx>
      <c:valAx>
        <c:axId val="143558144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0%" sourceLinked="1"/>
        <c:tickLblPos val="nextTo"/>
        <c:crossAx val="143438976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2158158730662581"/>
          <c:y val="4.6455671592045333E-2"/>
          <c:w val="0.85637225115576732"/>
          <c:h val="0.8314440062215315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deltaold75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Sheet1!$A$2:$A$153</c:f>
              <c:strCache>
                <c:ptCount val="152"/>
                <c:pt idx="0">
                  <c:v>Northumberland</c:v>
                </c:pt>
                <c:pt idx="1">
                  <c:v>Rutland</c:v>
                </c:pt>
                <c:pt idx="2">
                  <c:v>Shropshire</c:v>
                </c:pt>
                <c:pt idx="3">
                  <c:v>Isle of Wight</c:v>
                </c:pt>
                <c:pt idx="4">
                  <c:v>North Yorkshire</c:v>
                </c:pt>
                <c:pt idx="5">
                  <c:v>Dorset</c:v>
                </c:pt>
                <c:pt idx="6">
                  <c:v>East Riding of Yorkshire</c:v>
                </c:pt>
                <c:pt idx="7">
                  <c:v>Wiltshire</c:v>
                </c:pt>
                <c:pt idx="8">
                  <c:v>Cumbria</c:v>
                </c:pt>
                <c:pt idx="9">
                  <c:v>Cheshire East</c:v>
                </c:pt>
                <c:pt idx="10">
                  <c:v>Suffolk</c:v>
                </c:pt>
                <c:pt idx="11">
                  <c:v>Somerset</c:v>
                </c:pt>
                <c:pt idx="12">
                  <c:v>Torbay</c:v>
                </c:pt>
                <c:pt idx="13">
                  <c:v>West Berkshire</c:v>
                </c:pt>
                <c:pt idx="14">
                  <c:v>Herefordshire, County of</c:v>
                </c:pt>
                <c:pt idx="15">
                  <c:v>North Lincolnshire</c:v>
                </c:pt>
                <c:pt idx="16">
                  <c:v>Worcestershire</c:v>
                </c:pt>
                <c:pt idx="17">
                  <c:v>East Sussex</c:v>
                </c:pt>
                <c:pt idx="18">
                  <c:v>Staffordshire</c:v>
                </c:pt>
                <c:pt idx="19">
                  <c:v>Hampshire</c:v>
                </c:pt>
                <c:pt idx="20">
                  <c:v>North Somerset</c:v>
                </c:pt>
                <c:pt idx="21">
                  <c:v>Devon</c:v>
                </c:pt>
                <c:pt idx="22">
                  <c:v>Derbyshire</c:v>
                </c:pt>
                <c:pt idx="23">
                  <c:v>Cornwall</c:v>
                </c:pt>
                <c:pt idx="24">
                  <c:v>Halton</c:v>
                </c:pt>
                <c:pt idx="25">
                  <c:v>Redcar And Cleveland</c:v>
                </c:pt>
                <c:pt idx="26">
                  <c:v>Lincolnshire</c:v>
                </c:pt>
                <c:pt idx="27">
                  <c:v>Cheshire West and Chester</c:v>
                </c:pt>
                <c:pt idx="28">
                  <c:v>Isles of Scilly</c:v>
                </c:pt>
                <c:pt idx="29">
                  <c:v>Gloucestershire</c:v>
                </c:pt>
                <c:pt idx="30">
                  <c:v>Darlington</c:v>
                </c:pt>
                <c:pt idx="31">
                  <c:v>Warwickshire</c:v>
                </c:pt>
                <c:pt idx="32">
                  <c:v>West Sussex</c:v>
                </c:pt>
                <c:pt idx="33">
                  <c:v>Northamptonshire</c:v>
                </c:pt>
                <c:pt idx="34">
                  <c:v>Norfolk</c:v>
                </c:pt>
                <c:pt idx="35">
                  <c:v>Telford And Wrekin</c:v>
                </c:pt>
                <c:pt idx="36">
                  <c:v>Leicestershire</c:v>
                </c:pt>
                <c:pt idx="37">
                  <c:v>Wirral</c:v>
                </c:pt>
                <c:pt idx="38">
                  <c:v>Sefton</c:v>
                </c:pt>
                <c:pt idx="39">
                  <c:v>Lancashire</c:v>
                </c:pt>
                <c:pt idx="40">
                  <c:v>Nottinghamshire</c:v>
                </c:pt>
                <c:pt idx="41">
                  <c:v>Cambridgeshire</c:v>
                </c:pt>
                <c:pt idx="42">
                  <c:v>Hartlepool</c:v>
                </c:pt>
                <c:pt idx="43">
                  <c:v>Milton Keynes</c:v>
                </c:pt>
                <c:pt idx="44">
                  <c:v>Wokingham</c:v>
                </c:pt>
                <c:pt idx="45">
                  <c:v>County Durham</c:v>
                </c:pt>
                <c:pt idx="46">
                  <c:v>Calderdale</c:v>
                </c:pt>
                <c:pt idx="47">
                  <c:v>St. Helens</c:v>
                </c:pt>
                <c:pt idx="48">
                  <c:v>Kensington And Chelsea</c:v>
                </c:pt>
                <c:pt idx="49">
                  <c:v>Wakefield</c:v>
                </c:pt>
                <c:pt idx="50">
                  <c:v>South Tyneside</c:v>
                </c:pt>
                <c:pt idx="51">
                  <c:v>Wigan</c:v>
                </c:pt>
                <c:pt idx="52">
                  <c:v>Oxfordshire</c:v>
                </c:pt>
                <c:pt idx="53">
                  <c:v>North East Lincolnshire</c:v>
                </c:pt>
                <c:pt idx="54">
                  <c:v>Swindon</c:v>
                </c:pt>
                <c:pt idx="55">
                  <c:v>Doncaster</c:v>
                </c:pt>
                <c:pt idx="56">
                  <c:v>North Tyneside</c:v>
                </c:pt>
                <c:pt idx="57">
                  <c:v>Poole</c:v>
                </c:pt>
                <c:pt idx="58">
                  <c:v>Kent</c:v>
                </c:pt>
                <c:pt idx="59">
                  <c:v>Essex</c:v>
                </c:pt>
                <c:pt idx="60">
                  <c:v>Stockton-on-Tees</c:v>
                </c:pt>
                <c:pt idx="61">
                  <c:v>Rotherham</c:v>
                </c:pt>
                <c:pt idx="62">
                  <c:v>Sunderland</c:v>
                </c:pt>
                <c:pt idx="63">
                  <c:v>Barnsley</c:v>
                </c:pt>
                <c:pt idx="64">
                  <c:v>Buckinghamshire</c:v>
                </c:pt>
                <c:pt idx="65">
                  <c:v>Warrington</c:v>
                </c:pt>
                <c:pt idx="66">
                  <c:v>Central Bedfordshire</c:v>
                </c:pt>
                <c:pt idx="67">
                  <c:v>Windsor And Maidenhead</c:v>
                </c:pt>
                <c:pt idx="68">
                  <c:v>Tameside</c:v>
                </c:pt>
                <c:pt idx="69">
                  <c:v>Rochdale</c:v>
                </c:pt>
                <c:pt idx="70">
                  <c:v>Bracknell Forest</c:v>
                </c:pt>
                <c:pt idx="71">
                  <c:v>Kirklees</c:v>
                </c:pt>
                <c:pt idx="72">
                  <c:v>Southend-on-Sea</c:v>
                </c:pt>
                <c:pt idx="73">
                  <c:v>Plymouth</c:v>
                </c:pt>
                <c:pt idx="74">
                  <c:v>Stockport</c:v>
                </c:pt>
                <c:pt idx="75">
                  <c:v>Bury</c:v>
                </c:pt>
                <c:pt idx="76">
                  <c:v>Bath And North East Somerset</c:v>
                </c:pt>
                <c:pt idx="77">
                  <c:v>Surrey</c:v>
                </c:pt>
                <c:pt idx="78">
                  <c:v>Knowsley</c:v>
                </c:pt>
                <c:pt idx="79">
                  <c:v>Bolton</c:v>
                </c:pt>
                <c:pt idx="80">
                  <c:v>Bedford</c:v>
                </c:pt>
                <c:pt idx="81">
                  <c:v>South Gloucestershire</c:v>
                </c:pt>
                <c:pt idx="82">
                  <c:v>Solihull</c:v>
                </c:pt>
                <c:pt idx="83">
                  <c:v>Gateshead</c:v>
                </c:pt>
                <c:pt idx="84">
                  <c:v>Blackburn with Darwen</c:v>
                </c:pt>
                <c:pt idx="85">
                  <c:v>Dudley</c:v>
                </c:pt>
                <c:pt idx="86">
                  <c:v>City of London</c:v>
                </c:pt>
                <c:pt idx="87">
                  <c:v>Oldham</c:v>
                </c:pt>
                <c:pt idx="88">
                  <c:v>Blackpool</c:v>
                </c:pt>
                <c:pt idx="89">
                  <c:v>Medway</c:v>
                </c:pt>
                <c:pt idx="90">
                  <c:v>Stoke-on-Trent</c:v>
                </c:pt>
                <c:pt idx="91">
                  <c:v>Hertfordshire</c:v>
                </c:pt>
                <c:pt idx="92">
                  <c:v>Middlesbrough</c:v>
                </c:pt>
                <c:pt idx="93">
                  <c:v>York</c:v>
                </c:pt>
                <c:pt idx="94">
                  <c:v>Bradford</c:v>
                </c:pt>
                <c:pt idx="95">
                  <c:v>Richmond upon Thames</c:v>
                </c:pt>
                <c:pt idx="96">
                  <c:v>Kingston upon Hull, City of</c:v>
                </c:pt>
                <c:pt idx="97">
                  <c:v>Peterborough</c:v>
                </c:pt>
                <c:pt idx="98">
                  <c:v>Bournemouth</c:v>
                </c:pt>
                <c:pt idx="99">
                  <c:v>Trafford</c:v>
                </c:pt>
                <c:pt idx="100">
                  <c:v>Harrow</c:v>
                </c:pt>
                <c:pt idx="101">
                  <c:v>Barnet</c:v>
                </c:pt>
                <c:pt idx="102">
                  <c:v>Newcastle upon Tyne</c:v>
                </c:pt>
                <c:pt idx="103">
                  <c:v>Ealing</c:v>
                </c:pt>
                <c:pt idx="104">
                  <c:v>Portsmouth</c:v>
                </c:pt>
                <c:pt idx="105">
                  <c:v>Derby</c:v>
                </c:pt>
                <c:pt idx="106">
                  <c:v>Reading</c:v>
                </c:pt>
                <c:pt idx="107">
                  <c:v>Thurrock</c:v>
                </c:pt>
                <c:pt idx="108">
                  <c:v>Croydon</c:v>
                </c:pt>
                <c:pt idx="109">
                  <c:v>Westminster</c:v>
                </c:pt>
                <c:pt idx="110">
                  <c:v>Brent</c:v>
                </c:pt>
                <c:pt idx="111">
                  <c:v>Walsall</c:v>
                </c:pt>
                <c:pt idx="112">
                  <c:v>Leeds</c:v>
                </c:pt>
                <c:pt idx="113">
                  <c:v>Camden</c:v>
                </c:pt>
                <c:pt idx="114">
                  <c:v>Sutton</c:v>
                </c:pt>
                <c:pt idx="115">
                  <c:v>Kingston upon Thames</c:v>
                </c:pt>
                <c:pt idx="116">
                  <c:v>Leicester</c:v>
                </c:pt>
                <c:pt idx="117">
                  <c:v>Liverpool</c:v>
                </c:pt>
                <c:pt idx="118">
                  <c:v>Sheffield</c:v>
                </c:pt>
                <c:pt idx="119">
                  <c:v>Hounslow</c:v>
                </c:pt>
                <c:pt idx="120">
                  <c:v>Southampton</c:v>
                </c:pt>
                <c:pt idx="121">
                  <c:v>Hammersmith And Fulham</c:v>
                </c:pt>
                <c:pt idx="122">
                  <c:v>Enfield</c:v>
                </c:pt>
                <c:pt idx="123">
                  <c:v>Wolverhampton</c:v>
                </c:pt>
                <c:pt idx="124">
                  <c:v>Slough</c:v>
                </c:pt>
                <c:pt idx="125">
                  <c:v>Bromley</c:v>
                </c:pt>
                <c:pt idx="126">
                  <c:v>Hillingdon</c:v>
                </c:pt>
                <c:pt idx="127">
                  <c:v>Brighton And Hove</c:v>
                </c:pt>
                <c:pt idx="128">
                  <c:v>Havering</c:v>
                </c:pt>
                <c:pt idx="129">
                  <c:v>Nottingham</c:v>
                </c:pt>
                <c:pt idx="130">
                  <c:v>Haringey</c:v>
                </c:pt>
                <c:pt idx="131">
                  <c:v>Salford</c:v>
                </c:pt>
                <c:pt idx="132">
                  <c:v>Bexley</c:v>
                </c:pt>
                <c:pt idx="133">
                  <c:v>Merton</c:v>
                </c:pt>
                <c:pt idx="134">
                  <c:v>Waltham Forest</c:v>
                </c:pt>
                <c:pt idx="135">
                  <c:v>Greenwich</c:v>
                </c:pt>
                <c:pt idx="136">
                  <c:v>Sandwell</c:v>
                </c:pt>
                <c:pt idx="137">
                  <c:v>Bristol, City of</c:v>
                </c:pt>
                <c:pt idx="138">
                  <c:v>Wandsworth</c:v>
                </c:pt>
                <c:pt idx="139">
                  <c:v>Redbridge</c:v>
                </c:pt>
                <c:pt idx="140">
                  <c:v>Luton</c:v>
                </c:pt>
                <c:pt idx="141">
                  <c:v>Newham</c:v>
                </c:pt>
                <c:pt idx="142">
                  <c:v>Birmingham</c:v>
                </c:pt>
                <c:pt idx="143">
                  <c:v>Lambeth</c:v>
                </c:pt>
                <c:pt idx="144">
                  <c:v>Southwark</c:v>
                </c:pt>
                <c:pt idx="145">
                  <c:v>Coventry</c:v>
                </c:pt>
                <c:pt idx="146">
                  <c:v>Islington</c:v>
                </c:pt>
                <c:pt idx="147">
                  <c:v>Hackney</c:v>
                </c:pt>
                <c:pt idx="148">
                  <c:v>Manchester</c:v>
                </c:pt>
                <c:pt idx="149">
                  <c:v>Lewisham</c:v>
                </c:pt>
                <c:pt idx="150">
                  <c:v>Tower Hamlets</c:v>
                </c:pt>
                <c:pt idx="151">
                  <c:v>Barking And Dagenham</c:v>
                </c:pt>
              </c:strCache>
            </c:strRef>
          </c:cat>
          <c:val>
            <c:numRef>
              <c:f>Sheet1!$B$2:$B$153</c:f>
              <c:numCache>
                <c:formatCode>General</c:formatCode>
                <c:ptCount val="152"/>
                <c:pt idx="0">
                  <c:v>7.7435128390788908</c:v>
                </c:pt>
                <c:pt idx="1">
                  <c:v>7.3748871684074269</c:v>
                </c:pt>
                <c:pt idx="2">
                  <c:v>6.92024827003479</c:v>
                </c:pt>
                <c:pt idx="3">
                  <c:v>6.8825751543045044</c:v>
                </c:pt>
                <c:pt idx="4">
                  <c:v>6.8124987185001373</c:v>
                </c:pt>
                <c:pt idx="5">
                  <c:v>6.7476347088813782</c:v>
                </c:pt>
                <c:pt idx="6">
                  <c:v>6.6377379000186885</c:v>
                </c:pt>
                <c:pt idx="7">
                  <c:v>6.6290132701396836</c:v>
                </c:pt>
                <c:pt idx="8">
                  <c:v>6.43572136759758</c:v>
                </c:pt>
                <c:pt idx="9">
                  <c:v>6.3803449273109365</c:v>
                </c:pt>
                <c:pt idx="10">
                  <c:v>6.3691705465316755</c:v>
                </c:pt>
                <c:pt idx="11">
                  <c:v>6.3491441309452057</c:v>
                </c:pt>
                <c:pt idx="12">
                  <c:v>6.3134387135505694</c:v>
                </c:pt>
                <c:pt idx="13">
                  <c:v>6.3072323799133301</c:v>
                </c:pt>
                <c:pt idx="14">
                  <c:v>6.0907788574695481</c:v>
                </c:pt>
                <c:pt idx="15">
                  <c:v>5.9765361249447011</c:v>
                </c:pt>
                <c:pt idx="16">
                  <c:v>5.9599585831165314</c:v>
                </c:pt>
                <c:pt idx="17">
                  <c:v>5.8580629527568817</c:v>
                </c:pt>
                <c:pt idx="18">
                  <c:v>5.7965189218521118</c:v>
                </c:pt>
                <c:pt idx="19">
                  <c:v>5.7641454041004145</c:v>
                </c:pt>
                <c:pt idx="20">
                  <c:v>5.7399176061153385</c:v>
                </c:pt>
                <c:pt idx="21">
                  <c:v>5.7193160057067871</c:v>
                </c:pt>
                <c:pt idx="22">
                  <c:v>5.7074576616287205</c:v>
                </c:pt>
                <c:pt idx="23">
                  <c:v>5.6222327053546914</c:v>
                </c:pt>
                <c:pt idx="24">
                  <c:v>5.5836446583271027</c:v>
                </c:pt>
                <c:pt idx="25">
                  <c:v>5.5637985467910767</c:v>
                </c:pt>
                <c:pt idx="26">
                  <c:v>5.5238179862499122</c:v>
                </c:pt>
                <c:pt idx="27">
                  <c:v>5.5215798318386078</c:v>
                </c:pt>
                <c:pt idx="28">
                  <c:v>5.4112553596496582</c:v>
                </c:pt>
                <c:pt idx="29">
                  <c:v>5.4068744182586714</c:v>
                </c:pt>
                <c:pt idx="30">
                  <c:v>5.3870894014835384</c:v>
                </c:pt>
                <c:pt idx="31">
                  <c:v>5.3199276328086853</c:v>
                </c:pt>
                <c:pt idx="32">
                  <c:v>5.1890984177589417</c:v>
                </c:pt>
                <c:pt idx="33">
                  <c:v>5.1589846611022736</c:v>
                </c:pt>
                <c:pt idx="34">
                  <c:v>5.0841897726058853</c:v>
                </c:pt>
                <c:pt idx="35">
                  <c:v>5.0787888467311859</c:v>
                </c:pt>
                <c:pt idx="36">
                  <c:v>5.073140561580658</c:v>
                </c:pt>
                <c:pt idx="37">
                  <c:v>5.0342485308647174</c:v>
                </c:pt>
                <c:pt idx="38">
                  <c:v>5.0167761743068704</c:v>
                </c:pt>
                <c:pt idx="39">
                  <c:v>5.0111018121242505</c:v>
                </c:pt>
                <c:pt idx="40">
                  <c:v>4.9819014966487893</c:v>
                </c:pt>
                <c:pt idx="41">
                  <c:v>4.9303427338600354</c:v>
                </c:pt>
                <c:pt idx="42">
                  <c:v>4.9089968204498291</c:v>
                </c:pt>
                <c:pt idx="43">
                  <c:v>4.8480521887540915</c:v>
                </c:pt>
                <c:pt idx="44">
                  <c:v>4.8129722476005385</c:v>
                </c:pt>
                <c:pt idx="45">
                  <c:v>4.7615937888622391</c:v>
                </c:pt>
                <c:pt idx="46">
                  <c:v>4.7597154974937439</c:v>
                </c:pt>
                <c:pt idx="47">
                  <c:v>4.7535330057144174</c:v>
                </c:pt>
                <c:pt idx="48">
                  <c:v>4.738163948059082</c:v>
                </c:pt>
                <c:pt idx="49">
                  <c:v>4.7297358512878365</c:v>
                </c:pt>
                <c:pt idx="50">
                  <c:v>4.7179430723190308</c:v>
                </c:pt>
                <c:pt idx="51">
                  <c:v>4.7156333923339924</c:v>
                </c:pt>
                <c:pt idx="52">
                  <c:v>4.7111570835113534</c:v>
                </c:pt>
                <c:pt idx="53">
                  <c:v>4.6690300107002258</c:v>
                </c:pt>
                <c:pt idx="54">
                  <c:v>4.6501182019710416</c:v>
                </c:pt>
                <c:pt idx="55">
                  <c:v>4.6472825109958649</c:v>
                </c:pt>
                <c:pt idx="56">
                  <c:v>4.6142011880874625</c:v>
                </c:pt>
                <c:pt idx="57">
                  <c:v>4.6093188226222965</c:v>
                </c:pt>
                <c:pt idx="58">
                  <c:v>4.605448991060257</c:v>
                </c:pt>
                <c:pt idx="59">
                  <c:v>4.5804843306541443</c:v>
                </c:pt>
                <c:pt idx="60">
                  <c:v>4.5585289597511292</c:v>
                </c:pt>
                <c:pt idx="61">
                  <c:v>4.530651867389679</c:v>
                </c:pt>
                <c:pt idx="62">
                  <c:v>4.5256681740283984</c:v>
                </c:pt>
                <c:pt idx="63">
                  <c:v>4.4797010719776296</c:v>
                </c:pt>
                <c:pt idx="64">
                  <c:v>4.4544942677020885</c:v>
                </c:pt>
                <c:pt idx="65">
                  <c:v>4.4185616075992575</c:v>
                </c:pt>
                <c:pt idx="66">
                  <c:v>4.3722540140151978</c:v>
                </c:pt>
                <c:pt idx="67">
                  <c:v>4.2939044535160065</c:v>
                </c:pt>
                <c:pt idx="68">
                  <c:v>4.2411044239997864</c:v>
                </c:pt>
                <c:pt idx="69">
                  <c:v>4.1998893022537231</c:v>
                </c:pt>
                <c:pt idx="70">
                  <c:v>4.0592409670352865</c:v>
                </c:pt>
                <c:pt idx="71">
                  <c:v>4.02880534529685</c:v>
                </c:pt>
                <c:pt idx="72">
                  <c:v>4.0287025272846222</c:v>
                </c:pt>
                <c:pt idx="73">
                  <c:v>3.9795331656932782</c:v>
                </c:pt>
                <c:pt idx="74">
                  <c:v>3.9682962000370052</c:v>
                </c:pt>
                <c:pt idx="75">
                  <c:v>3.9636112749576626</c:v>
                </c:pt>
                <c:pt idx="76">
                  <c:v>3.9262823760509487</c:v>
                </c:pt>
                <c:pt idx="77">
                  <c:v>3.9001241326332088</c:v>
                </c:pt>
                <c:pt idx="78">
                  <c:v>3.8679562509059964</c:v>
                </c:pt>
                <c:pt idx="79">
                  <c:v>3.8380414247512737</c:v>
                </c:pt>
                <c:pt idx="80">
                  <c:v>3.8374371826648708</c:v>
                </c:pt>
                <c:pt idx="81">
                  <c:v>3.8156300783157349</c:v>
                </c:pt>
                <c:pt idx="82">
                  <c:v>3.8010962307453156</c:v>
                </c:pt>
                <c:pt idx="83">
                  <c:v>3.7304997444152832</c:v>
                </c:pt>
                <c:pt idx="84">
                  <c:v>3.6920752376317978</c:v>
                </c:pt>
                <c:pt idx="85">
                  <c:v>3.6032848060131082</c:v>
                </c:pt>
                <c:pt idx="86">
                  <c:v>3.5986680537462181</c:v>
                </c:pt>
                <c:pt idx="87">
                  <c:v>3.5837650299072266</c:v>
                </c:pt>
                <c:pt idx="88">
                  <c:v>3.5417474806308737</c:v>
                </c:pt>
                <c:pt idx="89">
                  <c:v>3.4736827015876792</c:v>
                </c:pt>
                <c:pt idx="90">
                  <c:v>3.4289672970771812</c:v>
                </c:pt>
                <c:pt idx="91">
                  <c:v>3.3604890108108521</c:v>
                </c:pt>
                <c:pt idx="92">
                  <c:v>3.3493012189865197</c:v>
                </c:pt>
                <c:pt idx="93">
                  <c:v>3.3466115593910217</c:v>
                </c:pt>
                <c:pt idx="94">
                  <c:v>3.2781817018985824</c:v>
                </c:pt>
                <c:pt idx="95">
                  <c:v>3.194821625947958</c:v>
                </c:pt>
                <c:pt idx="96">
                  <c:v>3.14732417464257</c:v>
                </c:pt>
                <c:pt idx="97">
                  <c:v>3.065759688615799</c:v>
                </c:pt>
                <c:pt idx="98">
                  <c:v>3.0519105494022392</c:v>
                </c:pt>
                <c:pt idx="99">
                  <c:v>2.9159329831600167</c:v>
                </c:pt>
                <c:pt idx="100">
                  <c:v>2.9104039072990378</c:v>
                </c:pt>
                <c:pt idx="101">
                  <c:v>2.8709292411804248</c:v>
                </c:pt>
                <c:pt idx="102">
                  <c:v>2.8609842061996482</c:v>
                </c:pt>
                <c:pt idx="103">
                  <c:v>2.7987878769636207</c:v>
                </c:pt>
                <c:pt idx="104">
                  <c:v>2.7625113725662285</c:v>
                </c:pt>
                <c:pt idx="105">
                  <c:v>2.7389042079448753</c:v>
                </c:pt>
                <c:pt idx="106">
                  <c:v>2.7056969702243805</c:v>
                </c:pt>
                <c:pt idx="107">
                  <c:v>2.6955991983413696</c:v>
                </c:pt>
                <c:pt idx="108">
                  <c:v>2.6730969548225412</c:v>
                </c:pt>
                <c:pt idx="109">
                  <c:v>2.6610177010297802</c:v>
                </c:pt>
                <c:pt idx="110">
                  <c:v>2.6438616216182709</c:v>
                </c:pt>
                <c:pt idx="111">
                  <c:v>2.5032408535480477</c:v>
                </c:pt>
                <c:pt idx="112">
                  <c:v>2.4784564971923828</c:v>
                </c:pt>
                <c:pt idx="113">
                  <c:v>2.4771422147750837</c:v>
                </c:pt>
                <c:pt idx="114">
                  <c:v>2.4751968681812286</c:v>
                </c:pt>
                <c:pt idx="115">
                  <c:v>2.4673886597156542</c:v>
                </c:pt>
                <c:pt idx="116">
                  <c:v>2.3943878710269995</c:v>
                </c:pt>
                <c:pt idx="117">
                  <c:v>2.383510023355484</c:v>
                </c:pt>
                <c:pt idx="118">
                  <c:v>2.3127011954784367</c:v>
                </c:pt>
                <c:pt idx="119">
                  <c:v>2.2728376090526581</c:v>
                </c:pt>
                <c:pt idx="120">
                  <c:v>2.2639051079750092</c:v>
                </c:pt>
                <c:pt idx="121">
                  <c:v>2.1945059299468967</c:v>
                </c:pt>
                <c:pt idx="122">
                  <c:v>2.1712500602006908</c:v>
                </c:pt>
                <c:pt idx="123">
                  <c:v>2.1543085575103822</c:v>
                </c:pt>
                <c:pt idx="124">
                  <c:v>2.1226160228252398</c:v>
                </c:pt>
                <c:pt idx="125">
                  <c:v>2.1193593740463257</c:v>
                </c:pt>
                <c:pt idx="126">
                  <c:v>2.0424973219633102</c:v>
                </c:pt>
                <c:pt idx="127">
                  <c:v>2.0248882472515173</c:v>
                </c:pt>
                <c:pt idx="128">
                  <c:v>2.0104080438613887</c:v>
                </c:pt>
                <c:pt idx="129">
                  <c:v>1.9636783748865163</c:v>
                </c:pt>
                <c:pt idx="130">
                  <c:v>1.8729370087385206</c:v>
                </c:pt>
                <c:pt idx="131">
                  <c:v>1.8388092517852779</c:v>
                </c:pt>
                <c:pt idx="132">
                  <c:v>1.7841681838035597</c:v>
                </c:pt>
                <c:pt idx="133">
                  <c:v>1.7610184848308565</c:v>
                </c:pt>
                <c:pt idx="134">
                  <c:v>1.7301924526691412</c:v>
                </c:pt>
                <c:pt idx="135">
                  <c:v>1.6488302499055862</c:v>
                </c:pt>
                <c:pt idx="136">
                  <c:v>1.6420647501945496</c:v>
                </c:pt>
                <c:pt idx="137">
                  <c:v>1.6393303871154752</c:v>
                </c:pt>
                <c:pt idx="138">
                  <c:v>1.6257796436548209</c:v>
                </c:pt>
                <c:pt idx="139">
                  <c:v>1.6251426190137863</c:v>
                </c:pt>
                <c:pt idx="140">
                  <c:v>1.6086529940366776</c:v>
                </c:pt>
                <c:pt idx="141">
                  <c:v>1.6041493043303501</c:v>
                </c:pt>
                <c:pt idx="142">
                  <c:v>1.6024611890316021</c:v>
                </c:pt>
                <c:pt idx="143">
                  <c:v>1.3920411467552216</c:v>
                </c:pt>
                <c:pt idx="144">
                  <c:v>1.3886298984289158</c:v>
                </c:pt>
                <c:pt idx="145">
                  <c:v>1.3831481337547329</c:v>
                </c:pt>
                <c:pt idx="146">
                  <c:v>1.2841589748859448</c:v>
                </c:pt>
                <c:pt idx="147">
                  <c:v>1.2302085757255561</c:v>
                </c:pt>
                <c:pt idx="148">
                  <c:v>1.2089747935533495</c:v>
                </c:pt>
                <c:pt idx="149">
                  <c:v>1.1535938829183578</c:v>
                </c:pt>
                <c:pt idx="150">
                  <c:v>0.84378905594349096</c:v>
                </c:pt>
                <c:pt idx="151">
                  <c:v>0.44565610587596932</c:v>
                </c:pt>
              </c:numCache>
            </c:numRef>
          </c:val>
        </c:ser>
        <c:marker val="1"/>
        <c:axId val="149616512"/>
        <c:axId val="150605824"/>
      </c:lineChart>
      <c:catAx>
        <c:axId val="149616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Councils ranked by increase in share of population over 75 </a:t>
                </a:r>
              </a:p>
            </c:rich>
          </c:tx>
          <c:layout>
            <c:manualLayout>
              <c:xMode val="edge"/>
              <c:yMode val="edge"/>
              <c:x val="0.19142775171445597"/>
              <c:y val="0.91400291271984269"/>
            </c:manualLayout>
          </c:layout>
        </c:title>
        <c:majorTickMark val="none"/>
        <c:tickLblPos val="none"/>
        <c:crossAx val="150605824"/>
        <c:crossesAt val="0"/>
        <c:auto val="1"/>
        <c:lblAlgn val="ctr"/>
        <c:lblOffset val="100"/>
      </c:catAx>
      <c:valAx>
        <c:axId val="150605824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% point change</a:t>
                </a:r>
                <a:r>
                  <a:rPr lang="en-GB" baseline="0" dirty="0" smtClean="0"/>
                  <a:t> in</a:t>
                </a:r>
                <a:r>
                  <a:rPr lang="en-GB" dirty="0" smtClean="0"/>
                  <a:t> populatio</a:t>
                </a:r>
                <a:r>
                  <a:rPr lang="en-GB" baseline="0" dirty="0" smtClean="0"/>
                  <a:t>n share by 2035 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2.827477785914944E-2"/>
              <c:y val="9.3564256749250133E-2"/>
            </c:manualLayout>
          </c:layout>
        </c:title>
        <c:numFmt formatCode="General" sourceLinked="0"/>
        <c:tickLblPos val="nextTo"/>
        <c:crossAx val="149616512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6350160775357617"/>
          <c:y val="4.8302658486707582E-2"/>
          <c:w val="0.77999772755678509"/>
          <c:h val="0.62722283947635371"/>
        </c:manualLayout>
      </c:layout>
      <c:scatterChart>
        <c:scatterStyle val="lineMarker"/>
        <c:ser>
          <c:idx val="1"/>
          <c:order val="0"/>
          <c:tx>
            <c:strRef>
              <c:f>'Figure 4.1'!$I$14</c:f>
              <c:strCache>
                <c:ptCount val="1"/>
                <c:pt idx="0">
                  <c:v>London borough</c:v>
                </c:pt>
              </c:strCache>
            </c:strRef>
          </c:tx>
          <c:spPr>
            <a:ln w="28575">
              <a:noFill/>
            </a:ln>
          </c:spPr>
          <c:xVal>
            <c:numRef>
              <c:f>'Figure 4.1'!$I$15:$I$166</c:f>
              <c:numCache>
                <c:formatCode>General</c:formatCode>
                <c:ptCount val="152"/>
                <c:pt idx="0">
                  <c:v>119.71674626331986</c:v>
                </c:pt>
                <c:pt idx="1">
                  <c:v>92.935490465921291</c:v>
                </c:pt>
                <c:pt idx="2">
                  <c:v>#N/A</c:v>
                </c:pt>
                <c:pt idx="3">
                  <c:v>#N/A</c:v>
                </c:pt>
                <c:pt idx="4">
                  <c:v>92.103696892580786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113.77049505634965</c:v>
                </c:pt>
                <c:pt idx="13">
                  <c:v>#N/A</c:v>
                </c:pt>
                <c:pt idx="14">
                  <c:v>#N/A</c:v>
                </c:pt>
                <c:pt idx="15">
                  <c:v>85.355055120148748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139.15500500213997</c:v>
                </c:pt>
                <c:pt idx="21">
                  <c:v>683.05869276756653</c:v>
                </c:pt>
                <c:pt idx="22">
                  <c:v>#N/A</c:v>
                </c:pt>
                <c:pt idx="23">
                  <c:v>97.906575767257365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106.02882965380178</c:v>
                </c:pt>
                <c:pt idx="33">
                  <c:v>#N/A</c:v>
                </c:pt>
                <c:pt idx="34">
                  <c:v>#N/A</c:v>
                </c:pt>
                <c:pt idx="35">
                  <c:v>110.11806378440076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127.28826313384958</c:v>
                </c:pt>
                <c:pt idx="40">
                  <c:v>144.84583539657052</c:v>
                </c:pt>
                <c:pt idx="41">
                  <c:v>#N/A</c:v>
                </c:pt>
                <c:pt idx="42">
                  <c:v>131.03592734730563</c:v>
                </c:pt>
                <c:pt idx="43">
                  <c:v>#N/A</c:v>
                </c:pt>
                <c:pt idx="44">
                  <c:v>121.21324164209477</c:v>
                </c:pt>
                <c:pt idx="45">
                  <c:v>94.787554317198257</c:v>
                </c:pt>
                <c:pt idx="46">
                  <c:v>#N/A</c:v>
                </c:pt>
                <c:pt idx="47">
                  <c:v>88.576699533155519</c:v>
                </c:pt>
                <c:pt idx="48">
                  <c:v>#N/A</c:v>
                </c:pt>
                <c:pt idx="49">
                  <c:v>#N/A</c:v>
                </c:pt>
                <c:pt idx="50">
                  <c:v>94.163521088574868</c:v>
                </c:pt>
                <c:pt idx="51">
                  <c:v>97.454366951842843</c:v>
                </c:pt>
                <c:pt idx="52">
                  <c:v>#N/A</c:v>
                </c:pt>
                <c:pt idx="53">
                  <c:v>#N/A</c:v>
                </c:pt>
                <c:pt idx="54">
                  <c:v>142.04587439710565</c:v>
                </c:pt>
                <c:pt idx="55">
                  <c:v>137.32882746727705</c:v>
                </c:pt>
                <c:pt idx="56">
                  <c:v>#N/A</c:v>
                </c:pt>
                <c:pt idx="57">
                  <c:v>#N/A</c:v>
                </c:pt>
                <c:pt idx="58">
                  <c:v>84.002004600255006</c:v>
                </c:pt>
                <c:pt idx="59">
                  <c:v>#N/A</c:v>
                </c:pt>
                <c:pt idx="60">
                  <c:v>#N/A</c:v>
                </c:pt>
                <c:pt idx="61">
                  <c:v>127.58577552622889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127.84460797604299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95.245304544292395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132.57856678862262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100.57898414666757</c:v>
                </c:pt>
                <c:pt idx="94">
                  <c:v>#N/A</c:v>
                </c:pt>
                <c:pt idx="95">
                  <c:v>79.310326665261627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137.674662253176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90.161191149084758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152.53214421099676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110.88793545110438</c:v>
                </c:pt>
                <c:pt idx="130">
                  <c:v>106.6678761477627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163.05152362342872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</c:numCache>
            </c:numRef>
          </c:xVal>
          <c:yVal>
            <c:numRef>
              <c:f>'Figure 4.1'!$F$15:$F$166</c:f>
              <c:numCache>
                <c:formatCode>General</c:formatCode>
                <c:ptCount val="152"/>
                <c:pt idx="0">
                  <c:v>74.621622332680687</c:v>
                </c:pt>
                <c:pt idx="1">
                  <c:v>92.350236055088658</c:v>
                </c:pt>
                <c:pt idx="2">
                  <c:v>70.173189824113948</c:v>
                </c:pt>
                <c:pt idx="3">
                  <c:v>95.954474137073859</c:v>
                </c:pt>
                <c:pt idx="4">
                  <c:v>85.210735393108081</c:v>
                </c:pt>
                <c:pt idx="5">
                  <c:v>84.16965097202015</c:v>
                </c:pt>
                <c:pt idx="6">
                  <c:v>78.163422813913954</c:v>
                </c:pt>
                <c:pt idx="7">
                  <c:v>86.86082008883092</c:v>
                </c:pt>
                <c:pt idx="8">
                  <c:v>79.792344565417693</c:v>
                </c:pt>
                <c:pt idx="9">
                  <c:v>91.869818415273357</c:v>
                </c:pt>
                <c:pt idx="10">
                  <c:v>126.55631763960827</c:v>
                </c:pt>
                <c:pt idx="11">
                  <c:v>72.192780301054924</c:v>
                </c:pt>
                <c:pt idx="12">
                  <c:v>83.682753722390558</c:v>
                </c:pt>
                <c:pt idx="13">
                  <c:v>95.093083840051548</c:v>
                </c:pt>
                <c:pt idx="14">
                  <c:v>101.86713779543221</c:v>
                </c:pt>
                <c:pt idx="15">
                  <c:v>94.204351736914049</c:v>
                </c:pt>
                <c:pt idx="16">
                  <c:v>98.691027694683882</c:v>
                </c:pt>
                <c:pt idx="17">
                  <c:v>78.146623463580127</c:v>
                </c:pt>
                <c:pt idx="18">
                  <c:v>80.975816705234749</c:v>
                </c:pt>
                <c:pt idx="19">
                  <c:v>100.55819458028488</c:v>
                </c:pt>
                <c:pt idx="20">
                  <c:v>311.81803713883676</c:v>
                </c:pt>
                <c:pt idx="21">
                  <c:v>12344.001260534758</c:v>
                </c:pt>
                <c:pt idx="22">
                  <c:v>80.002560602856718</c:v>
                </c:pt>
                <c:pt idx="23">
                  <c:v>84.260622905685267</c:v>
                </c:pt>
                <c:pt idx="24">
                  <c:v>100.65502027888093</c:v>
                </c:pt>
                <c:pt idx="25">
                  <c:v>84.238723980259195</c:v>
                </c:pt>
                <c:pt idx="26">
                  <c:v>81.30329215523571</c:v>
                </c:pt>
                <c:pt idx="27">
                  <c:v>78.178896819107734</c:v>
                </c:pt>
                <c:pt idx="28">
                  <c:v>95.158093349148317</c:v>
                </c:pt>
                <c:pt idx="29">
                  <c:v>77.192303405017896</c:v>
                </c:pt>
                <c:pt idx="30">
                  <c:v>95.486749326819151</c:v>
                </c:pt>
                <c:pt idx="31">
                  <c:v>81.251217682789232</c:v>
                </c:pt>
                <c:pt idx="32">
                  <c:v>98.841403695600874</c:v>
                </c:pt>
                <c:pt idx="33">
                  <c:v>84.059082597406416</c:v>
                </c:pt>
                <c:pt idx="34">
                  <c:v>86.707318276141649</c:v>
                </c:pt>
                <c:pt idx="35">
                  <c:v>88.771701068919768</c:v>
                </c:pt>
                <c:pt idx="36">
                  <c:v>94.619822915479986</c:v>
                </c:pt>
                <c:pt idx="37">
                  <c:v>94.988870643215435</c:v>
                </c:pt>
                <c:pt idx="38">
                  <c:v>96.030347712177971</c:v>
                </c:pt>
                <c:pt idx="39">
                  <c:v>75.366100255325847</c:v>
                </c:pt>
                <c:pt idx="40">
                  <c:v>83.518043964944667</c:v>
                </c:pt>
                <c:pt idx="41">
                  <c:v>93.535736714985376</c:v>
                </c:pt>
                <c:pt idx="42">
                  <c:v>185.11440644423146</c:v>
                </c:pt>
                <c:pt idx="43">
                  <c:v>98.79871247907613</c:v>
                </c:pt>
                <c:pt idx="44">
                  <c:v>74.070036054723047</c:v>
                </c:pt>
                <c:pt idx="45">
                  <c:v>77.299315978170696</c:v>
                </c:pt>
                <c:pt idx="46">
                  <c:v>97.190215972745634</c:v>
                </c:pt>
                <c:pt idx="47">
                  <c:v>90.130366919648139</c:v>
                </c:pt>
                <c:pt idx="48">
                  <c:v>87.211247527773125</c:v>
                </c:pt>
                <c:pt idx="49">
                  <c:v>107.31714778012677</c:v>
                </c:pt>
                <c:pt idx="50">
                  <c:v>186.88230920051888</c:v>
                </c:pt>
                <c:pt idx="51">
                  <c:v>112.76536022943573</c:v>
                </c:pt>
                <c:pt idx="52">
                  <c:v>89.538412724029286</c:v>
                </c:pt>
                <c:pt idx="53">
                  <c:v>#N/A</c:v>
                </c:pt>
                <c:pt idx="54">
                  <c:v>161.28140150764591</c:v>
                </c:pt>
                <c:pt idx="55">
                  <c:v>304.40654047483855</c:v>
                </c:pt>
                <c:pt idx="56">
                  <c:v>96.559157801603519</c:v>
                </c:pt>
                <c:pt idx="57">
                  <c:v>79.546532474695681</c:v>
                </c:pt>
                <c:pt idx="58">
                  <c:v>113.93334601704125</c:v>
                </c:pt>
                <c:pt idx="59">
                  <c:v>73.306838338819617</c:v>
                </c:pt>
                <c:pt idx="60">
                  <c:v>73.820491340481922</c:v>
                </c:pt>
                <c:pt idx="61">
                  <c:v>95.487331736478978</c:v>
                </c:pt>
                <c:pt idx="62">
                  <c:v>85.347099966766606</c:v>
                </c:pt>
                <c:pt idx="63">
                  <c:v>103.66344528736782</c:v>
                </c:pt>
                <c:pt idx="64">
                  <c:v>70.547945216121619</c:v>
                </c:pt>
                <c:pt idx="65">
                  <c:v>89.912868385033391</c:v>
                </c:pt>
                <c:pt idx="66">
                  <c:v>66.558764944574648</c:v>
                </c:pt>
                <c:pt idx="67">
                  <c:v>80.925946003887859</c:v>
                </c:pt>
                <c:pt idx="68">
                  <c:v>85.629596525023658</c:v>
                </c:pt>
                <c:pt idx="69">
                  <c:v>75.336818885060808</c:v>
                </c:pt>
                <c:pt idx="70">
                  <c:v>109.78896061236595</c:v>
                </c:pt>
                <c:pt idx="71">
                  <c:v>84.412625586218908</c:v>
                </c:pt>
                <c:pt idx="72">
                  <c:v>103.91727039070453</c:v>
                </c:pt>
                <c:pt idx="73">
                  <c:v>77.583103076795908</c:v>
                </c:pt>
                <c:pt idx="74">
                  <c:v>114.22806956526072</c:v>
                </c:pt>
                <c:pt idx="75">
                  <c:v>100.0167410196605</c:v>
                </c:pt>
                <c:pt idx="76">
                  <c:v>80.208386731963088</c:v>
                </c:pt>
                <c:pt idx="77">
                  <c:v>87.319781221001449</c:v>
                </c:pt>
                <c:pt idx="78">
                  <c:v>93.291222605023847</c:v>
                </c:pt>
                <c:pt idx="79">
                  <c:v>108.19416535221113</c:v>
                </c:pt>
                <c:pt idx="80">
                  <c:v>90.792310101407082</c:v>
                </c:pt>
                <c:pt idx="81">
                  <c:v>81.307205688541842</c:v>
                </c:pt>
                <c:pt idx="82">
                  <c:v>97.675766752949045</c:v>
                </c:pt>
                <c:pt idx="83">
                  <c:v>93.452761010344389</c:v>
                </c:pt>
                <c:pt idx="84">
                  <c:v>82.635127521668238</c:v>
                </c:pt>
                <c:pt idx="85">
                  <c:v>79.882855871432866</c:v>
                </c:pt>
                <c:pt idx="86">
                  <c:v>68.910250809938489</c:v>
                </c:pt>
                <c:pt idx="87">
                  <c:v>104.10434336941346</c:v>
                </c:pt>
                <c:pt idx="88">
                  <c:v>101.96590755826706</c:v>
                </c:pt>
                <c:pt idx="89">
                  <c:v>85.066387102385889</c:v>
                </c:pt>
                <c:pt idx="90">
                  <c:v>107.69655833472227</c:v>
                </c:pt>
                <c:pt idx="91">
                  <c:v>87.048377716649725</c:v>
                </c:pt>
                <c:pt idx="92">
                  <c:v>126.90292761367583</c:v>
                </c:pt>
                <c:pt idx="93">
                  <c:v>68.273080819229037</c:v>
                </c:pt>
                <c:pt idx="94">
                  <c:v>94.431370986029378</c:v>
                </c:pt>
                <c:pt idx="95">
                  <c:v>119.9478476571549</c:v>
                </c:pt>
                <c:pt idx="96">
                  <c:v>74.662345434620406</c:v>
                </c:pt>
                <c:pt idx="97">
                  <c:v>77.76090252227084</c:v>
                </c:pt>
                <c:pt idx="98">
                  <c:v>89.013466721567326</c:v>
                </c:pt>
                <c:pt idx="99">
                  <c:v>88.810593302749055</c:v>
                </c:pt>
                <c:pt idx="100">
                  <c:v>76.250612473688719</c:v>
                </c:pt>
                <c:pt idx="101">
                  <c:v>78.7548455710415</c:v>
                </c:pt>
                <c:pt idx="102">
                  <c:v>84.440283927726426</c:v>
                </c:pt>
                <c:pt idx="103">
                  <c:v>113.0571848076892</c:v>
                </c:pt>
                <c:pt idx="104">
                  <c:v>115.33530446237712</c:v>
                </c:pt>
                <c:pt idx="105">
                  <c:v>90.804952073785842</c:v>
                </c:pt>
                <c:pt idx="106">
                  <c:v>108.12622554167012</c:v>
                </c:pt>
                <c:pt idx="107">
                  <c:v>68.692213672844034</c:v>
                </c:pt>
                <c:pt idx="108">
                  <c:v>88.425151264511655</c:v>
                </c:pt>
                <c:pt idx="109">
                  <c:v>82.364250788573727</c:v>
                </c:pt>
                <c:pt idx="110">
                  <c:v>125.15501083528993</c:v>
                </c:pt>
                <c:pt idx="111">
                  <c:v>80.829552998201251</c:v>
                </c:pt>
                <c:pt idx="112">
                  <c:v>86.393128573452458</c:v>
                </c:pt>
                <c:pt idx="113">
                  <c:v>89.406280209069394</c:v>
                </c:pt>
                <c:pt idx="114">
                  <c:v>94.259789977940173</c:v>
                </c:pt>
                <c:pt idx="115">
                  <c:v>80.274835846465848</c:v>
                </c:pt>
                <c:pt idx="116">
                  <c:v>94.164318569942196</c:v>
                </c:pt>
                <c:pt idx="117">
                  <c:v>80.583977283815557</c:v>
                </c:pt>
                <c:pt idx="118">
                  <c:v>110.57320096934482</c:v>
                </c:pt>
                <c:pt idx="119">
                  <c:v>84.641042074243728</c:v>
                </c:pt>
                <c:pt idx="120">
                  <c:v>105.18816114130378</c:v>
                </c:pt>
                <c:pt idx="121">
                  <c:v>74.500166887907127</c:v>
                </c:pt>
                <c:pt idx="122">
                  <c:v>91.582612470512572</c:v>
                </c:pt>
                <c:pt idx="123">
                  <c:v>121.16302571637787</c:v>
                </c:pt>
                <c:pt idx="124">
                  <c:v>89.870698896191826</c:v>
                </c:pt>
                <c:pt idx="125">
                  <c:v>198.37274003936031</c:v>
                </c:pt>
                <c:pt idx="126">
                  <c:v>131.31560749338215</c:v>
                </c:pt>
                <c:pt idx="127">
                  <c:v>89.298472482306551</c:v>
                </c:pt>
                <c:pt idx="128">
                  <c:v>72.392797907781144</c:v>
                </c:pt>
                <c:pt idx="129">
                  <c:v>67.74350416837099</c:v>
                </c:pt>
                <c:pt idx="130">
                  <c:v>99.789759748353163</c:v>
                </c:pt>
                <c:pt idx="131">
                  <c:v>108.28784268427476</c:v>
                </c:pt>
                <c:pt idx="132">
                  <c:v>104.74516102502832</c:v>
                </c:pt>
                <c:pt idx="133">
                  <c:v>119.30251021869017</c:v>
                </c:pt>
                <c:pt idx="134">
                  <c:v>105.29991170443944</c:v>
                </c:pt>
                <c:pt idx="135">
                  <c:v>975.66864818677948</c:v>
                </c:pt>
                <c:pt idx="136">
                  <c:v>74.901584943724373</c:v>
                </c:pt>
                <c:pt idx="137">
                  <c:v>126.27537677488435</c:v>
                </c:pt>
                <c:pt idx="138">
                  <c:v>72.450275909792097</c:v>
                </c:pt>
                <c:pt idx="139">
                  <c:v>99.124707895620034</c:v>
                </c:pt>
                <c:pt idx="140">
                  <c:v>76.109021951566959</c:v>
                </c:pt>
                <c:pt idx="141">
                  <c:v>92.070233560863485</c:v>
                </c:pt>
                <c:pt idx="142">
                  <c:v>103.03396220451766</c:v>
                </c:pt>
                <c:pt idx="143">
                  <c:v>99.299618209867944</c:v>
                </c:pt>
                <c:pt idx="144">
                  <c:v>89.594252774618397</c:v>
                </c:pt>
                <c:pt idx="145">
                  <c:v>101.66501521825715</c:v>
                </c:pt>
                <c:pt idx="146">
                  <c:v>108.12096378398464</c:v>
                </c:pt>
                <c:pt idx="147">
                  <c:v>89.774686909287766</c:v>
                </c:pt>
                <c:pt idx="148">
                  <c:v>71.463099500813527</c:v>
                </c:pt>
                <c:pt idx="149">
                  <c:v>81.205239382005132</c:v>
                </c:pt>
                <c:pt idx="150">
                  <c:v>83.38867096726068</c:v>
                </c:pt>
                <c:pt idx="151">
                  <c:v>89.321743373611014</c:v>
                </c:pt>
              </c:numCache>
            </c:numRef>
          </c:yVal>
        </c:ser>
        <c:ser>
          <c:idx val="2"/>
          <c:order val="1"/>
          <c:tx>
            <c:strRef>
              <c:f>'Figure 4.1'!$J$14</c:f>
              <c:strCache>
                <c:ptCount val="1"/>
                <c:pt idx="0">
                  <c:v>Metropolitan borough</c:v>
                </c:pt>
              </c:strCache>
            </c:strRef>
          </c:tx>
          <c:spPr>
            <a:ln w="28575">
              <a:noFill/>
            </a:ln>
          </c:spPr>
          <c:xVal>
            <c:numRef>
              <c:f>'Figure 4.1'!$J$15:$J$166</c:f>
              <c:numCache>
                <c:formatCode>General</c:formatCode>
                <c:ptCount val="152"/>
                <c:pt idx="0">
                  <c:v>#N/A</c:v>
                </c:pt>
                <c:pt idx="1">
                  <c:v>#N/A</c:v>
                </c:pt>
                <c:pt idx="2">
                  <c:v>106.75291200760704</c:v>
                </c:pt>
                <c:pt idx="3">
                  <c:v>#N/A</c:v>
                </c:pt>
                <c:pt idx="4">
                  <c:v>#N/A</c:v>
                </c:pt>
                <c:pt idx="5">
                  <c:v>121.45067271551551</c:v>
                </c:pt>
                <c:pt idx="6">
                  <c:v>#N/A</c:v>
                </c:pt>
                <c:pt idx="7">
                  <c:v>#N/A</c:v>
                </c:pt>
                <c:pt idx="8">
                  <c:v>105.53326243994152</c:v>
                </c:pt>
                <c:pt idx="9">
                  <c:v>#N/A</c:v>
                </c:pt>
                <c:pt idx="10">
                  <c:v>#N/A</c:v>
                </c:pt>
                <c:pt idx="11">
                  <c:v>107.82285253886504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94.144371019800289</c:v>
                </c:pt>
                <c:pt idx="18">
                  <c:v>99.729349432468709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104.44645036794289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105.15462246803612</c:v>
                </c:pt>
                <c:pt idx="30">
                  <c:v>#N/A</c:v>
                </c:pt>
                <c:pt idx="31">
                  <c:v>101.46485426266989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112.71563523946915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94.649105644236627</c:v>
                </c:pt>
                <c:pt idx="60">
                  <c:v>135.10510029463035</c:v>
                </c:pt>
                <c:pt idx="61">
                  <c:v>#N/A</c:v>
                </c:pt>
                <c:pt idx="62">
                  <c:v>#N/A</c:v>
                </c:pt>
                <c:pt idx="63">
                  <c:v>97.619928331455966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125.83716206942582</c:v>
                </c:pt>
                <c:pt idx="69">
                  <c:v>#N/A</c:v>
                </c:pt>
                <c:pt idx="70">
                  <c:v>123.66928355563726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110.45866077103319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102.40047279216631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111.12859480420335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111.17429640524902</c:v>
                </c:pt>
                <c:pt idx="97">
                  <c:v>106.63815768262585</c:v>
                </c:pt>
                <c:pt idx="98">
                  <c:v>#N/A</c:v>
                </c:pt>
                <c:pt idx="99">
                  <c:v>115.38583141419277</c:v>
                </c:pt>
                <c:pt idx="100">
                  <c:v>122.19858085715296</c:v>
                </c:pt>
                <c:pt idx="101">
                  <c:v>107.18165253156909</c:v>
                </c:pt>
                <c:pt idx="102">
                  <c:v>104.63504013328547</c:v>
                </c:pt>
                <c:pt idx="103">
                  <c:v>#N/A</c:v>
                </c:pt>
                <c:pt idx="104">
                  <c:v>91.197611160622145</c:v>
                </c:pt>
                <c:pt idx="105">
                  <c:v>#N/A</c:v>
                </c:pt>
                <c:pt idx="106">
                  <c:v>#N/A</c:v>
                </c:pt>
                <c:pt idx="107">
                  <c:v>120.05965087824926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111.37964878244765</c:v>
                </c:pt>
                <c:pt idx="112">
                  <c:v>#N/A</c:v>
                </c:pt>
                <c:pt idx="113">
                  <c:v>92.529105070622478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113.94641423012803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108.45266460905302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90.807886559511459</c:v>
                </c:pt>
                <c:pt idx="127">
                  <c:v>100.62638231111836</c:v>
                </c:pt>
                <c:pt idx="128">
                  <c:v>112.36906335294016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100.45264433133742</c:v>
                </c:pt>
                <c:pt idx="137">
                  <c:v>#N/A</c:v>
                </c:pt>
                <c:pt idx="138">
                  <c:v>110.07519363889018</c:v>
                </c:pt>
                <c:pt idx="139">
                  <c:v>#N/A</c:v>
                </c:pt>
                <c:pt idx="140">
                  <c:v>117.85448427146675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</c:numCache>
            </c:numRef>
          </c:xVal>
          <c:yVal>
            <c:numRef>
              <c:f>'Figure 4.1'!$F$15:$F$166</c:f>
              <c:numCache>
                <c:formatCode>General</c:formatCode>
                <c:ptCount val="152"/>
                <c:pt idx="0">
                  <c:v>74.621622332680687</c:v>
                </c:pt>
                <c:pt idx="1">
                  <c:v>92.350236055088658</c:v>
                </c:pt>
                <c:pt idx="2">
                  <c:v>70.173189824113948</c:v>
                </c:pt>
                <c:pt idx="3">
                  <c:v>95.954474137073859</c:v>
                </c:pt>
                <c:pt idx="4">
                  <c:v>85.210735393108081</c:v>
                </c:pt>
                <c:pt idx="5">
                  <c:v>84.16965097202015</c:v>
                </c:pt>
                <c:pt idx="6">
                  <c:v>78.163422813913954</c:v>
                </c:pt>
                <c:pt idx="7">
                  <c:v>86.86082008883092</c:v>
                </c:pt>
                <c:pt idx="8">
                  <c:v>79.792344565417693</c:v>
                </c:pt>
                <c:pt idx="9">
                  <c:v>91.869818415273357</c:v>
                </c:pt>
                <c:pt idx="10">
                  <c:v>126.55631763960827</c:v>
                </c:pt>
                <c:pt idx="11">
                  <c:v>72.192780301054924</c:v>
                </c:pt>
                <c:pt idx="12">
                  <c:v>83.682753722390558</c:v>
                </c:pt>
                <c:pt idx="13">
                  <c:v>95.093083840051548</c:v>
                </c:pt>
                <c:pt idx="14">
                  <c:v>101.86713779543221</c:v>
                </c:pt>
                <c:pt idx="15">
                  <c:v>94.204351736914049</c:v>
                </c:pt>
                <c:pt idx="16">
                  <c:v>98.691027694683882</c:v>
                </c:pt>
                <c:pt idx="17">
                  <c:v>78.146623463580127</c:v>
                </c:pt>
                <c:pt idx="18">
                  <c:v>80.975816705234749</c:v>
                </c:pt>
                <c:pt idx="19">
                  <c:v>100.55819458028488</c:v>
                </c:pt>
                <c:pt idx="20">
                  <c:v>311.81803713883676</c:v>
                </c:pt>
                <c:pt idx="21">
                  <c:v>12344.001260534758</c:v>
                </c:pt>
                <c:pt idx="22">
                  <c:v>80.002560602856718</c:v>
                </c:pt>
                <c:pt idx="23">
                  <c:v>84.260622905685267</c:v>
                </c:pt>
                <c:pt idx="24">
                  <c:v>100.65502027888093</c:v>
                </c:pt>
                <c:pt idx="25">
                  <c:v>84.238723980259195</c:v>
                </c:pt>
                <c:pt idx="26">
                  <c:v>81.30329215523571</c:v>
                </c:pt>
                <c:pt idx="27">
                  <c:v>78.178896819107734</c:v>
                </c:pt>
                <c:pt idx="28">
                  <c:v>95.158093349148317</c:v>
                </c:pt>
                <c:pt idx="29">
                  <c:v>77.192303405017896</c:v>
                </c:pt>
                <c:pt idx="30">
                  <c:v>95.486749326819151</c:v>
                </c:pt>
                <c:pt idx="31">
                  <c:v>81.251217682789232</c:v>
                </c:pt>
                <c:pt idx="32">
                  <c:v>98.841403695600874</c:v>
                </c:pt>
                <c:pt idx="33">
                  <c:v>84.059082597406416</c:v>
                </c:pt>
                <c:pt idx="34">
                  <c:v>86.707318276141649</c:v>
                </c:pt>
                <c:pt idx="35">
                  <c:v>88.771701068919768</c:v>
                </c:pt>
                <c:pt idx="36">
                  <c:v>94.619822915479986</c:v>
                </c:pt>
                <c:pt idx="37">
                  <c:v>94.988870643215435</c:v>
                </c:pt>
                <c:pt idx="38">
                  <c:v>96.030347712177971</c:v>
                </c:pt>
                <c:pt idx="39">
                  <c:v>75.366100255325847</c:v>
                </c:pt>
                <c:pt idx="40">
                  <c:v>83.518043964944667</c:v>
                </c:pt>
                <c:pt idx="41">
                  <c:v>93.535736714985376</c:v>
                </c:pt>
                <c:pt idx="42">
                  <c:v>185.11440644423146</c:v>
                </c:pt>
                <c:pt idx="43">
                  <c:v>98.79871247907613</c:v>
                </c:pt>
                <c:pt idx="44">
                  <c:v>74.070036054723047</c:v>
                </c:pt>
                <c:pt idx="45">
                  <c:v>77.299315978170696</c:v>
                </c:pt>
                <c:pt idx="46">
                  <c:v>97.190215972745634</c:v>
                </c:pt>
                <c:pt idx="47">
                  <c:v>90.130366919648139</c:v>
                </c:pt>
                <c:pt idx="48">
                  <c:v>87.211247527773125</c:v>
                </c:pt>
                <c:pt idx="49">
                  <c:v>107.31714778012677</c:v>
                </c:pt>
                <c:pt idx="50">
                  <c:v>186.88230920051888</c:v>
                </c:pt>
                <c:pt idx="51">
                  <c:v>112.76536022943573</c:v>
                </c:pt>
                <c:pt idx="52">
                  <c:v>89.538412724029286</c:v>
                </c:pt>
                <c:pt idx="53">
                  <c:v>#N/A</c:v>
                </c:pt>
                <c:pt idx="54">
                  <c:v>161.28140150764591</c:v>
                </c:pt>
                <c:pt idx="55">
                  <c:v>304.40654047483855</c:v>
                </c:pt>
                <c:pt idx="56">
                  <c:v>96.559157801603519</c:v>
                </c:pt>
                <c:pt idx="57">
                  <c:v>79.546532474695681</c:v>
                </c:pt>
                <c:pt idx="58">
                  <c:v>113.93334601704125</c:v>
                </c:pt>
                <c:pt idx="59">
                  <c:v>73.306838338819617</c:v>
                </c:pt>
                <c:pt idx="60">
                  <c:v>73.820491340481922</c:v>
                </c:pt>
                <c:pt idx="61">
                  <c:v>95.487331736478978</c:v>
                </c:pt>
                <c:pt idx="62">
                  <c:v>85.347099966766606</c:v>
                </c:pt>
                <c:pt idx="63">
                  <c:v>103.66344528736782</c:v>
                </c:pt>
                <c:pt idx="64">
                  <c:v>70.547945216121619</c:v>
                </c:pt>
                <c:pt idx="65">
                  <c:v>89.912868385033391</c:v>
                </c:pt>
                <c:pt idx="66">
                  <c:v>66.558764944574648</c:v>
                </c:pt>
                <c:pt idx="67">
                  <c:v>80.925946003887859</c:v>
                </c:pt>
                <c:pt idx="68">
                  <c:v>85.629596525023658</c:v>
                </c:pt>
                <c:pt idx="69">
                  <c:v>75.336818885060808</c:v>
                </c:pt>
                <c:pt idx="70">
                  <c:v>109.78896061236595</c:v>
                </c:pt>
                <c:pt idx="71">
                  <c:v>84.412625586218908</c:v>
                </c:pt>
                <c:pt idx="72">
                  <c:v>103.91727039070453</c:v>
                </c:pt>
                <c:pt idx="73">
                  <c:v>77.583103076795908</c:v>
                </c:pt>
                <c:pt idx="74">
                  <c:v>114.22806956526072</c:v>
                </c:pt>
                <c:pt idx="75">
                  <c:v>100.0167410196605</c:v>
                </c:pt>
                <c:pt idx="76">
                  <c:v>80.208386731963088</c:v>
                </c:pt>
                <c:pt idx="77">
                  <c:v>87.319781221001449</c:v>
                </c:pt>
                <c:pt idx="78">
                  <c:v>93.291222605023847</c:v>
                </c:pt>
                <c:pt idx="79">
                  <c:v>108.19416535221113</c:v>
                </c:pt>
                <c:pt idx="80">
                  <c:v>90.792310101407082</c:v>
                </c:pt>
                <c:pt idx="81">
                  <c:v>81.307205688541842</c:v>
                </c:pt>
                <c:pt idx="82">
                  <c:v>97.675766752949045</c:v>
                </c:pt>
                <c:pt idx="83">
                  <c:v>93.452761010344389</c:v>
                </c:pt>
                <c:pt idx="84">
                  <c:v>82.635127521668238</c:v>
                </c:pt>
                <c:pt idx="85">
                  <c:v>79.882855871432866</c:v>
                </c:pt>
                <c:pt idx="86">
                  <c:v>68.910250809938489</c:v>
                </c:pt>
                <c:pt idx="87">
                  <c:v>104.10434336941346</c:v>
                </c:pt>
                <c:pt idx="88">
                  <c:v>101.96590755826706</c:v>
                </c:pt>
                <c:pt idx="89">
                  <c:v>85.066387102385889</c:v>
                </c:pt>
                <c:pt idx="90">
                  <c:v>107.69655833472227</c:v>
                </c:pt>
                <c:pt idx="91">
                  <c:v>87.048377716649725</c:v>
                </c:pt>
                <c:pt idx="92">
                  <c:v>126.90292761367583</c:v>
                </c:pt>
                <c:pt idx="93">
                  <c:v>68.273080819229037</c:v>
                </c:pt>
                <c:pt idx="94">
                  <c:v>94.431370986029378</c:v>
                </c:pt>
                <c:pt idx="95">
                  <c:v>119.9478476571549</c:v>
                </c:pt>
                <c:pt idx="96">
                  <c:v>74.662345434620406</c:v>
                </c:pt>
                <c:pt idx="97">
                  <c:v>77.76090252227084</c:v>
                </c:pt>
                <c:pt idx="98">
                  <c:v>89.013466721567326</c:v>
                </c:pt>
                <c:pt idx="99">
                  <c:v>88.810593302749055</c:v>
                </c:pt>
                <c:pt idx="100">
                  <c:v>76.250612473688719</c:v>
                </c:pt>
                <c:pt idx="101">
                  <c:v>78.7548455710415</c:v>
                </c:pt>
                <c:pt idx="102">
                  <c:v>84.440283927726426</c:v>
                </c:pt>
                <c:pt idx="103">
                  <c:v>113.0571848076892</c:v>
                </c:pt>
                <c:pt idx="104">
                  <c:v>115.33530446237712</c:v>
                </c:pt>
                <c:pt idx="105">
                  <c:v>90.804952073785842</c:v>
                </c:pt>
                <c:pt idx="106">
                  <c:v>108.12622554167012</c:v>
                </c:pt>
                <c:pt idx="107">
                  <c:v>68.692213672844034</c:v>
                </c:pt>
                <c:pt idx="108">
                  <c:v>88.425151264511655</c:v>
                </c:pt>
                <c:pt idx="109">
                  <c:v>82.364250788573727</c:v>
                </c:pt>
                <c:pt idx="110">
                  <c:v>125.15501083528993</c:v>
                </c:pt>
                <c:pt idx="111">
                  <c:v>80.829552998201251</c:v>
                </c:pt>
                <c:pt idx="112">
                  <c:v>86.393128573452458</c:v>
                </c:pt>
                <c:pt idx="113">
                  <c:v>89.406280209069394</c:v>
                </c:pt>
                <c:pt idx="114">
                  <c:v>94.259789977940173</c:v>
                </c:pt>
                <c:pt idx="115">
                  <c:v>80.274835846465848</c:v>
                </c:pt>
                <c:pt idx="116">
                  <c:v>94.164318569942196</c:v>
                </c:pt>
                <c:pt idx="117">
                  <c:v>80.583977283815557</c:v>
                </c:pt>
                <c:pt idx="118">
                  <c:v>110.57320096934482</c:v>
                </c:pt>
                <c:pt idx="119">
                  <c:v>84.641042074243728</c:v>
                </c:pt>
                <c:pt idx="120">
                  <c:v>105.18816114130378</c:v>
                </c:pt>
                <c:pt idx="121">
                  <c:v>74.500166887907127</c:v>
                </c:pt>
                <c:pt idx="122">
                  <c:v>91.582612470512572</c:v>
                </c:pt>
                <c:pt idx="123">
                  <c:v>121.16302571637787</c:v>
                </c:pt>
                <c:pt idx="124">
                  <c:v>89.870698896191826</c:v>
                </c:pt>
                <c:pt idx="125">
                  <c:v>198.37274003936031</c:v>
                </c:pt>
                <c:pt idx="126">
                  <c:v>131.31560749338215</c:v>
                </c:pt>
                <c:pt idx="127">
                  <c:v>89.298472482306551</c:v>
                </c:pt>
                <c:pt idx="128">
                  <c:v>72.392797907781144</c:v>
                </c:pt>
                <c:pt idx="129">
                  <c:v>67.74350416837099</c:v>
                </c:pt>
                <c:pt idx="130">
                  <c:v>99.789759748353163</c:v>
                </c:pt>
                <c:pt idx="131">
                  <c:v>108.28784268427476</c:v>
                </c:pt>
                <c:pt idx="132">
                  <c:v>104.74516102502832</c:v>
                </c:pt>
                <c:pt idx="133">
                  <c:v>119.30251021869017</c:v>
                </c:pt>
                <c:pt idx="134">
                  <c:v>105.29991170443944</c:v>
                </c:pt>
                <c:pt idx="135">
                  <c:v>975.66864818677948</c:v>
                </c:pt>
                <c:pt idx="136">
                  <c:v>74.901584943724373</c:v>
                </c:pt>
                <c:pt idx="137">
                  <c:v>126.27537677488435</c:v>
                </c:pt>
                <c:pt idx="138">
                  <c:v>72.450275909792097</c:v>
                </c:pt>
                <c:pt idx="139">
                  <c:v>99.124707895620034</c:v>
                </c:pt>
                <c:pt idx="140">
                  <c:v>76.109021951566959</c:v>
                </c:pt>
                <c:pt idx="141">
                  <c:v>92.070233560863485</c:v>
                </c:pt>
                <c:pt idx="142">
                  <c:v>103.03396220451766</c:v>
                </c:pt>
                <c:pt idx="143">
                  <c:v>99.299618209867944</c:v>
                </c:pt>
                <c:pt idx="144">
                  <c:v>89.594252774618397</c:v>
                </c:pt>
                <c:pt idx="145">
                  <c:v>101.66501521825715</c:v>
                </c:pt>
                <c:pt idx="146">
                  <c:v>108.12096378398464</c:v>
                </c:pt>
                <c:pt idx="147">
                  <c:v>89.774686909287766</c:v>
                </c:pt>
                <c:pt idx="148">
                  <c:v>71.463099500813527</c:v>
                </c:pt>
                <c:pt idx="149">
                  <c:v>81.205239382005132</c:v>
                </c:pt>
                <c:pt idx="150">
                  <c:v>83.38867096726068</c:v>
                </c:pt>
                <c:pt idx="151">
                  <c:v>89.321743373611014</c:v>
                </c:pt>
              </c:numCache>
            </c:numRef>
          </c:yVal>
        </c:ser>
        <c:ser>
          <c:idx val="3"/>
          <c:order val="2"/>
          <c:tx>
            <c:strRef>
              <c:f>'Figure 4.1'!$K$14</c:f>
              <c:strCache>
                <c:ptCount val="1"/>
                <c:pt idx="0">
                  <c:v>Unitary authority</c:v>
                </c:pt>
              </c:strCache>
            </c:strRef>
          </c:tx>
          <c:spPr>
            <a:ln w="28575">
              <a:noFill/>
            </a:ln>
          </c:spPr>
          <c:xVal>
            <c:numRef>
              <c:f>'Figure 4.1'!$K$15:$K$166</c:f>
              <c:numCache>
                <c:formatCode>General</c:formatCode>
                <c:ptCount val="15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85.329773083338139</c:v>
                </c:pt>
                <c:pt idx="4">
                  <c:v>#N/A</c:v>
                </c:pt>
                <c:pt idx="5">
                  <c:v>#N/A</c:v>
                </c:pt>
                <c:pt idx="6">
                  <c:v>114.71697812329595</c:v>
                </c:pt>
                <c:pt idx="7">
                  <c:v>126.1629741193257</c:v>
                </c:pt>
                <c:pt idx="8">
                  <c:v>#N/A</c:v>
                </c:pt>
                <c:pt idx="9">
                  <c:v>91.638200844445478</c:v>
                </c:pt>
                <c:pt idx="10">
                  <c:v>82.434597923772827</c:v>
                </c:pt>
                <c:pt idx="11">
                  <c:v>#N/A</c:v>
                </c:pt>
                <c:pt idx="12">
                  <c:v>#N/A</c:v>
                </c:pt>
                <c:pt idx="13">
                  <c:v>96.426938923530798</c:v>
                </c:pt>
                <c:pt idx="14">
                  <c:v>100.80975083118715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101.30843582959268</c:v>
                </c:pt>
                <c:pt idx="26">
                  <c:v>100.69016019489878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93.383460581695331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110.64826135871668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115.58606892393246</c:v>
                </c:pt>
                <c:pt idx="47">
                  <c:v>#N/A</c:v>
                </c:pt>
                <c:pt idx="48">
                  <c:v>101.92171483962824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113.44826858816609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116.86189587997839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114.01160488567471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102.58054842339105</c:v>
                </c:pt>
                <c:pt idx="70">
                  <c:v>#N/A</c:v>
                </c:pt>
                <c:pt idx="71">
                  <c:v>93.280911355952753</c:v>
                </c:pt>
                <c:pt idx="72">
                  <c:v>#N/A</c:v>
                </c:pt>
                <c:pt idx="73">
                  <c:v>121.31540545801759</c:v>
                </c:pt>
                <c:pt idx="74">
                  <c:v>101.49599769774106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104.35820425354041</c:v>
                </c:pt>
                <c:pt idx="79">
                  <c:v>99.251931740036014</c:v>
                </c:pt>
                <c:pt idx="80">
                  <c:v>93.865225475504616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112.45287738266219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103.49109521763712</c:v>
                </c:pt>
                <c:pt idx="89">
                  <c:v>101.73769721731622</c:v>
                </c:pt>
                <c:pt idx="90">
                  <c:v>87.620711448178128</c:v>
                </c:pt>
                <c:pt idx="91">
                  <c:v>101.02965948502982</c:v>
                </c:pt>
                <c:pt idx="92">
                  <c:v>95.21730491441177</c:v>
                </c:pt>
                <c:pt idx="93">
                  <c:v>#N/A</c:v>
                </c:pt>
                <c:pt idx="94">
                  <c:v>112.04716857749868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89.708554979303727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100.18737098238275</c:v>
                </c:pt>
                <c:pt idx="104">
                  <c:v>#N/A</c:v>
                </c:pt>
                <c:pt idx="105">
                  <c:v>#N/A</c:v>
                </c:pt>
                <c:pt idx="106">
                  <c:v>82.604698562630318</c:v>
                </c:pt>
                <c:pt idx="107">
                  <c:v>#N/A</c:v>
                </c:pt>
                <c:pt idx="108">
                  <c:v>98.144311645472527</c:v>
                </c:pt>
                <c:pt idx="109">
                  <c:v>102.2666728027576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97.730613207358886</c:v>
                </c:pt>
                <c:pt idx="115">
                  <c:v>110.60022245922012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87.337368522920798</c:v>
                </c:pt>
                <c:pt idx="121">
                  <c:v>#N/A</c:v>
                </c:pt>
                <c:pt idx="122">
                  <c:v>102.55158850845864</c:v>
                </c:pt>
                <c:pt idx="123">
                  <c:v>101.28772124343355</c:v>
                </c:pt>
                <c:pt idx="124">
                  <c:v>114.88507156299758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87.477607196969558</c:v>
                </c:pt>
                <c:pt idx="132">
                  <c:v>#N/A</c:v>
                </c:pt>
                <c:pt idx="133">
                  <c:v>84.167469605188501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80.115497401639288</c:v>
                </c:pt>
                <c:pt idx="138">
                  <c:v>#N/A</c:v>
                </c:pt>
                <c:pt idx="139">
                  <c:v>71.450824422446345</c:v>
                </c:pt>
                <c:pt idx="140">
                  <c:v>#N/A</c:v>
                </c:pt>
                <c:pt idx="141">
                  <c:v>#N/A</c:v>
                </c:pt>
                <c:pt idx="142">
                  <c:v>80.101566944315934</c:v>
                </c:pt>
                <c:pt idx="143">
                  <c:v>94.407696407871327</c:v>
                </c:pt>
                <c:pt idx="144">
                  <c:v>81.84884302057101</c:v>
                </c:pt>
                <c:pt idx="145">
                  <c:v>83.563424032756458</c:v>
                </c:pt>
                <c:pt idx="146">
                  <c:v>93.051550919578006</c:v>
                </c:pt>
                <c:pt idx="147">
                  <c:v>104.21665241269375</c:v>
                </c:pt>
                <c:pt idx="148">
                  <c:v>106.4450819472879</c:v>
                </c:pt>
                <c:pt idx="149">
                  <c:v>103.51829796980826</c:v>
                </c:pt>
                <c:pt idx="150">
                  <c:v>98.151159646476685</c:v>
                </c:pt>
                <c:pt idx="151">
                  <c:v>87.117666549239416</c:v>
                </c:pt>
              </c:numCache>
            </c:numRef>
          </c:xVal>
          <c:yVal>
            <c:numRef>
              <c:f>'Figure 4.1'!$F$15:$F$166</c:f>
              <c:numCache>
                <c:formatCode>General</c:formatCode>
                <c:ptCount val="152"/>
                <c:pt idx="0">
                  <c:v>74.621622332680687</c:v>
                </c:pt>
                <c:pt idx="1">
                  <c:v>92.350236055088658</c:v>
                </c:pt>
                <c:pt idx="2">
                  <c:v>70.173189824113948</c:v>
                </c:pt>
                <c:pt idx="3">
                  <c:v>95.954474137073859</c:v>
                </c:pt>
                <c:pt idx="4">
                  <c:v>85.210735393108081</c:v>
                </c:pt>
                <c:pt idx="5">
                  <c:v>84.16965097202015</c:v>
                </c:pt>
                <c:pt idx="6">
                  <c:v>78.163422813913954</c:v>
                </c:pt>
                <c:pt idx="7">
                  <c:v>86.86082008883092</c:v>
                </c:pt>
                <c:pt idx="8">
                  <c:v>79.792344565417693</c:v>
                </c:pt>
                <c:pt idx="9">
                  <c:v>91.869818415273357</c:v>
                </c:pt>
                <c:pt idx="10">
                  <c:v>126.55631763960827</c:v>
                </c:pt>
                <c:pt idx="11">
                  <c:v>72.192780301054924</c:v>
                </c:pt>
                <c:pt idx="12">
                  <c:v>83.682753722390558</c:v>
                </c:pt>
                <c:pt idx="13">
                  <c:v>95.093083840051548</c:v>
                </c:pt>
                <c:pt idx="14">
                  <c:v>101.86713779543221</c:v>
                </c:pt>
                <c:pt idx="15">
                  <c:v>94.204351736914049</c:v>
                </c:pt>
                <c:pt idx="16">
                  <c:v>98.691027694683882</c:v>
                </c:pt>
                <c:pt idx="17">
                  <c:v>78.146623463580127</c:v>
                </c:pt>
                <c:pt idx="18">
                  <c:v>80.975816705234749</c:v>
                </c:pt>
                <c:pt idx="19">
                  <c:v>100.55819458028488</c:v>
                </c:pt>
                <c:pt idx="20">
                  <c:v>311.81803713883676</c:v>
                </c:pt>
                <c:pt idx="21">
                  <c:v>12344.001260534758</c:v>
                </c:pt>
                <c:pt idx="22">
                  <c:v>80.002560602856718</c:v>
                </c:pt>
                <c:pt idx="23">
                  <c:v>84.260622905685267</c:v>
                </c:pt>
                <c:pt idx="24">
                  <c:v>100.65502027888093</c:v>
                </c:pt>
                <c:pt idx="25">
                  <c:v>84.238723980259195</c:v>
                </c:pt>
                <c:pt idx="26">
                  <c:v>81.30329215523571</c:v>
                </c:pt>
                <c:pt idx="27">
                  <c:v>78.178896819107734</c:v>
                </c:pt>
                <c:pt idx="28">
                  <c:v>95.158093349148317</c:v>
                </c:pt>
                <c:pt idx="29">
                  <c:v>77.192303405017896</c:v>
                </c:pt>
                <c:pt idx="30">
                  <c:v>95.486749326819151</c:v>
                </c:pt>
                <c:pt idx="31">
                  <c:v>81.251217682789232</c:v>
                </c:pt>
                <c:pt idx="32">
                  <c:v>98.841403695600874</c:v>
                </c:pt>
                <c:pt idx="33">
                  <c:v>84.059082597406416</c:v>
                </c:pt>
                <c:pt idx="34">
                  <c:v>86.707318276141649</c:v>
                </c:pt>
                <c:pt idx="35">
                  <c:v>88.771701068919768</c:v>
                </c:pt>
                <c:pt idx="36">
                  <c:v>94.619822915479986</c:v>
                </c:pt>
                <c:pt idx="37">
                  <c:v>94.988870643215435</c:v>
                </c:pt>
                <c:pt idx="38">
                  <c:v>96.030347712177971</c:v>
                </c:pt>
                <c:pt idx="39">
                  <c:v>75.366100255325847</c:v>
                </c:pt>
                <c:pt idx="40">
                  <c:v>83.518043964944667</c:v>
                </c:pt>
                <c:pt idx="41">
                  <c:v>93.535736714985376</c:v>
                </c:pt>
                <c:pt idx="42">
                  <c:v>185.11440644423146</c:v>
                </c:pt>
                <c:pt idx="43">
                  <c:v>98.79871247907613</c:v>
                </c:pt>
                <c:pt idx="44">
                  <c:v>74.070036054723047</c:v>
                </c:pt>
                <c:pt idx="45">
                  <c:v>77.299315978170696</c:v>
                </c:pt>
                <c:pt idx="46">
                  <c:v>97.190215972745634</c:v>
                </c:pt>
                <c:pt idx="47">
                  <c:v>90.130366919648139</c:v>
                </c:pt>
                <c:pt idx="48">
                  <c:v>87.211247527773125</c:v>
                </c:pt>
                <c:pt idx="49">
                  <c:v>107.31714778012677</c:v>
                </c:pt>
                <c:pt idx="50">
                  <c:v>186.88230920051888</c:v>
                </c:pt>
                <c:pt idx="51">
                  <c:v>112.76536022943573</c:v>
                </c:pt>
                <c:pt idx="52">
                  <c:v>89.538412724029286</c:v>
                </c:pt>
                <c:pt idx="53">
                  <c:v>#N/A</c:v>
                </c:pt>
                <c:pt idx="54">
                  <c:v>161.28140150764591</c:v>
                </c:pt>
                <c:pt idx="55">
                  <c:v>304.40654047483855</c:v>
                </c:pt>
                <c:pt idx="56">
                  <c:v>96.559157801603519</c:v>
                </c:pt>
                <c:pt idx="57">
                  <c:v>79.546532474695681</c:v>
                </c:pt>
                <c:pt idx="58">
                  <c:v>113.93334601704125</c:v>
                </c:pt>
                <c:pt idx="59">
                  <c:v>73.306838338819617</c:v>
                </c:pt>
                <c:pt idx="60">
                  <c:v>73.820491340481922</c:v>
                </c:pt>
                <c:pt idx="61">
                  <c:v>95.487331736478978</c:v>
                </c:pt>
                <c:pt idx="62">
                  <c:v>85.347099966766606</c:v>
                </c:pt>
                <c:pt idx="63">
                  <c:v>103.66344528736782</c:v>
                </c:pt>
                <c:pt idx="64">
                  <c:v>70.547945216121619</c:v>
                </c:pt>
                <c:pt idx="65">
                  <c:v>89.912868385033391</c:v>
                </c:pt>
                <c:pt idx="66">
                  <c:v>66.558764944574648</c:v>
                </c:pt>
                <c:pt idx="67">
                  <c:v>80.925946003887859</c:v>
                </c:pt>
                <c:pt idx="68">
                  <c:v>85.629596525023658</c:v>
                </c:pt>
                <c:pt idx="69">
                  <c:v>75.336818885060808</c:v>
                </c:pt>
                <c:pt idx="70">
                  <c:v>109.78896061236595</c:v>
                </c:pt>
                <c:pt idx="71">
                  <c:v>84.412625586218908</c:v>
                </c:pt>
                <c:pt idx="72">
                  <c:v>103.91727039070453</c:v>
                </c:pt>
                <c:pt idx="73">
                  <c:v>77.583103076795908</c:v>
                </c:pt>
                <c:pt idx="74">
                  <c:v>114.22806956526072</c:v>
                </c:pt>
                <c:pt idx="75">
                  <c:v>100.0167410196605</c:v>
                </c:pt>
                <c:pt idx="76">
                  <c:v>80.208386731963088</c:v>
                </c:pt>
                <c:pt idx="77">
                  <c:v>87.319781221001449</c:v>
                </c:pt>
                <c:pt idx="78">
                  <c:v>93.291222605023847</c:v>
                </c:pt>
                <c:pt idx="79">
                  <c:v>108.19416535221113</c:v>
                </c:pt>
                <c:pt idx="80">
                  <c:v>90.792310101407082</c:v>
                </c:pt>
                <c:pt idx="81">
                  <c:v>81.307205688541842</c:v>
                </c:pt>
                <c:pt idx="82">
                  <c:v>97.675766752949045</c:v>
                </c:pt>
                <c:pt idx="83">
                  <c:v>93.452761010344389</c:v>
                </c:pt>
                <c:pt idx="84">
                  <c:v>82.635127521668238</c:v>
                </c:pt>
                <c:pt idx="85">
                  <c:v>79.882855871432866</c:v>
                </c:pt>
                <c:pt idx="86">
                  <c:v>68.910250809938489</c:v>
                </c:pt>
                <c:pt idx="87">
                  <c:v>104.10434336941346</c:v>
                </c:pt>
                <c:pt idx="88">
                  <c:v>101.96590755826706</c:v>
                </c:pt>
                <c:pt idx="89">
                  <c:v>85.066387102385889</c:v>
                </c:pt>
                <c:pt idx="90">
                  <c:v>107.69655833472227</c:v>
                </c:pt>
                <c:pt idx="91">
                  <c:v>87.048377716649725</c:v>
                </c:pt>
                <c:pt idx="92">
                  <c:v>126.90292761367583</c:v>
                </c:pt>
                <c:pt idx="93">
                  <c:v>68.273080819229037</c:v>
                </c:pt>
                <c:pt idx="94">
                  <c:v>94.431370986029378</c:v>
                </c:pt>
                <c:pt idx="95">
                  <c:v>119.9478476571549</c:v>
                </c:pt>
                <c:pt idx="96">
                  <c:v>74.662345434620406</c:v>
                </c:pt>
                <c:pt idx="97">
                  <c:v>77.76090252227084</c:v>
                </c:pt>
                <c:pt idx="98">
                  <c:v>89.013466721567326</c:v>
                </c:pt>
                <c:pt idx="99">
                  <c:v>88.810593302749055</c:v>
                </c:pt>
                <c:pt idx="100">
                  <c:v>76.250612473688719</c:v>
                </c:pt>
                <c:pt idx="101">
                  <c:v>78.7548455710415</c:v>
                </c:pt>
                <c:pt idx="102">
                  <c:v>84.440283927726426</c:v>
                </c:pt>
                <c:pt idx="103">
                  <c:v>113.0571848076892</c:v>
                </c:pt>
                <c:pt idx="104">
                  <c:v>115.33530446237712</c:v>
                </c:pt>
                <c:pt idx="105">
                  <c:v>90.804952073785842</c:v>
                </c:pt>
                <c:pt idx="106">
                  <c:v>108.12622554167012</c:v>
                </c:pt>
                <c:pt idx="107">
                  <c:v>68.692213672844034</c:v>
                </c:pt>
                <c:pt idx="108">
                  <c:v>88.425151264511655</c:v>
                </c:pt>
                <c:pt idx="109">
                  <c:v>82.364250788573727</c:v>
                </c:pt>
                <c:pt idx="110">
                  <c:v>125.15501083528993</c:v>
                </c:pt>
                <c:pt idx="111">
                  <c:v>80.829552998201251</c:v>
                </c:pt>
                <c:pt idx="112">
                  <c:v>86.393128573452458</c:v>
                </c:pt>
                <c:pt idx="113">
                  <c:v>89.406280209069394</c:v>
                </c:pt>
                <c:pt idx="114">
                  <c:v>94.259789977940173</c:v>
                </c:pt>
                <c:pt idx="115">
                  <c:v>80.274835846465848</c:v>
                </c:pt>
                <c:pt idx="116">
                  <c:v>94.164318569942196</c:v>
                </c:pt>
                <c:pt idx="117">
                  <c:v>80.583977283815557</c:v>
                </c:pt>
                <c:pt idx="118">
                  <c:v>110.57320096934482</c:v>
                </c:pt>
                <c:pt idx="119">
                  <c:v>84.641042074243728</c:v>
                </c:pt>
                <c:pt idx="120">
                  <c:v>105.18816114130378</c:v>
                </c:pt>
                <c:pt idx="121">
                  <c:v>74.500166887907127</c:v>
                </c:pt>
                <c:pt idx="122">
                  <c:v>91.582612470512572</c:v>
                </c:pt>
                <c:pt idx="123">
                  <c:v>121.16302571637787</c:v>
                </c:pt>
                <c:pt idx="124">
                  <c:v>89.870698896191826</c:v>
                </c:pt>
                <c:pt idx="125">
                  <c:v>198.37274003936031</c:v>
                </c:pt>
                <c:pt idx="126">
                  <c:v>131.31560749338215</c:v>
                </c:pt>
                <c:pt idx="127">
                  <c:v>89.298472482306551</c:v>
                </c:pt>
                <c:pt idx="128">
                  <c:v>72.392797907781144</c:v>
                </c:pt>
                <c:pt idx="129">
                  <c:v>67.74350416837099</c:v>
                </c:pt>
                <c:pt idx="130">
                  <c:v>99.789759748353163</c:v>
                </c:pt>
                <c:pt idx="131">
                  <c:v>108.28784268427476</c:v>
                </c:pt>
                <c:pt idx="132">
                  <c:v>104.74516102502832</c:v>
                </c:pt>
                <c:pt idx="133">
                  <c:v>119.30251021869017</c:v>
                </c:pt>
                <c:pt idx="134">
                  <c:v>105.29991170443944</c:v>
                </c:pt>
                <c:pt idx="135">
                  <c:v>975.66864818677948</c:v>
                </c:pt>
                <c:pt idx="136">
                  <c:v>74.901584943724373</c:v>
                </c:pt>
                <c:pt idx="137">
                  <c:v>126.27537677488435</c:v>
                </c:pt>
                <c:pt idx="138">
                  <c:v>72.450275909792097</c:v>
                </c:pt>
                <c:pt idx="139">
                  <c:v>99.124707895620034</c:v>
                </c:pt>
                <c:pt idx="140">
                  <c:v>76.109021951566959</c:v>
                </c:pt>
                <c:pt idx="141">
                  <c:v>92.070233560863485</c:v>
                </c:pt>
                <c:pt idx="142">
                  <c:v>103.03396220451766</c:v>
                </c:pt>
                <c:pt idx="143">
                  <c:v>99.299618209867944</c:v>
                </c:pt>
                <c:pt idx="144">
                  <c:v>89.594252774618397</c:v>
                </c:pt>
                <c:pt idx="145">
                  <c:v>101.66501521825715</c:v>
                </c:pt>
                <c:pt idx="146">
                  <c:v>108.12096378398464</c:v>
                </c:pt>
                <c:pt idx="147">
                  <c:v>89.774686909287766</c:v>
                </c:pt>
                <c:pt idx="148">
                  <c:v>71.463099500813527</c:v>
                </c:pt>
                <c:pt idx="149">
                  <c:v>81.205239382005132</c:v>
                </c:pt>
                <c:pt idx="150">
                  <c:v>83.38867096726068</c:v>
                </c:pt>
                <c:pt idx="151">
                  <c:v>89.321743373611014</c:v>
                </c:pt>
              </c:numCache>
            </c:numRef>
          </c:yVal>
        </c:ser>
        <c:ser>
          <c:idx val="5"/>
          <c:order val="3"/>
          <c:tx>
            <c:strRef>
              <c:f>'Figure 4.1'!$L$14</c:f>
              <c:strCache>
                <c:ptCount val="1"/>
                <c:pt idx="0">
                  <c:v>County council</c:v>
                </c:pt>
              </c:strCache>
            </c:strRef>
          </c:tx>
          <c:spPr>
            <a:ln w="28575">
              <a:noFill/>
            </a:ln>
          </c:spPr>
          <c:xVal>
            <c:numRef>
              <c:f>'Figure 4.1'!$L$15:$L$166</c:f>
              <c:numCache>
                <c:formatCode>General</c:formatCode>
                <c:ptCount val="15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81.215284106982608</c:v>
                </c:pt>
                <c:pt idx="17">
                  <c:v>#N/A</c:v>
                </c:pt>
                <c:pt idx="18">
                  <c:v>#N/A</c:v>
                </c:pt>
                <c:pt idx="19">
                  <c:v>87.040218137530758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102.95474836615288</c:v>
                </c:pt>
                <c:pt idx="25">
                  <c:v>#N/A</c:v>
                </c:pt>
                <c:pt idx="26">
                  <c:v>#N/A</c:v>
                </c:pt>
                <c:pt idx="27">
                  <c:v>93.835808438287486</c:v>
                </c:pt>
                <c:pt idx="28">
                  <c:v>98.917463916958226</c:v>
                </c:pt>
                <c:pt idx="29">
                  <c:v>#N/A</c:v>
                </c:pt>
                <c:pt idx="30">
                  <c:v>92.514106047897627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97.208785313077243</c:v>
                </c:pt>
                <c:pt idx="35">
                  <c:v>#N/A</c:v>
                </c:pt>
                <c:pt idx="36">
                  <c:v>91.480869353603438</c:v>
                </c:pt>
                <c:pt idx="37">
                  <c:v>#N/A</c:v>
                </c:pt>
                <c:pt idx="38">
                  <c:v>92.612884168940411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81.240789469443996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84.948337483044213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93.280437775246682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95.934017181691161</c:v>
                </c:pt>
                <c:pt idx="63">
                  <c:v>#N/A</c:v>
                </c:pt>
                <c:pt idx="64">
                  <c:v>#N/A</c:v>
                </c:pt>
                <c:pt idx="65">
                  <c:v>82.293145956213792</c:v>
                </c:pt>
                <c:pt idx="66">
                  <c:v>#N/A</c:v>
                </c:pt>
                <c:pt idx="67">
                  <c:v>100.16762158871158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101.08150431403998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93.812421998102806</c:v>
                </c:pt>
                <c:pt idx="83">
                  <c:v>90.289573128017366</c:v>
                </c:pt>
                <c:pt idx="84">
                  <c:v>#N/A</c:v>
                </c:pt>
                <c:pt idx="85">
                  <c:v>91.568067482551058</c:v>
                </c:pt>
                <c:pt idx="86">
                  <c:v>#N/A</c:v>
                </c:pt>
                <c:pt idx="87">
                  <c:v>83.771993674380127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96.664038212180444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87.484635910031287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95.371206838244888</c:v>
                </c:pt>
                <c:pt idx="117">
                  <c:v>#N/A</c:v>
                </c:pt>
                <c:pt idx="118">
                  <c:v>80.487535565925327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88.476880817731725</c:v>
                </c:pt>
                <c:pt idx="133">
                  <c:v>#N/A</c:v>
                </c:pt>
                <c:pt idx="134">
                  <c:v>84.368342141442454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88.357997639396217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</c:numCache>
            </c:numRef>
          </c:xVal>
          <c:yVal>
            <c:numRef>
              <c:f>'Figure 4.1'!$F$15:$F$166</c:f>
              <c:numCache>
                <c:formatCode>General</c:formatCode>
                <c:ptCount val="152"/>
                <c:pt idx="0">
                  <c:v>74.621622332680687</c:v>
                </c:pt>
                <c:pt idx="1">
                  <c:v>92.350236055088658</c:v>
                </c:pt>
                <c:pt idx="2">
                  <c:v>70.173189824113948</c:v>
                </c:pt>
                <c:pt idx="3">
                  <c:v>95.954474137073859</c:v>
                </c:pt>
                <c:pt idx="4">
                  <c:v>85.210735393108081</c:v>
                </c:pt>
                <c:pt idx="5">
                  <c:v>84.16965097202015</c:v>
                </c:pt>
                <c:pt idx="6">
                  <c:v>78.163422813913954</c:v>
                </c:pt>
                <c:pt idx="7">
                  <c:v>86.86082008883092</c:v>
                </c:pt>
                <c:pt idx="8">
                  <c:v>79.792344565417693</c:v>
                </c:pt>
                <c:pt idx="9">
                  <c:v>91.869818415273357</c:v>
                </c:pt>
                <c:pt idx="10">
                  <c:v>126.55631763960827</c:v>
                </c:pt>
                <c:pt idx="11">
                  <c:v>72.192780301054924</c:v>
                </c:pt>
                <c:pt idx="12">
                  <c:v>83.682753722390558</c:v>
                </c:pt>
                <c:pt idx="13">
                  <c:v>95.093083840051548</c:v>
                </c:pt>
                <c:pt idx="14">
                  <c:v>101.86713779543221</c:v>
                </c:pt>
                <c:pt idx="15">
                  <c:v>94.204351736914049</c:v>
                </c:pt>
                <c:pt idx="16">
                  <c:v>98.691027694683882</c:v>
                </c:pt>
                <c:pt idx="17">
                  <c:v>78.146623463580127</c:v>
                </c:pt>
                <c:pt idx="18">
                  <c:v>80.975816705234749</c:v>
                </c:pt>
                <c:pt idx="19">
                  <c:v>100.55819458028488</c:v>
                </c:pt>
                <c:pt idx="20">
                  <c:v>311.81803713883676</c:v>
                </c:pt>
                <c:pt idx="21">
                  <c:v>12344.001260534758</c:v>
                </c:pt>
                <c:pt idx="22">
                  <c:v>80.002560602856718</c:v>
                </c:pt>
                <c:pt idx="23">
                  <c:v>84.260622905685267</c:v>
                </c:pt>
                <c:pt idx="24">
                  <c:v>100.65502027888093</c:v>
                </c:pt>
                <c:pt idx="25">
                  <c:v>84.238723980259195</c:v>
                </c:pt>
                <c:pt idx="26">
                  <c:v>81.30329215523571</c:v>
                </c:pt>
                <c:pt idx="27">
                  <c:v>78.178896819107734</c:v>
                </c:pt>
                <c:pt idx="28">
                  <c:v>95.158093349148317</c:v>
                </c:pt>
                <c:pt idx="29">
                  <c:v>77.192303405017896</c:v>
                </c:pt>
                <c:pt idx="30">
                  <c:v>95.486749326819151</c:v>
                </c:pt>
                <c:pt idx="31">
                  <c:v>81.251217682789232</c:v>
                </c:pt>
                <c:pt idx="32">
                  <c:v>98.841403695600874</c:v>
                </c:pt>
                <c:pt idx="33">
                  <c:v>84.059082597406416</c:v>
                </c:pt>
                <c:pt idx="34">
                  <c:v>86.707318276141649</c:v>
                </c:pt>
                <c:pt idx="35">
                  <c:v>88.771701068919768</c:v>
                </c:pt>
                <c:pt idx="36">
                  <c:v>94.619822915479986</c:v>
                </c:pt>
                <c:pt idx="37">
                  <c:v>94.988870643215435</c:v>
                </c:pt>
                <c:pt idx="38">
                  <c:v>96.030347712177971</c:v>
                </c:pt>
                <c:pt idx="39">
                  <c:v>75.366100255325847</c:v>
                </c:pt>
                <c:pt idx="40">
                  <c:v>83.518043964944667</c:v>
                </c:pt>
                <c:pt idx="41">
                  <c:v>93.535736714985376</c:v>
                </c:pt>
                <c:pt idx="42">
                  <c:v>185.11440644423146</c:v>
                </c:pt>
                <c:pt idx="43">
                  <c:v>98.79871247907613</c:v>
                </c:pt>
                <c:pt idx="44">
                  <c:v>74.070036054723047</c:v>
                </c:pt>
                <c:pt idx="45">
                  <c:v>77.299315978170696</c:v>
                </c:pt>
                <c:pt idx="46">
                  <c:v>97.190215972745634</c:v>
                </c:pt>
                <c:pt idx="47">
                  <c:v>90.130366919648139</c:v>
                </c:pt>
                <c:pt idx="48">
                  <c:v>87.211247527773125</c:v>
                </c:pt>
                <c:pt idx="49">
                  <c:v>107.31714778012677</c:v>
                </c:pt>
                <c:pt idx="50">
                  <c:v>186.88230920051888</c:v>
                </c:pt>
                <c:pt idx="51">
                  <c:v>112.76536022943573</c:v>
                </c:pt>
                <c:pt idx="52">
                  <c:v>89.538412724029286</c:v>
                </c:pt>
                <c:pt idx="53">
                  <c:v>#N/A</c:v>
                </c:pt>
                <c:pt idx="54">
                  <c:v>161.28140150764591</c:v>
                </c:pt>
                <c:pt idx="55">
                  <c:v>304.40654047483855</c:v>
                </c:pt>
                <c:pt idx="56">
                  <c:v>96.559157801603519</c:v>
                </c:pt>
                <c:pt idx="57">
                  <c:v>79.546532474695681</c:v>
                </c:pt>
                <c:pt idx="58">
                  <c:v>113.93334601704125</c:v>
                </c:pt>
                <c:pt idx="59">
                  <c:v>73.306838338819617</c:v>
                </c:pt>
                <c:pt idx="60">
                  <c:v>73.820491340481922</c:v>
                </c:pt>
                <c:pt idx="61">
                  <c:v>95.487331736478978</c:v>
                </c:pt>
                <c:pt idx="62">
                  <c:v>85.347099966766606</c:v>
                </c:pt>
                <c:pt idx="63">
                  <c:v>103.66344528736782</c:v>
                </c:pt>
                <c:pt idx="64">
                  <c:v>70.547945216121619</c:v>
                </c:pt>
                <c:pt idx="65">
                  <c:v>89.912868385033391</c:v>
                </c:pt>
                <c:pt idx="66">
                  <c:v>66.558764944574648</c:v>
                </c:pt>
                <c:pt idx="67">
                  <c:v>80.925946003887859</c:v>
                </c:pt>
                <c:pt idx="68">
                  <c:v>85.629596525023658</c:v>
                </c:pt>
                <c:pt idx="69">
                  <c:v>75.336818885060808</c:v>
                </c:pt>
                <c:pt idx="70">
                  <c:v>109.78896061236595</c:v>
                </c:pt>
                <c:pt idx="71">
                  <c:v>84.412625586218908</c:v>
                </c:pt>
                <c:pt idx="72">
                  <c:v>103.91727039070453</c:v>
                </c:pt>
                <c:pt idx="73">
                  <c:v>77.583103076795908</c:v>
                </c:pt>
                <c:pt idx="74">
                  <c:v>114.22806956526072</c:v>
                </c:pt>
                <c:pt idx="75">
                  <c:v>100.0167410196605</c:v>
                </c:pt>
                <c:pt idx="76">
                  <c:v>80.208386731963088</c:v>
                </c:pt>
                <c:pt idx="77">
                  <c:v>87.319781221001449</c:v>
                </c:pt>
                <c:pt idx="78">
                  <c:v>93.291222605023847</c:v>
                </c:pt>
                <c:pt idx="79">
                  <c:v>108.19416535221113</c:v>
                </c:pt>
                <c:pt idx="80">
                  <c:v>90.792310101407082</c:v>
                </c:pt>
                <c:pt idx="81">
                  <c:v>81.307205688541842</c:v>
                </c:pt>
                <c:pt idx="82">
                  <c:v>97.675766752949045</c:v>
                </c:pt>
                <c:pt idx="83">
                  <c:v>93.452761010344389</c:v>
                </c:pt>
                <c:pt idx="84">
                  <c:v>82.635127521668238</c:v>
                </c:pt>
                <c:pt idx="85">
                  <c:v>79.882855871432866</c:v>
                </c:pt>
                <c:pt idx="86">
                  <c:v>68.910250809938489</c:v>
                </c:pt>
                <c:pt idx="87">
                  <c:v>104.10434336941346</c:v>
                </c:pt>
                <c:pt idx="88">
                  <c:v>101.96590755826706</c:v>
                </c:pt>
                <c:pt idx="89">
                  <c:v>85.066387102385889</c:v>
                </c:pt>
                <c:pt idx="90">
                  <c:v>107.69655833472227</c:v>
                </c:pt>
                <c:pt idx="91">
                  <c:v>87.048377716649725</c:v>
                </c:pt>
                <c:pt idx="92">
                  <c:v>126.90292761367583</c:v>
                </c:pt>
                <c:pt idx="93">
                  <c:v>68.273080819229037</c:v>
                </c:pt>
                <c:pt idx="94">
                  <c:v>94.431370986029378</c:v>
                </c:pt>
                <c:pt idx="95">
                  <c:v>119.9478476571549</c:v>
                </c:pt>
                <c:pt idx="96">
                  <c:v>74.662345434620406</c:v>
                </c:pt>
                <c:pt idx="97">
                  <c:v>77.76090252227084</c:v>
                </c:pt>
                <c:pt idx="98">
                  <c:v>89.013466721567326</c:v>
                </c:pt>
                <c:pt idx="99">
                  <c:v>88.810593302749055</c:v>
                </c:pt>
                <c:pt idx="100">
                  <c:v>76.250612473688719</c:v>
                </c:pt>
                <c:pt idx="101">
                  <c:v>78.7548455710415</c:v>
                </c:pt>
                <c:pt idx="102">
                  <c:v>84.440283927726426</c:v>
                </c:pt>
                <c:pt idx="103">
                  <c:v>113.0571848076892</c:v>
                </c:pt>
                <c:pt idx="104">
                  <c:v>115.33530446237712</c:v>
                </c:pt>
                <c:pt idx="105">
                  <c:v>90.804952073785842</c:v>
                </c:pt>
                <c:pt idx="106">
                  <c:v>108.12622554167012</c:v>
                </c:pt>
                <c:pt idx="107">
                  <c:v>68.692213672844034</c:v>
                </c:pt>
                <c:pt idx="108">
                  <c:v>88.425151264511655</c:v>
                </c:pt>
                <c:pt idx="109">
                  <c:v>82.364250788573727</c:v>
                </c:pt>
                <c:pt idx="110">
                  <c:v>125.15501083528993</c:v>
                </c:pt>
                <c:pt idx="111">
                  <c:v>80.829552998201251</c:v>
                </c:pt>
                <c:pt idx="112">
                  <c:v>86.393128573452458</c:v>
                </c:pt>
                <c:pt idx="113">
                  <c:v>89.406280209069394</c:v>
                </c:pt>
                <c:pt idx="114">
                  <c:v>94.259789977940173</c:v>
                </c:pt>
                <c:pt idx="115">
                  <c:v>80.274835846465848</c:v>
                </c:pt>
                <c:pt idx="116">
                  <c:v>94.164318569942196</c:v>
                </c:pt>
                <c:pt idx="117">
                  <c:v>80.583977283815557</c:v>
                </c:pt>
                <c:pt idx="118">
                  <c:v>110.57320096934482</c:v>
                </c:pt>
                <c:pt idx="119">
                  <c:v>84.641042074243728</c:v>
                </c:pt>
                <c:pt idx="120">
                  <c:v>105.18816114130378</c:v>
                </c:pt>
                <c:pt idx="121">
                  <c:v>74.500166887907127</c:v>
                </c:pt>
                <c:pt idx="122">
                  <c:v>91.582612470512572</c:v>
                </c:pt>
                <c:pt idx="123">
                  <c:v>121.16302571637787</c:v>
                </c:pt>
                <c:pt idx="124">
                  <c:v>89.870698896191826</c:v>
                </c:pt>
                <c:pt idx="125">
                  <c:v>198.37274003936031</c:v>
                </c:pt>
                <c:pt idx="126">
                  <c:v>131.31560749338215</c:v>
                </c:pt>
                <c:pt idx="127">
                  <c:v>89.298472482306551</c:v>
                </c:pt>
                <c:pt idx="128">
                  <c:v>72.392797907781144</c:v>
                </c:pt>
                <c:pt idx="129">
                  <c:v>67.74350416837099</c:v>
                </c:pt>
                <c:pt idx="130">
                  <c:v>99.789759748353163</c:v>
                </c:pt>
                <c:pt idx="131">
                  <c:v>108.28784268427476</c:v>
                </c:pt>
                <c:pt idx="132">
                  <c:v>104.74516102502832</c:v>
                </c:pt>
                <c:pt idx="133">
                  <c:v>119.30251021869017</c:v>
                </c:pt>
                <c:pt idx="134">
                  <c:v>105.29991170443944</c:v>
                </c:pt>
                <c:pt idx="135">
                  <c:v>975.66864818677948</c:v>
                </c:pt>
                <c:pt idx="136">
                  <c:v>74.901584943724373</c:v>
                </c:pt>
                <c:pt idx="137">
                  <c:v>126.27537677488435</c:v>
                </c:pt>
                <c:pt idx="138">
                  <c:v>72.450275909792097</c:v>
                </c:pt>
                <c:pt idx="139">
                  <c:v>99.124707895620034</c:v>
                </c:pt>
                <c:pt idx="140">
                  <c:v>76.109021951566959</c:v>
                </c:pt>
                <c:pt idx="141">
                  <c:v>92.070233560863485</c:v>
                </c:pt>
                <c:pt idx="142">
                  <c:v>103.03396220451766</c:v>
                </c:pt>
                <c:pt idx="143">
                  <c:v>99.299618209867944</c:v>
                </c:pt>
                <c:pt idx="144">
                  <c:v>89.594252774618397</c:v>
                </c:pt>
                <c:pt idx="145">
                  <c:v>101.66501521825715</c:v>
                </c:pt>
                <c:pt idx="146">
                  <c:v>108.12096378398464</c:v>
                </c:pt>
                <c:pt idx="147">
                  <c:v>89.774686909287766</c:v>
                </c:pt>
                <c:pt idx="148">
                  <c:v>71.463099500813527</c:v>
                </c:pt>
                <c:pt idx="149">
                  <c:v>81.205239382005132</c:v>
                </c:pt>
                <c:pt idx="150">
                  <c:v>83.38867096726068</c:v>
                </c:pt>
                <c:pt idx="151">
                  <c:v>89.321743373611014</c:v>
                </c:pt>
              </c:numCache>
            </c:numRef>
          </c:yVal>
        </c:ser>
        <c:axId val="110211072"/>
        <c:axId val="110373888"/>
      </c:scatterChart>
      <c:valAx>
        <c:axId val="110211072"/>
        <c:scaling>
          <c:orientation val="minMax"/>
          <c:max val="175"/>
          <c:min val="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Assessed spending need</a:t>
                </a:r>
              </a:p>
            </c:rich>
          </c:tx>
        </c:title>
        <c:numFmt formatCode="General" sourceLinked="1"/>
        <c:tickLblPos val="nextTo"/>
        <c:crossAx val="110373888"/>
        <c:crosses val="autoZero"/>
        <c:crossBetween val="midCat"/>
        <c:majorUnit val="25"/>
      </c:valAx>
      <c:valAx>
        <c:axId val="110373888"/>
        <c:scaling>
          <c:orientation val="minMax"/>
          <c:max val="200"/>
          <c:min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Council tax and rates</a:t>
                </a:r>
                <a:r>
                  <a:rPr lang="en-GB" baseline="0" dirty="0" smtClean="0"/>
                  <a:t> </a:t>
                </a:r>
                <a:r>
                  <a:rPr lang="en-GB" baseline="0" dirty="0"/>
                  <a:t>capacity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3.087934903414503E-3"/>
              <c:y val="2.079873069658927E-2"/>
            </c:manualLayout>
          </c:layout>
        </c:title>
        <c:numFmt formatCode="#,##0" sourceLinked="0"/>
        <c:tickLblPos val="nextTo"/>
        <c:crossAx val="110211072"/>
        <c:crosses val="autoZero"/>
        <c:crossBetween val="midCat"/>
        <c:majorUnit val="25"/>
      </c:valAx>
      <c:spPr>
        <a:ln>
          <a:solidFill>
            <a:srgbClr val="333333"/>
          </a:solidFill>
        </a:ln>
      </c:spPr>
    </c:plotArea>
    <c:legend>
      <c:legendPos val="b"/>
      <c:layout>
        <c:manualLayout>
          <c:xMode val="edge"/>
          <c:yMode val="edge"/>
          <c:x val="3.2621479237528082E-2"/>
          <c:y val="0.87321443450727709"/>
          <c:w val="0.91051650938865925"/>
          <c:h val="0.12678556549272305"/>
        </c:manualLayout>
      </c:layout>
    </c:legend>
    <c:plotVisOnly val="1"/>
  </c:chart>
  <c:spPr>
    <a:ln>
      <a:noFill/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8207194150144937"/>
          <c:y val="4.7424171209662407E-2"/>
          <c:w val="0.7536253547585624"/>
          <c:h val="0.70741982103871348"/>
        </c:manualLayout>
      </c:layout>
      <c:scatterChart>
        <c:scatterStyle val="lineMarker"/>
        <c:ser>
          <c:idx val="0"/>
          <c:order val="0"/>
          <c:tx>
            <c:strRef>
              <c:f>'Data Analysis, Pop Adjusted '!$I$63</c:f>
              <c:strCache>
                <c:ptCount val="1"/>
                <c:pt idx="0">
                  <c:v>Total LA service spending (M= 100)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'Data Analysis, Pop Adjusted '!$H$64:$H$85</c:f>
              <c:numCache>
                <c:formatCode>0.0</c:formatCode>
                <c:ptCount val="22"/>
                <c:pt idx="0">
                  <c:v>112.39594682149524</c:v>
                </c:pt>
                <c:pt idx="1">
                  <c:v>95.121982940628996</c:v>
                </c:pt>
                <c:pt idx="2">
                  <c:v>102.65259938397797</c:v>
                </c:pt>
                <c:pt idx="3">
                  <c:v>95.13589493926392</c:v>
                </c:pt>
                <c:pt idx="4">
                  <c:v>97.413549742185197</c:v>
                </c:pt>
                <c:pt idx="5">
                  <c:v>102.47268913955646</c:v>
                </c:pt>
                <c:pt idx="6">
                  <c:v>105.48418892922332</c:v>
                </c:pt>
                <c:pt idx="7">
                  <c:v>105.65296944317723</c:v>
                </c:pt>
                <c:pt idx="8">
                  <c:v>84.077523548078716</c:v>
                </c:pt>
                <c:pt idx="9">
                  <c:v>103.72809065713804</c:v>
                </c:pt>
                <c:pt idx="10">
                  <c:v>101.91509514812576</c:v>
                </c:pt>
                <c:pt idx="11">
                  <c:v>114.27901354651135</c:v>
                </c:pt>
                <c:pt idx="12">
                  <c:v>75.75968705474321</c:v>
                </c:pt>
                <c:pt idx="13">
                  <c:v>104.01341877887145</c:v>
                </c:pt>
                <c:pt idx="14">
                  <c:v>113.98456037241364</c:v>
                </c:pt>
                <c:pt idx="15">
                  <c:v>95.913319328393385</c:v>
                </c:pt>
                <c:pt idx="16">
                  <c:v>102.71363419222375</c:v>
                </c:pt>
                <c:pt idx="17">
                  <c:v>106.91737558992233</c:v>
                </c:pt>
                <c:pt idx="18">
                  <c:v>98.846230587840523</c:v>
                </c:pt>
                <c:pt idx="19">
                  <c:v>103.1223230842353</c:v>
                </c:pt>
                <c:pt idx="20">
                  <c:v>82.380021371962044</c:v>
                </c:pt>
                <c:pt idx="21">
                  <c:v>96.019885400032564</c:v>
                </c:pt>
              </c:numCache>
            </c:numRef>
          </c:xVal>
          <c:yVal>
            <c:numRef>
              <c:f>'Data Analysis, Pop Adjusted '!$J$64:$J$85</c:f>
              <c:numCache>
                <c:formatCode>0.0</c:formatCode>
                <c:ptCount val="22"/>
                <c:pt idx="0">
                  <c:v>77.140800960238863</c:v>
                </c:pt>
                <c:pt idx="1">
                  <c:v>94.093230090664619</c:v>
                </c:pt>
                <c:pt idx="2">
                  <c:v>86.250738988412849</c:v>
                </c:pt>
                <c:pt idx="3">
                  <c:v>100.61075469014548</c:v>
                </c:pt>
                <c:pt idx="4">
                  <c:v>99.24624640687442</c:v>
                </c:pt>
                <c:pt idx="5">
                  <c:v>109.30139466514251</c:v>
                </c:pt>
                <c:pt idx="6">
                  <c:v>109.55799126682641</c:v>
                </c:pt>
                <c:pt idx="7">
                  <c:v>105.33134838548119</c:v>
                </c:pt>
                <c:pt idx="8">
                  <c:v>103.89434239556157</c:v>
                </c:pt>
                <c:pt idx="9">
                  <c:v>103.63477817302572</c:v>
                </c:pt>
                <c:pt idx="10">
                  <c:v>111.23916301214028</c:v>
                </c:pt>
                <c:pt idx="11">
                  <c:v>79.112997151819258</c:v>
                </c:pt>
                <c:pt idx="12">
                  <c:v>124.40089703869882</c:v>
                </c:pt>
                <c:pt idx="13">
                  <c:v>86.710404668721495</c:v>
                </c:pt>
                <c:pt idx="14">
                  <c:v>96.881264186771091</c:v>
                </c:pt>
                <c:pt idx="15">
                  <c:v>111.90164298764473</c:v>
                </c:pt>
                <c:pt idx="16">
                  <c:v>118.5101258502781</c:v>
                </c:pt>
                <c:pt idx="17">
                  <c:v>81.082153986278399</c:v>
                </c:pt>
                <c:pt idx="18">
                  <c:v>94.785939228895728</c:v>
                </c:pt>
                <c:pt idx="19">
                  <c:v>91.533676760244873</c:v>
                </c:pt>
                <c:pt idx="20">
                  <c:v>114.05983333512329</c:v>
                </c:pt>
                <c:pt idx="21">
                  <c:v>100.72027577101056</c:v>
                </c:pt>
              </c:numCache>
            </c:numRef>
          </c:yVal>
        </c:ser>
        <c:axId val="111788032"/>
        <c:axId val="116150656"/>
      </c:scatterChart>
      <c:valAx>
        <c:axId val="111788032"/>
        <c:scaling>
          <c:orientation val="minMax"/>
          <c:max val="175"/>
          <c:min val="50"/>
        </c:scaling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Assessed spending needs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.0" sourceLinked="1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6150656"/>
        <c:crossesAt val="0"/>
        <c:crossBetween val="midCat"/>
        <c:majorUnit val="25"/>
      </c:valAx>
      <c:valAx>
        <c:axId val="116150656"/>
        <c:scaling>
          <c:orientation val="minMax"/>
          <c:max val="200"/>
          <c:min val="50"/>
        </c:scaling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 dirty="0"/>
                  <a:t>Council tax </a:t>
                </a:r>
                <a:r>
                  <a:rPr lang="en-US" dirty="0" smtClean="0"/>
                  <a:t>capacity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072688893153302E-3"/>
              <c:y val="0.10064903653249195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1788032"/>
        <c:crosses val="autoZero"/>
        <c:crossBetween val="midCat"/>
        <c:majorUnit val="25"/>
      </c:valAx>
      <c:spPr>
        <a:noFill/>
        <a:ln>
          <a:solidFill>
            <a:srgbClr val="333333"/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22733667382486289"/>
          <c:y val="4.2211454337439024E-2"/>
          <c:w val="0.70351182427954084"/>
          <c:h val="0.75291948181623958"/>
        </c:manualLayout>
      </c:layout>
      <c:scatterChart>
        <c:scatterStyle val="lineMarker"/>
        <c:ser>
          <c:idx val="1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noFill/>
            </a:ln>
          </c:spPr>
          <c:dPt>
            <c:idx val="151"/>
            <c:marker>
              <c:symbol val="none"/>
            </c:marker>
            <c:spPr>
              <a:ln w="28575">
                <a:solidFill>
                  <a:schemeClr val="accent1"/>
                </a:solidFill>
              </a:ln>
            </c:spPr>
          </c:dPt>
          <c:dPt>
            <c:idx val="152"/>
            <c:marker>
              <c:symbol val="none"/>
            </c:marker>
            <c:spPr>
              <a:ln w="19050">
                <a:solidFill>
                  <a:schemeClr val="tx1"/>
                </a:solidFill>
                <a:prstDash val="sysDash"/>
              </a:ln>
            </c:spPr>
          </c:dPt>
          <c:xVal>
            <c:numRef>
              <c:f>Sheet1!$A$2:$A$154</c:f>
              <c:numCache>
                <c:formatCode>General</c:formatCode>
                <c:ptCount val="153"/>
                <c:pt idx="0">
                  <c:v>180.06925466852442</c:v>
                </c:pt>
                <c:pt idx="1">
                  <c:v>142.46229759438131</c:v>
                </c:pt>
                <c:pt idx="2">
                  <c:v>180.00855522478048</c:v>
                </c:pt>
                <c:pt idx="3">
                  <c:v>158.92319195732046</c:v>
                </c:pt>
                <c:pt idx="4">
                  <c:v>177.5538260054349</c:v>
                </c:pt>
                <c:pt idx="5">
                  <c:v>189.49962701247196</c:v>
                </c:pt>
                <c:pt idx="6">
                  <c:v>154.50523476749069</c:v>
                </c:pt>
                <c:pt idx="7">
                  <c:v>141.54689237832258</c:v>
                </c:pt>
                <c:pt idx="8">
                  <c:v>164.59328791546264</c:v>
                </c:pt>
                <c:pt idx="9">
                  <c:v>191.01995641311638</c:v>
                </c:pt>
                <c:pt idx="10">
                  <c:v>126.11628437880648</c:v>
                </c:pt>
                <c:pt idx="11">
                  <c:v>207.40826866129086</c:v>
                </c:pt>
                <c:pt idx="12">
                  <c:v>118.62369499384589</c:v>
                </c:pt>
                <c:pt idx="13">
                  <c:v>98.59784016990632</c:v>
                </c:pt>
                <c:pt idx="14">
                  <c:v>91.109380354969005</c:v>
                </c:pt>
                <c:pt idx="15">
                  <c:v>119.84882811018593</c:v>
                </c:pt>
                <c:pt idx="16">
                  <c:v>87.530446021626418</c:v>
                </c:pt>
                <c:pt idx="17">
                  <c:v>99.605126993786058</c:v>
                </c:pt>
                <c:pt idx="18">
                  <c:v>110.64525378032059</c:v>
                </c:pt>
                <c:pt idx="19">
                  <c:v>107.68493487656335</c:v>
                </c:pt>
                <c:pt idx="20">
                  <c:v>135.24591486627634</c:v>
                </c:pt>
                <c:pt idx="21">
                  <c:v>95.050780724572519</c:v>
                </c:pt>
                <c:pt idx="22">
                  <c:v>85.755089683760104</c:v>
                </c:pt>
                <c:pt idx="23">
                  <c:v>98.940167234303658</c:v>
                </c:pt>
                <c:pt idx="24">
                  <c:v>99.695685841376445</c:v>
                </c:pt>
                <c:pt idx="25">
                  <c:v>92.310021295990992</c:v>
                </c:pt>
                <c:pt idx="26">
                  <c:v>102.74172485246736</c:v>
                </c:pt>
                <c:pt idx="27">
                  <c:v>147.10257499923998</c:v>
                </c:pt>
                <c:pt idx="28">
                  <c:v>96.12915860584495</c:v>
                </c:pt>
                <c:pt idx="29">
                  <c:v>90.375473527552288</c:v>
                </c:pt>
                <c:pt idx="30">
                  <c:v>94.960140027623012</c:v>
                </c:pt>
                <c:pt idx="31">
                  <c:v>114.91103395115873</c:v>
                </c:pt>
                <c:pt idx="32">
                  <c:v>104.09607995817036</c:v>
                </c:pt>
                <c:pt idx="33">
                  <c:v>94.132004925083208</c:v>
                </c:pt>
                <c:pt idx="34">
                  <c:v>134.60717985050044</c:v>
                </c:pt>
                <c:pt idx="35">
                  <c:v>109.53662900978449</c:v>
                </c:pt>
                <c:pt idx="36">
                  <c:v>108.81372767830339</c:v>
                </c:pt>
                <c:pt idx="37">
                  <c:v>120.71774560999273</c:v>
                </c:pt>
                <c:pt idx="38">
                  <c:v>91.750709490019105</c:v>
                </c:pt>
                <c:pt idx="39">
                  <c:v>106.87126198923298</c:v>
                </c:pt>
                <c:pt idx="40">
                  <c:v>93.030937702622595</c:v>
                </c:pt>
                <c:pt idx="41">
                  <c:v>98.983134264474103</c:v>
                </c:pt>
                <c:pt idx="42">
                  <c:v>137.04241549002546</c:v>
                </c:pt>
                <c:pt idx="43">
                  <c:v>132.2170145307004</c:v>
                </c:pt>
                <c:pt idx="44">
                  <c:v>108.75613154950184</c:v>
                </c:pt>
                <c:pt idx="45">
                  <c:v>107.25241084064621</c:v>
                </c:pt>
                <c:pt idx="46">
                  <c:v>108.87089095315042</c:v>
                </c:pt>
                <c:pt idx="47">
                  <c:v>104.83067633438061</c:v>
                </c:pt>
                <c:pt idx="48">
                  <c:v>100.04522766982457</c:v>
                </c:pt>
                <c:pt idx="49">
                  <c:v>103.66870944100046</c:v>
                </c:pt>
                <c:pt idx="50">
                  <c:v>111.20391042372151</c:v>
                </c:pt>
                <c:pt idx="51">
                  <c:v>115.06460951838829</c:v>
                </c:pt>
                <c:pt idx="52">
                  <c:v>121.59107655986831</c:v>
                </c:pt>
                <c:pt idx="53">
                  <c:v>105.20571365431896</c:v>
                </c:pt>
                <c:pt idx="54">
                  <c:v>123.23856316519472</c:v>
                </c:pt>
                <c:pt idx="55">
                  <c:v>115.66859142835304</c:v>
                </c:pt>
                <c:pt idx="56">
                  <c:v>125.63598759647601</c:v>
                </c:pt>
                <c:pt idx="57">
                  <c:v>108.64002613004757</c:v>
                </c:pt>
                <c:pt idx="58">
                  <c:v>98.479174775810037</c:v>
                </c:pt>
                <c:pt idx="59">
                  <c:v>118.83992362616119</c:v>
                </c:pt>
                <c:pt idx="60">
                  <c:v>88.536609089819549</c:v>
                </c:pt>
                <c:pt idx="61">
                  <c:v>109.11551435248073</c:v>
                </c:pt>
                <c:pt idx="62">
                  <c:v>117.06126763867773</c:v>
                </c:pt>
                <c:pt idx="63">
                  <c:v>108.84607733107605</c:v>
                </c:pt>
                <c:pt idx="64">
                  <c:v>98.638310275284098</c:v>
                </c:pt>
                <c:pt idx="65">
                  <c:v>91.496422884806776</c:v>
                </c:pt>
                <c:pt idx="66">
                  <c:v>99.763742425650449</c:v>
                </c:pt>
                <c:pt idx="67">
                  <c:v>99.529284915981378</c:v>
                </c:pt>
                <c:pt idx="68">
                  <c:v>82.615875761168013</c:v>
                </c:pt>
                <c:pt idx="69">
                  <c:v>86.876568129996571</c:v>
                </c:pt>
                <c:pt idx="70">
                  <c:v>93.533139169103592</c:v>
                </c:pt>
                <c:pt idx="71">
                  <c:v>89.009052552632085</c:v>
                </c:pt>
                <c:pt idx="72">
                  <c:v>92.271534668809295</c:v>
                </c:pt>
                <c:pt idx="73">
                  <c:v>85.043460976010621</c:v>
                </c:pt>
                <c:pt idx="74">
                  <c:v>92.942645932224679</c:v>
                </c:pt>
                <c:pt idx="75">
                  <c:v>87.875041543762904</c:v>
                </c:pt>
                <c:pt idx="76">
                  <c:v>87.632187176883079</c:v>
                </c:pt>
                <c:pt idx="77">
                  <c:v>78.92180049517269</c:v>
                </c:pt>
                <c:pt idx="78">
                  <c:v>83.508225711900096</c:v>
                </c:pt>
                <c:pt idx="79">
                  <c:v>86.144050427930992</c:v>
                </c:pt>
                <c:pt idx="80">
                  <c:v>90.208819131091772</c:v>
                </c:pt>
                <c:pt idx="81">
                  <c:v>92.832335123547836</c:v>
                </c:pt>
                <c:pt idx="82">
                  <c:v>79.260508674110866</c:v>
                </c:pt>
                <c:pt idx="83">
                  <c:v>89.875105092623954</c:v>
                </c:pt>
                <c:pt idx="84">
                  <c:v>95.225620248299933</c:v>
                </c:pt>
                <c:pt idx="85">
                  <c:v>87.146411183547016</c:v>
                </c:pt>
                <c:pt idx="86">
                  <c:v>86.302744745509585</c:v>
                </c:pt>
                <c:pt idx="87">
                  <c:v>86.447742923672905</c:v>
                </c:pt>
                <c:pt idx="88">
                  <c:v>84.958976745514789</c:v>
                </c:pt>
                <c:pt idx="89">
                  <c:v>89.389249002698449</c:v>
                </c:pt>
                <c:pt idx="90">
                  <c:v>82.747140535023433</c:v>
                </c:pt>
                <c:pt idx="91">
                  <c:v>88.212382568582456</c:v>
                </c:pt>
                <c:pt idx="92">
                  <c:v>83.127594534684079</c:v>
                </c:pt>
                <c:pt idx="93">
                  <c:v>83.748478635392516</c:v>
                </c:pt>
                <c:pt idx="94">
                  <c:v>81.288771108877157</c:v>
                </c:pt>
                <c:pt idx="95">
                  <c:v>86.733169214803894</c:v>
                </c:pt>
                <c:pt idx="96">
                  <c:v>100.62095535933111</c:v>
                </c:pt>
                <c:pt idx="97">
                  <c:v>80.591749524553919</c:v>
                </c:pt>
                <c:pt idx="98">
                  <c:v>88.30261283787874</c:v>
                </c:pt>
                <c:pt idx="99">
                  <c:v>101.66306744335807</c:v>
                </c:pt>
                <c:pt idx="100">
                  <c:v>93.996830500380256</c:v>
                </c:pt>
                <c:pt idx="101">
                  <c:v>79.854195988069492</c:v>
                </c:pt>
                <c:pt idx="102">
                  <c:v>86.153816522120877</c:v>
                </c:pt>
                <c:pt idx="103">
                  <c:v>81.002756228312236</c:v>
                </c:pt>
                <c:pt idx="104">
                  <c:v>101.18743501894387</c:v>
                </c:pt>
                <c:pt idx="105">
                  <c:v>98.531421302771719</c:v>
                </c:pt>
                <c:pt idx="106">
                  <c:v>81.093118064411186</c:v>
                </c:pt>
                <c:pt idx="107">
                  <c:v>73.961073169408465</c:v>
                </c:pt>
                <c:pt idx="108">
                  <c:v>98.653108570385058</c:v>
                </c:pt>
                <c:pt idx="109">
                  <c:v>100.24380193393272</c:v>
                </c:pt>
                <c:pt idx="110">
                  <c:v>110.69410556020848</c:v>
                </c:pt>
                <c:pt idx="111">
                  <c:v>86.697947704513439</c:v>
                </c:pt>
                <c:pt idx="112">
                  <c:v>80.374435841380858</c:v>
                </c:pt>
                <c:pt idx="113">
                  <c:v>89.305259485014801</c:v>
                </c:pt>
                <c:pt idx="114">
                  <c:v>114.57148015881367</c:v>
                </c:pt>
                <c:pt idx="115">
                  <c:v>119.67101684815545</c:v>
                </c:pt>
                <c:pt idx="116">
                  <c:v>109.0368933917343</c:v>
                </c:pt>
                <c:pt idx="117">
                  <c:v>97.811075423254081</c:v>
                </c:pt>
                <c:pt idx="118">
                  <c:v>98.04552053966809</c:v>
                </c:pt>
                <c:pt idx="119">
                  <c:v>100.18684500739344</c:v>
                </c:pt>
                <c:pt idx="120">
                  <c:v>97.870714560349583</c:v>
                </c:pt>
                <c:pt idx="121">
                  <c:v>110.19671088480445</c:v>
                </c:pt>
                <c:pt idx="122">
                  <c:v>83.532347123895036</c:v>
                </c:pt>
                <c:pt idx="123">
                  <c:v>95.164525124221413</c:v>
                </c:pt>
                <c:pt idx="124">
                  <c:v>95.733017592536456</c:v>
                </c:pt>
                <c:pt idx="125">
                  <c:v>101.17393495616867</c:v>
                </c:pt>
                <c:pt idx="126">
                  <c:v>104.51450612130581</c:v>
                </c:pt>
                <c:pt idx="127">
                  <c:v>102.54852859186458</c:v>
                </c:pt>
                <c:pt idx="128">
                  <c:v>100.2601612463518</c:v>
                </c:pt>
                <c:pt idx="129">
                  <c:v>104.56850533257759</c:v>
                </c:pt>
                <c:pt idx="130">
                  <c:v>99.716172786470679</c:v>
                </c:pt>
                <c:pt idx="131">
                  <c:v>92.786699187780229</c:v>
                </c:pt>
                <c:pt idx="132">
                  <c:v>88.249935213264038</c:v>
                </c:pt>
                <c:pt idx="133">
                  <c:v>112.17838984824785</c:v>
                </c:pt>
                <c:pt idx="134">
                  <c:v>100.27228290043895</c:v>
                </c:pt>
                <c:pt idx="135">
                  <c:v>90.364327107812457</c:v>
                </c:pt>
                <c:pt idx="136">
                  <c:v>109.9760877154059</c:v>
                </c:pt>
                <c:pt idx="137">
                  <c:v>91.365897313138305</c:v>
                </c:pt>
                <c:pt idx="138">
                  <c:v>108.2508427809545</c:v>
                </c:pt>
                <c:pt idx="139">
                  <c:v>118.31570406127032</c:v>
                </c:pt>
                <c:pt idx="140">
                  <c:v>110.79264339235628</c:v>
                </c:pt>
                <c:pt idx="141">
                  <c:v>80.100392394217153</c:v>
                </c:pt>
                <c:pt idx="142">
                  <c:v>83.007403950485951</c:v>
                </c:pt>
                <c:pt idx="143">
                  <c:v>96.990977223390672</c:v>
                </c:pt>
                <c:pt idx="144">
                  <c:v>114.77354294574641</c:v>
                </c:pt>
                <c:pt idx="145">
                  <c:v>97.664840542725884</c:v>
                </c:pt>
                <c:pt idx="146">
                  <c:v>90.536369060954073</c:v>
                </c:pt>
                <c:pt idx="147">
                  <c:v>108.26990336069122</c:v>
                </c:pt>
                <c:pt idx="148">
                  <c:v>82.187021317197718</c:v>
                </c:pt>
                <c:pt idx="149">
                  <c:v>81.587355956357257</c:v>
                </c:pt>
                <c:pt idx="151">
                  <c:v>0</c:v>
                </c:pt>
                <c:pt idx="152">
                  <c:v>250</c:v>
                </c:pt>
              </c:numCache>
            </c:numRef>
          </c:xVal>
          <c:yVal>
            <c:numRef>
              <c:f>Sheet1!$C$2:$C$154</c:f>
              <c:numCache>
                <c:formatCode>General</c:formatCode>
                <c:ptCount val="153"/>
                <c:pt idx="151">
                  <c:v>0</c:v>
                </c:pt>
                <c:pt idx="152">
                  <c:v>250</c:v>
                </c:pt>
              </c:numCache>
            </c:numRef>
          </c:y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Spending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AFBC21">
                  <a:alpha val="60000"/>
                </a:srgbClr>
              </a:solidFill>
            </c:spPr>
          </c:marker>
          <c:trendline>
            <c:spPr>
              <a:ln w="28575">
                <a:solidFill>
                  <a:schemeClr val="accent1"/>
                </a:solidFill>
              </a:ln>
            </c:spPr>
            <c:trendlineType val="linear"/>
          </c:trendline>
          <c:xVal>
            <c:numRef>
              <c:f>Sheet1!$A$2:$A$154</c:f>
              <c:numCache>
                <c:formatCode>General</c:formatCode>
                <c:ptCount val="153"/>
                <c:pt idx="0">
                  <c:v>180.06925466852442</c:v>
                </c:pt>
                <c:pt idx="1">
                  <c:v>142.46229759438131</c:v>
                </c:pt>
                <c:pt idx="2">
                  <c:v>180.00855522478048</c:v>
                </c:pt>
                <c:pt idx="3">
                  <c:v>158.92319195732046</c:v>
                </c:pt>
                <c:pt idx="4">
                  <c:v>177.5538260054349</c:v>
                </c:pt>
                <c:pt idx="5">
                  <c:v>189.49962701247196</c:v>
                </c:pt>
                <c:pt idx="6">
                  <c:v>154.50523476749069</c:v>
                </c:pt>
                <c:pt idx="7">
                  <c:v>141.54689237832258</c:v>
                </c:pt>
                <c:pt idx="8">
                  <c:v>164.59328791546264</c:v>
                </c:pt>
                <c:pt idx="9">
                  <c:v>191.01995641311638</c:v>
                </c:pt>
                <c:pt idx="10">
                  <c:v>126.11628437880648</c:v>
                </c:pt>
                <c:pt idx="11">
                  <c:v>207.40826866129086</c:v>
                </c:pt>
                <c:pt idx="12">
                  <c:v>118.62369499384589</c:v>
                </c:pt>
                <c:pt idx="13">
                  <c:v>98.59784016990632</c:v>
                </c:pt>
                <c:pt idx="14">
                  <c:v>91.109380354969005</c:v>
                </c:pt>
                <c:pt idx="15">
                  <c:v>119.84882811018593</c:v>
                </c:pt>
                <c:pt idx="16">
                  <c:v>87.530446021626418</c:v>
                </c:pt>
                <c:pt idx="17">
                  <c:v>99.605126993786058</c:v>
                </c:pt>
                <c:pt idx="18">
                  <c:v>110.64525378032059</c:v>
                </c:pt>
                <c:pt idx="19">
                  <c:v>107.68493487656335</c:v>
                </c:pt>
                <c:pt idx="20">
                  <c:v>135.24591486627634</c:v>
                </c:pt>
                <c:pt idx="21">
                  <c:v>95.050780724572519</c:v>
                </c:pt>
                <c:pt idx="22">
                  <c:v>85.755089683760104</c:v>
                </c:pt>
                <c:pt idx="23">
                  <c:v>98.940167234303658</c:v>
                </c:pt>
                <c:pt idx="24">
                  <c:v>99.695685841376445</c:v>
                </c:pt>
                <c:pt idx="25">
                  <c:v>92.310021295990992</c:v>
                </c:pt>
                <c:pt idx="26">
                  <c:v>102.74172485246736</c:v>
                </c:pt>
                <c:pt idx="27">
                  <c:v>147.10257499923998</c:v>
                </c:pt>
                <c:pt idx="28">
                  <c:v>96.12915860584495</c:v>
                </c:pt>
                <c:pt idx="29">
                  <c:v>90.375473527552288</c:v>
                </c:pt>
                <c:pt idx="30">
                  <c:v>94.960140027623012</c:v>
                </c:pt>
                <c:pt idx="31">
                  <c:v>114.91103395115873</c:v>
                </c:pt>
                <c:pt idx="32">
                  <c:v>104.09607995817036</c:v>
                </c:pt>
                <c:pt idx="33">
                  <c:v>94.132004925083208</c:v>
                </c:pt>
                <c:pt idx="34">
                  <c:v>134.60717985050044</c:v>
                </c:pt>
                <c:pt idx="35">
                  <c:v>109.53662900978449</c:v>
                </c:pt>
                <c:pt idx="36">
                  <c:v>108.81372767830339</c:v>
                </c:pt>
                <c:pt idx="37">
                  <c:v>120.71774560999273</c:v>
                </c:pt>
                <c:pt idx="38">
                  <c:v>91.750709490019105</c:v>
                </c:pt>
                <c:pt idx="39">
                  <c:v>106.87126198923298</c:v>
                </c:pt>
                <c:pt idx="40">
                  <c:v>93.030937702622595</c:v>
                </c:pt>
                <c:pt idx="41">
                  <c:v>98.983134264474103</c:v>
                </c:pt>
                <c:pt idx="42">
                  <c:v>137.04241549002546</c:v>
                </c:pt>
                <c:pt idx="43">
                  <c:v>132.2170145307004</c:v>
                </c:pt>
                <c:pt idx="44">
                  <c:v>108.75613154950184</c:v>
                </c:pt>
                <c:pt idx="45">
                  <c:v>107.25241084064621</c:v>
                </c:pt>
                <c:pt idx="46">
                  <c:v>108.87089095315042</c:v>
                </c:pt>
                <c:pt idx="47">
                  <c:v>104.83067633438061</c:v>
                </c:pt>
                <c:pt idx="48">
                  <c:v>100.04522766982457</c:v>
                </c:pt>
                <c:pt idx="49">
                  <c:v>103.66870944100046</c:v>
                </c:pt>
                <c:pt idx="50">
                  <c:v>111.20391042372151</c:v>
                </c:pt>
                <c:pt idx="51">
                  <c:v>115.06460951838829</c:v>
                </c:pt>
                <c:pt idx="52">
                  <c:v>121.59107655986831</c:v>
                </c:pt>
                <c:pt idx="53">
                  <c:v>105.20571365431896</c:v>
                </c:pt>
                <c:pt idx="54">
                  <c:v>123.23856316519472</c:v>
                </c:pt>
                <c:pt idx="55">
                  <c:v>115.66859142835304</c:v>
                </c:pt>
                <c:pt idx="56">
                  <c:v>125.63598759647601</c:v>
                </c:pt>
                <c:pt idx="57">
                  <c:v>108.64002613004757</c:v>
                </c:pt>
                <c:pt idx="58">
                  <c:v>98.479174775810037</c:v>
                </c:pt>
                <c:pt idx="59">
                  <c:v>118.83992362616119</c:v>
                </c:pt>
                <c:pt idx="60">
                  <c:v>88.536609089819549</c:v>
                </c:pt>
                <c:pt idx="61">
                  <c:v>109.11551435248073</c:v>
                </c:pt>
                <c:pt idx="62">
                  <c:v>117.06126763867773</c:v>
                </c:pt>
                <c:pt idx="63">
                  <c:v>108.84607733107605</c:v>
                </c:pt>
                <c:pt idx="64">
                  <c:v>98.638310275284098</c:v>
                </c:pt>
                <c:pt idx="65">
                  <c:v>91.496422884806776</c:v>
                </c:pt>
                <c:pt idx="66">
                  <c:v>99.763742425650449</c:v>
                </c:pt>
                <c:pt idx="67">
                  <c:v>99.529284915981378</c:v>
                </c:pt>
                <c:pt idx="68">
                  <c:v>82.615875761168013</c:v>
                </c:pt>
                <c:pt idx="69">
                  <c:v>86.876568129996571</c:v>
                </c:pt>
                <c:pt idx="70">
                  <c:v>93.533139169103592</c:v>
                </c:pt>
                <c:pt idx="71">
                  <c:v>89.009052552632085</c:v>
                </c:pt>
                <c:pt idx="72">
                  <c:v>92.271534668809295</c:v>
                </c:pt>
                <c:pt idx="73">
                  <c:v>85.043460976010621</c:v>
                </c:pt>
                <c:pt idx="74">
                  <c:v>92.942645932224679</c:v>
                </c:pt>
                <c:pt idx="75">
                  <c:v>87.875041543762904</c:v>
                </c:pt>
                <c:pt idx="76">
                  <c:v>87.632187176883079</c:v>
                </c:pt>
                <c:pt idx="77">
                  <c:v>78.92180049517269</c:v>
                </c:pt>
                <c:pt idx="78">
                  <c:v>83.508225711900096</c:v>
                </c:pt>
                <c:pt idx="79">
                  <c:v>86.144050427930992</c:v>
                </c:pt>
                <c:pt idx="80">
                  <c:v>90.208819131091772</c:v>
                </c:pt>
                <c:pt idx="81">
                  <c:v>92.832335123547836</c:v>
                </c:pt>
                <c:pt idx="82">
                  <c:v>79.260508674110866</c:v>
                </c:pt>
                <c:pt idx="83">
                  <c:v>89.875105092623954</c:v>
                </c:pt>
                <c:pt idx="84">
                  <c:v>95.225620248299933</c:v>
                </c:pt>
                <c:pt idx="85">
                  <c:v>87.146411183547016</c:v>
                </c:pt>
                <c:pt idx="86">
                  <c:v>86.302744745509585</c:v>
                </c:pt>
                <c:pt idx="87">
                  <c:v>86.447742923672905</c:v>
                </c:pt>
                <c:pt idx="88">
                  <c:v>84.958976745514789</c:v>
                </c:pt>
                <c:pt idx="89">
                  <c:v>89.389249002698449</c:v>
                </c:pt>
                <c:pt idx="90">
                  <c:v>82.747140535023433</c:v>
                </c:pt>
                <c:pt idx="91">
                  <c:v>88.212382568582456</c:v>
                </c:pt>
                <c:pt idx="92">
                  <c:v>83.127594534684079</c:v>
                </c:pt>
                <c:pt idx="93">
                  <c:v>83.748478635392516</c:v>
                </c:pt>
                <c:pt idx="94">
                  <c:v>81.288771108877157</c:v>
                </c:pt>
                <c:pt idx="95">
                  <c:v>86.733169214803894</c:v>
                </c:pt>
                <c:pt idx="96">
                  <c:v>100.62095535933111</c:v>
                </c:pt>
                <c:pt idx="97">
                  <c:v>80.591749524553919</c:v>
                </c:pt>
                <c:pt idx="98">
                  <c:v>88.30261283787874</c:v>
                </c:pt>
                <c:pt idx="99">
                  <c:v>101.66306744335807</c:v>
                </c:pt>
                <c:pt idx="100">
                  <c:v>93.996830500380256</c:v>
                </c:pt>
                <c:pt idx="101">
                  <c:v>79.854195988069492</c:v>
                </c:pt>
                <c:pt idx="102">
                  <c:v>86.153816522120877</c:v>
                </c:pt>
                <c:pt idx="103">
                  <c:v>81.002756228312236</c:v>
                </c:pt>
                <c:pt idx="104">
                  <c:v>101.18743501894387</c:v>
                </c:pt>
                <c:pt idx="105">
                  <c:v>98.531421302771719</c:v>
                </c:pt>
                <c:pt idx="106">
                  <c:v>81.093118064411186</c:v>
                </c:pt>
                <c:pt idx="107">
                  <c:v>73.961073169408465</c:v>
                </c:pt>
                <c:pt idx="108">
                  <c:v>98.653108570385058</c:v>
                </c:pt>
                <c:pt idx="109">
                  <c:v>100.24380193393272</c:v>
                </c:pt>
                <c:pt idx="110">
                  <c:v>110.69410556020848</c:v>
                </c:pt>
                <c:pt idx="111">
                  <c:v>86.697947704513439</c:v>
                </c:pt>
                <c:pt idx="112">
                  <c:v>80.374435841380858</c:v>
                </c:pt>
                <c:pt idx="113">
                  <c:v>89.305259485014801</c:v>
                </c:pt>
                <c:pt idx="114">
                  <c:v>114.57148015881367</c:v>
                </c:pt>
                <c:pt idx="115">
                  <c:v>119.67101684815545</c:v>
                </c:pt>
                <c:pt idx="116">
                  <c:v>109.0368933917343</c:v>
                </c:pt>
                <c:pt idx="117">
                  <c:v>97.811075423254081</c:v>
                </c:pt>
                <c:pt idx="118">
                  <c:v>98.04552053966809</c:v>
                </c:pt>
                <c:pt idx="119">
                  <c:v>100.18684500739344</c:v>
                </c:pt>
                <c:pt idx="120">
                  <c:v>97.870714560349583</c:v>
                </c:pt>
                <c:pt idx="121">
                  <c:v>110.19671088480445</c:v>
                </c:pt>
                <c:pt idx="122">
                  <c:v>83.532347123895036</c:v>
                </c:pt>
                <c:pt idx="123">
                  <c:v>95.164525124221413</c:v>
                </c:pt>
                <c:pt idx="124">
                  <c:v>95.733017592536456</c:v>
                </c:pt>
                <c:pt idx="125">
                  <c:v>101.17393495616867</c:v>
                </c:pt>
                <c:pt idx="126">
                  <c:v>104.51450612130581</c:v>
                </c:pt>
                <c:pt idx="127">
                  <c:v>102.54852859186458</c:v>
                </c:pt>
                <c:pt idx="128">
                  <c:v>100.2601612463518</c:v>
                </c:pt>
                <c:pt idx="129">
                  <c:v>104.56850533257759</c:v>
                </c:pt>
                <c:pt idx="130">
                  <c:v>99.716172786470679</c:v>
                </c:pt>
                <c:pt idx="131">
                  <c:v>92.786699187780229</c:v>
                </c:pt>
                <c:pt idx="132">
                  <c:v>88.249935213264038</c:v>
                </c:pt>
                <c:pt idx="133">
                  <c:v>112.17838984824785</c:v>
                </c:pt>
                <c:pt idx="134">
                  <c:v>100.27228290043895</c:v>
                </c:pt>
                <c:pt idx="135">
                  <c:v>90.364327107812457</c:v>
                </c:pt>
                <c:pt idx="136">
                  <c:v>109.9760877154059</c:v>
                </c:pt>
                <c:pt idx="137">
                  <c:v>91.365897313138305</c:v>
                </c:pt>
                <c:pt idx="138">
                  <c:v>108.2508427809545</c:v>
                </c:pt>
                <c:pt idx="139">
                  <c:v>118.31570406127032</c:v>
                </c:pt>
                <c:pt idx="140">
                  <c:v>110.79264339235628</c:v>
                </c:pt>
                <c:pt idx="141">
                  <c:v>80.100392394217153</c:v>
                </c:pt>
                <c:pt idx="142">
                  <c:v>83.007403950485951</c:v>
                </c:pt>
                <c:pt idx="143">
                  <c:v>96.990977223390672</c:v>
                </c:pt>
                <c:pt idx="144">
                  <c:v>114.77354294574641</c:v>
                </c:pt>
                <c:pt idx="145">
                  <c:v>97.664840542725884</c:v>
                </c:pt>
                <c:pt idx="146">
                  <c:v>90.536369060954073</c:v>
                </c:pt>
                <c:pt idx="147">
                  <c:v>108.26990336069122</c:v>
                </c:pt>
                <c:pt idx="148">
                  <c:v>82.187021317197718</c:v>
                </c:pt>
                <c:pt idx="149">
                  <c:v>81.587355956357257</c:v>
                </c:pt>
                <c:pt idx="151">
                  <c:v>0</c:v>
                </c:pt>
                <c:pt idx="152">
                  <c:v>250</c:v>
                </c:pt>
              </c:numCache>
            </c:numRef>
          </c:xVal>
          <c:yVal>
            <c:numRef>
              <c:f>Sheet1!$B$2:$B$154</c:f>
              <c:numCache>
                <c:formatCode>General</c:formatCode>
                <c:ptCount val="153"/>
                <c:pt idx="0">
                  <c:v>145.47166721589119</c:v>
                </c:pt>
                <c:pt idx="1">
                  <c:v>136.12532919077245</c:v>
                </c:pt>
                <c:pt idx="2">
                  <c:v>150.40783115345701</c:v>
                </c:pt>
                <c:pt idx="3">
                  <c:v>150.0869098145516</c:v>
                </c:pt>
                <c:pt idx="4">
                  <c:v>168.66255048622583</c:v>
                </c:pt>
                <c:pt idx="5">
                  <c:v>136.51763807051367</c:v>
                </c:pt>
                <c:pt idx="6">
                  <c:v>135.77549128798481</c:v>
                </c:pt>
                <c:pt idx="7">
                  <c:v>132.05060791916608</c:v>
                </c:pt>
                <c:pt idx="8">
                  <c:v>177.00515334587038</c:v>
                </c:pt>
                <c:pt idx="9">
                  <c:v>167.62050133038591</c:v>
                </c:pt>
                <c:pt idx="10">
                  <c:v>88.133865571403959</c:v>
                </c:pt>
                <c:pt idx="11">
                  <c:v>155.07269775813276</c:v>
                </c:pt>
                <c:pt idx="12">
                  <c:v>135.3659552217851</c:v>
                </c:pt>
                <c:pt idx="13">
                  <c:v>90.621989081924582</c:v>
                </c:pt>
                <c:pt idx="14">
                  <c:v>88.864414510215326</c:v>
                </c:pt>
                <c:pt idx="15">
                  <c:v>125.81387799184263</c:v>
                </c:pt>
                <c:pt idx="16">
                  <c:v>89.252351317922376</c:v>
                </c:pt>
                <c:pt idx="17">
                  <c:v>114.19911930993582</c:v>
                </c:pt>
                <c:pt idx="18">
                  <c:v>92.192126793434198</c:v>
                </c:pt>
                <c:pt idx="19">
                  <c:v>97.497195109263757</c:v>
                </c:pt>
                <c:pt idx="20">
                  <c:v>126.81047680474107</c:v>
                </c:pt>
                <c:pt idx="21">
                  <c:v>90.538178389639597</c:v>
                </c:pt>
                <c:pt idx="22">
                  <c:v>87.668913926632072</c:v>
                </c:pt>
                <c:pt idx="23">
                  <c:v>98.967188909719766</c:v>
                </c:pt>
                <c:pt idx="24">
                  <c:v>100.49540859328434</c:v>
                </c:pt>
                <c:pt idx="25">
                  <c:v>92.892885336062548</c:v>
                </c:pt>
                <c:pt idx="26">
                  <c:v>80.367040622464614</c:v>
                </c:pt>
                <c:pt idx="27">
                  <c:v>137.00521862234493</c:v>
                </c:pt>
                <c:pt idx="28">
                  <c:v>85.224466134514088</c:v>
                </c:pt>
                <c:pt idx="29">
                  <c:v>92.077429625417537</c:v>
                </c:pt>
                <c:pt idx="30">
                  <c:v>92.092013582973024</c:v>
                </c:pt>
                <c:pt idx="31">
                  <c:v>110.15850989712386</c:v>
                </c:pt>
                <c:pt idx="32">
                  <c:v>107.02240448299207</c:v>
                </c:pt>
                <c:pt idx="33">
                  <c:v>98.949950920518546</c:v>
                </c:pt>
                <c:pt idx="34">
                  <c:v>161.18953664015717</c:v>
                </c:pt>
                <c:pt idx="35">
                  <c:v>102.40743046168434</c:v>
                </c:pt>
                <c:pt idx="36">
                  <c:v>112.65228798322008</c:v>
                </c:pt>
                <c:pt idx="37">
                  <c:v>132.25764780080277</c:v>
                </c:pt>
                <c:pt idx="38">
                  <c:v>88.938480192591015</c:v>
                </c:pt>
                <c:pt idx="39">
                  <c:v>105.68332238315745</c:v>
                </c:pt>
                <c:pt idx="40">
                  <c:v>91.859163565751132</c:v>
                </c:pt>
                <c:pt idx="41">
                  <c:v>97.477470832567235</c:v>
                </c:pt>
                <c:pt idx="42">
                  <c:v>150.9266728535618</c:v>
                </c:pt>
                <c:pt idx="43">
                  <c:v>157.10036497345158</c:v>
                </c:pt>
                <c:pt idx="44">
                  <c:v>113.71635718957668</c:v>
                </c:pt>
                <c:pt idx="45">
                  <c:v>116.48666696706324</c:v>
                </c:pt>
                <c:pt idx="46">
                  <c:v>116.18649822016845</c:v>
                </c:pt>
                <c:pt idx="47">
                  <c:v>102.98248928887082</c:v>
                </c:pt>
                <c:pt idx="48">
                  <c:v>98.293254322331762</c:v>
                </c:pt>
                <c:pt idx="49">
                  <c:v>111.34255147214421</c:v>
                </c:pt>
                <c:pt idx="50">
                  <c:v>118.0068791607895</c:v>
                </c:pt>
                <c:pt idx="51">
                  <c:v>118.0288679759836</c:v>
                </c:pt>
                <c:pt idx="52">
                  <c:v>144.222709167451</c:v>
                </c:pt>
                <c:pt idx="53">
                  <c:v>119.34615071451675</c:v>
                </c:pt>
                <c:pt idx="54">
                  <c:v>139.4525570861916</c:v>
                </c:pt>
                <c:pt idx="55">
                  <c:v>108.751084718632</c:v>
                </c:pt>
                <c:pt idx="56">
                  <c:v>118.85555201906627</c:v>
                </c:pt>
                <c:pt idx="57">
                  <c:v>127.92022385679329</c:v>
                </c:pt>
                <c:pt idx="58">
                  <c:v>94.174783203026095</c:v>
                </c:pt>
                <c:pt idx="59">
                  <c:v>114.28739336426302</c:v>
                </c:pt>
                <c:pt idx="60">
                  <c:v>88.029787181941359</c:v>
                </c:pt>
                <c:pt idx="61">
                  <c:v>112.38201295747824</c:v>
                </c:pt>
                <c:pt idx="62">
                  <c:v>116.33936779291885</c:v>
                </c:pt>
                <c:pt idx="63">
                  <c:v>110.91787234792628</c:v>
                </c:pt>
                <c:pt idx="64">
                  <c:v>97.299484747202627</c:v>
                </c:pt>
                <c:pt idx="65">
                  <c:v>96.813536495684048</c:v>
                </c:pt>
                <c:pt idx="66">
                  <c:v>109.04117421953789</c:v>
                </c:pt>
                <c:pt idx="67">
                  <c:v>101.34934346707738</c:v>
                </c:pt>
                <c:pt idx="68">
                  <c:v>75.232846293765348</c:v>
                </c:pt>
                <c:pt idx="69">
                  <c:v>82.079672775595199</c:v>
                </c:pt>
                <c:pt idx="70">
                  <c:v>93.88786476856616</c:v>
                </c:pt>
                <c:pt idx="71">
                  <c:v>89.556633725629098</c:v>
                </c:pt>
                <c:pt idx="72">
                  <c:v>92.475641337326579</c:v>
                </c:pt>
                <c:pt idx="73">
                  <c:v>87.831577561806171</c:v>
                </c:pt>
                <c:pt idx="74">
                  <c:v>94.491944337469278</c:v>
                </c:pt>
                <c:pt idx="75">
                  <c:v>90.225908744789095</c:v>
                </c:pt>
                <c:pt idx="76">
                  <c:v>85.388375769328348</c:v>
                </c:pt>
                <c:pt idx="77">
                  <c:v>79.489011834509213</c:v>
                </c:pt>
                <c:pt idx="78">
                  <c:v>85.210833963163864</c:v>
                </c:pt>
                <c:pt idx="79">
                  <c:v>92.723357827807078</c:v>
                </c:pt>
                <c:pt idx="80">
                  <c:v>87.428613149944525</c:v>
                </c:pt>
                <c:pt idx="81">
                  <c:v>94.115793955862486</c:v>
                </c:pt>
                <c:pt idx="82">
                  <c:v>72.606244025087733</c:v>
                </c:pt>
                <c:pt idx="83">
                  <c:v>82.726917360572401</c:v>
                </c:pt>
                <c:pt idx="84">
                  <c:v>94.465971023098518</c:v>
                </c:pt>
                <c:pt idx="85">
                  <c:v>84.621219436846033</c:v>
                </c:pt>
                <c:pt idx="86">
                  <c:v>78.409838878955384</c:v>
                </c:pt>
                <c:pt idx="87">
                  <c:v>87.225867706393018</c:v>
                </c:pt>
                <c:pt idx="88">
                  <c:v>87.300873465821482</c:v>
                </c:pt>
                <c:pt idx="89">
                  <c:v>86.736769815018562</c:v>
                </c:pt>
                <c:pt idx="90">
                  <c:v>78.85002695229295</c:v>
                </c:pt>
                <c:pt idx="91">
                  <c:v>87.104076297663084</c:v>
                </c:pt>
                <c:pt idx="92">
                  <c:v>85.289976662798978</c:v>
                </c:pt>
                <c:pt idx="93">
                  <c:v>85.017183118927221</c:v>
                </c:pt>
                <c:pt idx="94">
                  <c:v>87.851290882684296</c:v>
                </c:pt>
                <c:pt idx="95">
                  <c:v>83.326030174283275</c:v>
                </c:pt>
                <c:pt idx="96">
                  <c:v>116.57303692509041</c:v>
                </c:pt>
                <c:pt idx="97">
                  <c:v>74.013229206001526</c:v>
                </c:pt>
                <c:pt idx="98">
                  <c:v>86.330417897867548</c:v>
                </c:pt>
                <c:pt idx="99">
                  <c:v>94.297081521935667</c:v>
                </c:pt>
                <c:pt idx="102">
                  <c:v>84.583334858595535</c:v>
                </c:pt>
                <c:pt idx="103">
                  <c:v>91.084635759074217</c:v>
                </c:pt>
                <c:pt idx="104">
                  <c:v>103.81529255942725</c:v>
                </c:pt>
                <c:pt idx="105">
                  <c:v>107.9699888215153</c:v>
                </c:pt>
                <c:pt idx="106">
                  <c:v>77.647333911266614</c:v>
                </c:pt>
                <c:pt idx="107">
                  <c:v>79.326420257832581</c:v>
                </c:pt>
                <c:pt idx="108">
                  <c:v>82.669648793879219</c:v>
                </c:pt>
                <c:pt idx="109">
                  <c:v>96.72622981312675</c:v>
                </c:pt>
                <c:pt idx="110">
                  <c:v>119.95017206857678</c:v>
                </c:pt>
                <c:pt idx="111">
                  <c:v>72.665510495733628</c:v>
                </c:pt>
                <c:pt idx="114">
                  <c:v>142.19008728699697</c:v>
                </c:pt>
                <c:pt idx="115">
                  <c:v>132.32134607108381</c:v>
                </c:pt>
                <c:pt idx="116">
                  <c:v>110.33708619590665</c:v>
                </c:pt>
                <c:pt idx="117">
                  <c:v>92.253211119954159</c:v>
                </c:pt>
                <c:pt idx="118">
                  <c:v>90.026344732535549</c:v>
                </c:pt>
                <c:pt idx="119">
                  <c:v>102.34084794714749</c:v>
                </c:pt>
                <c:pt idx="120">
                  <c:v>100.98186955203619</c:v>
                </c:pt>
                <c:pt idx="121">
                  <c:v>112.32845314896122</c:v>
                </c:pt>
                <c:pt idx="122">
                  <c:v>80.550159293269772</c:v>
                </c:pt>
                <c:pt idx="123">
                  <c:v>104.30271106074581</c:v>
                </c:pt>
                <c:pt idx="124">
                  <c:v>102.73927645364256</c:v>
                </c:pt>
                <c:pt idx="126">
                  <c:v>118.83893597274295</c:v>
                </c:pt>
                <c:pt idx="127">
                  <c:v>92.161560680085827</c:v>
                </c:pt>
                <c:pt idx="128">
                  <c:v>84.093344108610353</c:v>
                </c:pt>
                <c:pt idx="129">
                  <c:v>107.47029028519765</c:v>
                </c:pt>
                <c:pt idx="130">
                  <c:v>104.27107636778705</c:v>
                </c:pt>
                <c:pt idx="131">
                  <c:v>98.300258350566338</c:v>
                </c:pt>
                <c:pt idx="132">
                  <c:v>79.203795180078174</c:v>
                </c:pt>
                <c:pt idx="133">
                  <c:v>103.35835386846377</c:v>
                </c:pt>
                <c:pt idx="134">
                  <c:v>100.02647350490965</c:v>
                </c:pt>
                <c:pt idx="135">
                  <c:v>87.142398228043248</c:v>
                </c:pt>
                <c:pt idx="136">
                  <c:v>107.20959660867166</c:v>
                </c:pt>
                <c:pt idx="137">
                  <c:v>79.697608535815661</c:v>
                </c:pt>
                <c:pt idx="138">
                  <c:v>116.40232417976911</c:v>
                </c:pt>
                <c:pt idx="139">
                  <c:v>119.54306831296414</c:v>
                </c:pt>
                <c:pt idx="140">
                  <c:v>105.92057943071649</c:v>
                </c:pt>
                <c:pt idx="141">
                  <c:v>69.270723664995629</c:v>
                </c:pt>
                <c:pt idx="142">
                  <c:v>74.545111658599652</c:v>
                </c:pt>
                <c:pt idx="144">
                  <c:v>143.28946970234998</c:v>
                </c:pt>
                <c:pt idx="145">
                  <c:v>92.763882046871629</c:v>
                </c:pt>
                <c:pt idx="147">
                  <c:v>101.05619562611832</c:v>
                </c:pt>
                <c:pt idx="148">
                  <c:v>84.070760436425559</c:v>
                </c:pt>
              </c:numCache>
            </c:numRef>
          </c:yVal>
        </c:ser>
        <c:axId val="169977728"/>
        <c:axId val="173907328"/>
      </c:scatterChart>
      <c:valAx>
        <c:axId val="169977728"/>
        <c:scaling>
          <c:orientation val="minMax"/>
          <c:max val="250"/>
          <c:min val="50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Spending need, 2007–08</a:t>
                </a:r>
              </a:p>
            </c:rich>
          </c:tx>
          <c:layout>
            <c:manualLayout>
              <c:xMode val="edge"/>
              <c:yMode val="edge"/>
              <c:x val="0.26761956573610118"/>
              <c:y val="0.90529914529914535"/>
            </c:manualLayout>
          </c:layout>
        </c:title>
        <c:numFmt formatCode="General" sourceLinked="1"/>
        <c:tickLblPos val="nextTo"/>
        <c:crossAx val="173907328"/>
        <c:crosses val="autoZero"/>
        <c:crossBetween val="midCat"/>
        <c:majorUnit val="50"/>
      </c:valAx>
      <c:valAx>
        <c:axId val="173907328"/>
        <c:scaling>
          <c:orientation val="minMax"/>
          <c:max val="250"/>
          <c:min val="5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Actual spending, 2007-08</a:t>
                </a:r>
              </a:p>
            </c:rich>
          </c:tx>
          <c:layout>
            <c:manualLayout>
              <c:xMode val="edge"/>
              <c:yMode val="edge"/>
              <c:x val="1.3991758117410852E-2"/>
              <c:y val="0.14963955786883221"/>
            </c:manualLayout>
          </c:layout>
        </c:title>
        <c:numFmt formatCode="General" sourceLinked="1"/>
        <c:tickLblPos val="nextTo"/>
        <c:crossAx val="169977728"/>
        <c:crosses val="autoZero"/>
        <c:crossBetween val="midCat"/>
        <c:majorUnit val="50"/>
      </c:valAx>
      <c:spPr>
        <a:noFill/>
        <a:ln w="25400">
          <a:noFill/>
        </a:ln>
      </c:spPr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6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87235FC-2783-46DB-9601-C1B115C56732}" type="datetimeFigureOut">
              <a:rPr lang="en-GB"/>
              <a:pPr/>
              <a:t>06/07/2018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6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E0B72A7-68DF-42AE-9F1F-F6A48D3B891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D65E6EA-57C5-4F22-AD18-F0BAD6DD6590}" type="datetimeFigureOut">
              <a:rPr lang="en-GB"/>
              <a:pPr/>
              <a:t>06/07/2018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6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859F4DE-D77E-4C39-8599-05B39E91595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25404-0DB4-49B0-B844-2F4D3BDDCFED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398837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</a:t>
            </a:r>
            <a:r>
              <a:rPr lang="en-GB" baseline="0" dirty="0" smtClean="0"/>
              <a:t> projections for spending from the PSSRU, we examined what fraction of the overall revenues from council tax and business rates could be taken up by social care under a range of revenue scenarios.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Our baseline scenario is for council tax to go up 4% a year – </a:t>
            </a:r>
            <a:r>
              <a:rPr lang="en-GB" baseline="0" dirty="0" err="1" smtClean="0"/>
              <a:t>thats</a:t>
            </a:r>
            <a:r>
              <a:rPr lang="en-GB" baseline="0" dirty="0" smtClean="0"/>
              <a:t> double the projected rate of inflation – and the underlying business rates tax base to continue growing at the rate it has since 2010.</a:t>
            </a:r>
          </a:p>
          <a:p>
            <a:endParaRPr lang="en-GB" baseline="0" dirty="0" smtClean="0"/>
          </a:p>
          <a:p>
            <a:r>
              <a:rPr lang="en-GB" baseline="0" dirty="0" smtClean="0"/>
              <a:t>Under this scenario, adult social care could increase from 30% of revenue from these taxes in 2016-17, to 40% by the mid 2020s and 50% by the mid 2030s. To fund those increases, other services like children’s social care, public health and libraries would have to see real-term budget cuts. Often on top of already substantial cuts since 2010. 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Even with 5% council tax increases and stronger business rates growth, we’d see adult social care take up over 40% of local tax revenues by the 2030s. 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And if such large increases in council tax weren’t possible and business rates revenues came under pressure – perhaps due to further growth in e-commerce and home working –, meeting the demand for social care could take up even more of these local tax revenues.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398837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Looking</a:t>
            </a:r>
            <a:r>
              <a:rPr lang="en-GB" baseline="0" dirty="0" smtClean="0"/>
              <a:t> ahead, we don’t know how revenues and spending needs will evolve at a local level. But we do have local-level projections for one factor that will play an important role in driving demand for adult social care – population ageing.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graph shows the projected change in the share of the population that is elderly by council area between 2016 and 2035.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You can see there is a big range. Indeed, in one in ten councils, the share of people over 75 is set to increase by over 6 percentage points; in another one-in-ten by less than 1.7 percentage points. 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A similar pattern is seen for the over 85s.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 even if revenues evolved similarly in different parts of England, population ageing will likely have different impacts on demand for social care in different parts of the country.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u="sng" dirty="0" smtClean="0"/>
              <a:t>Explain</a:t>
            </a:r>
            <a:r>
              <a:rPr lang="en-US" sz="1600" u="sng" baseline="0" dirty="0" smtClean="0"/>
              <a:t> why </a:t>
            </a:r>
            <a:r>
              <a:rPr lang="en-US" sz="1600" u="sng" baseline="0" dirty="0" err="1" smtClean="0"/>
              <a:t>endeogeneity</a:t>
            </a:r>
            <a:r>
              <a:rPr lang="en-US" sz="1600" u="sng" baseline="0" dirty="0" smtClean="0"/>
              <a:t> is an issue and why.</a:t>
            </a:r>
          </a:p>
          <a:p>
            <a:endParaRPr lang="en-US" sz="1600" dirty="0" smtClean="0"/>
          </a:p>
          <a:p>
            <a:r>
              <a:rPr lang="en-US" sz="1600" dirty="0" smtClean="0"/>
              <a:t>Why do we encounter </a:t>
            </a:r>
            <a:r>
              <a:rPr lang="en-US" sz="1600" dirty="0" err="1" smtClean="0"/>
              <a:t>endogeneity</a:t>
            </a:r>
            <a:r>
              <a:rPr lang="en-US" sz="1600" dirty="0" smtClean="0"/>
              <a:t>?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Factors used in regressions should be outside authority’s control, but are often not entirely so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Non-need factors that drive spending may also be related to certain indicators of need (or cost</a:t>
            </a:r>
            <a:r>
              <a:rPr lang="en-US" sz="1600" baseline="0" dirty="0" smtClean="0"/>
              <a:t> </a:t>
            </a:r>
            <a:r>
              <a:rPr lang="en-US" sz="1600" dirty="0" smtClean="0"/>
              <a:t>factors)…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Funding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Political factors/views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Local</a:t>
            </a:r>
            <a:r>
              <a:rPr lang="en-US" sz="1600" baseline="0" dirty="0" smtClean="0"/>
              <a:t> economic shocks?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052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u="sng" dirty="0" smtClean="0"/>
              <a:t>Explain</a:t>
            </a:r>
            <a:r>
              <a:rPr lang="en-US" sz="1600" u="sng" baseline="0" dirty="0" smtClean="0"/>
              <a:t> why </a:t>
            </a:r>
            <a:r>
              <a:rPr lang="en-US" sz="1600" u="sng" baseline="0" dirty="0" err="1" smtClean="0"/>
              <a:t>endeogeneity</a:t>
            </a:r>
            <a:r>
              <a:rPr lang="en-US" sz="1600" u="sng" baseline="0" dirty="0" smtClean="0"/>
              <a:t> is an issue and why.</a:t>
            </a:r>
          </a:p>
          <a:p>
            <a:endParaRPr lang="en-US" sz="1600" dirty="0" smtClean="0"/>
          </a:p>
          <a:p>
            <a:r>
              <a:rPr lang="en-US" sz="1600" dirty="0" smtClean="0"/>
              <a:t>Why do we encounter </a:t>
            </a:r>
            <a:r>
              <a:rPr lang="en-US" sz="1600" dirty="0" err="1" smtClean="0"/>
              <a:t>endogeneity</a:t>
            </a:r>
            <a:r>
              <a:rPr lang="en-US" sz="1600" dirty="0" smtClean="0"/>
              <a:t>?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Factors used in regressions should be outside authority’s control, but are often not entirely so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Non-need factors that drive spending may also be related to certain indicators of need (or cost</a:t>
            </a:r>
            <a:r>
              <a:rPr lang="en-US" sz="1600" baseline="0" dirty="0" smtClean="0"/>
              <a:t> </a:t>
            </a:r>
            <a:r>
              <a:rPr lang="en-US" sz="1600" dirty="0" smtClean="0"/>
              <a:t>factors)…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Funding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Political factors/views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Local</a:t>
            </a:r>
            <a:r>
              <a:rPr lang="en-US" sz="1600" baseline="0" dirty="0" smtClean="0"/>
              <a:t> economic shocks?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052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25404-0DB4-49B0-B844-2F4D3BDDCFED}" type="slidenum">
              <a:rPr lang="en-GB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9F4DE-D77E-4C39-8599-05B39E91595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519363"/>
            <a:ext cx="6300788" cy="3240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300788" y="2519363"/>
            <a:ext cx="355600" cy="3240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656388" y="2519363"/>
            <a:ext cx="1660525" cy="32400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316913" y="2519363"/>
            <a:ext cx="827087" cy="3240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2828244"/>
            <a:ext cx="6400800" cy="12510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 rtlCol="0"/>
          <a:lstStyle>
            <a:lvl1pPr>
              <a:defRPr sz="1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 rtlCol="0"/>
          <a:lstStyle>
            <a:lvl1pPr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11560" y="1517164"/>
            <a:ext cx="6336704" cy="710952"/>
          </a:xfrm>
          <a:prstGeom prst="rect">
            <a:avLst/>
          </a:prstGeom>
        </p:spPr>
        <p:txBody>
          <a:bodyPr/>
          <a:lstStyle>
            <a:lvl1pPr algn="l">
              <a:defRPr lang="en-GB" sz="2200" b="1" kern="1200" baseline="0" dirty="0">
                <a:solidFill>
                  <a:schemeClr val="accent2"/>
                </a:solidFill>
                <a:latin typeface="Noto Sans" pitchFamily="34" charset="0"/>
                <a:ea typeface="Noto Sans" pitchFamily="34" charset="0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9"/>
          <p:cNvSpPr>
            <a:spLocks noGrp="1"/>
          </p:cNvSpPr>
          <p:nvPr>
            <p:ph sz="quarter" idx="18"/>
          </p:nvPr>
        </p:nvSpPr>
        <p:spPr>
          <a:xfrm>
            <a:off x="4642625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/>
          </p:nvPr>
        </p:nvSpPr>
        <p:spPr>
          <a:xfrm>
            <a:off x="611188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/>
          </p:nvPr>
        </p:nvSpPr>
        <p:spPr>
          <a:xfrm>
            <a:off x="4642625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4000"/>
            <a:ext cx="6552288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1188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 to go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full p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 to go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714788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620000"/>
            <a:ext cx="7920000" cy="45259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 to go here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99" y="1620001"/>
            <a:ext cx="7919841" cy="33211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188" y="5031167"/>
            <a:ext cx="7920812" cy="1134683"/>
          </a:xfrm>
        </p:spPr>
        <p:txBody>
          <a:bodyPr>
            <a:normAutofit/>
          </a:bodyPr>
          <a:lstStyle>
            <a:lvl1pPr>
              <a:spcAft>
                <a:spcPts val="700"/>
              </a:spcAft>
              <a:defRPr sz="1000">
                <a:solidFill>
                  <a:schemeClr val="tx1"/>
                </a:solidFill>
              </a:defRPr>
            </a:lvl1pPr>
            <a:lvl2pPr marL="0" indent="0">
              <a:spcAft>
                <a:spcPts val="700"/>
              </a:spcAft>
              <a:buFont typeface="Arial" panose="020B0604020202020204" pitchFamily="34" charset="0"/>
              <a:buNone/>
              <a:defRPr sz="1000"/>
            </a:lvl2pPr>
            <a:lvl3pPr marL="171450" indent="-171450">
              <a:spcAft>
                <a:spcPts val="700"/>
              </a:spcAft>
              <a:buFont typeface="Arial" panose="020B0604020202020204" pitchFamily="34" charset="0"/>
              <a:buChar char="•"/>
              <a:defRPr sz="1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75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 to go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0" y="1620001"/>
            <a:ext cx="5220000" cy="454584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188" y="1620001"/>
            <a:ext cx="2556000" cy="4545849"/>
          </a:xfrm>
        </p:spPr>
        <p:txBody>
          <a:bodyPr>
            <a:normAutofit/>
          </a:bodyPr>
          <a:lstStyle>
            <a:lvl1pPr marL="0" indent="0">
              <a:spcAft>
                <a:spcPts val="1050"/>
              </a:spcAft>
              <a:defRPr sz="1500">
                <a:solidFill>
                  <a:schemeClr val="tx1"/>
                </a:solidFill>
              </a:defRPr>
            </a:lvl1pPr>
            <a:lvl2pPr marL="0" indent="0">
              <a:spcAft>
                <a:spcPts val="1050"/>
              </a:spcAft>
              <a:buFont typeface="Arial" panose="020B0604020202020204" pitchFamily="34" charset="0"/>
              <a:buNone/>
              <a:defRPr sz="1500"/>
            </a:lvl2pPr>
            <a:lvl3pPr marL="216000" indent="-216000">
              <a:spcAft>
                <a:spcPts val="1050"/>
              </a:spcAft>
              <a:buFont typeface="Arial" panose="020B0604020202020204" pitchFamily="34" charset="0"/>
              <a:buChar char="•"/>
              <a:defRPr sz="1500"/>
            </a:lvl3pPr>
            <a:lvl4pPr marL="432000" indent="-216000">
              <a:spcAft>
                <a:spcPts val="1050"/>
              </a:spcAft>
              <a:defRPr sz="1500"/>
            </a:lvl4pPr>
            <a:lvl5pPr marL="648000" indent="-216000">
              <a:spcAft>
                <a:spcPts val="1050"/>
              </a:spcAft>
              <a:defRPr sz="1500"/>
            </a:lvl5pPr>
            <a:lvl6pPr marL="864000" indent="-216000">
              <a:spcAft>
                <a:spcPts val="1050"/>
              </a:spcAft>
              <a:defRPr sz="15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75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 to go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to go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420888"/>
            <a:ext cx="6300192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2420888"/>
            <a:ext cx="356304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656496" y="2420888"/>
            <a:ext cx="165992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316416" y="2420888"/>
            <a:ext cx="827584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29132"/>
            <a:ext cx="6400800" cy="1251032"/>
          </a:xfrm>
        </p:spPr>
        <p:txBody>
          <a:bodyPr lIns="0"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11188" y="6102000"/>
            <a:ext cx="2376487" cy="39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Logos here, 11 mm apart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491880" y="6102000"/>
            <a:ext cx="2376487" cy="3960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11560" y="1517164"/>
            <a:ext cx="6336704" cy="710952"/>
          </a:xfrm>
          <a:prstGeom prst="rect">
            <a:avLst/>
          </a:prstGeom>
        </p:spPr>
        <p:txBody>
          <a:bodyPr lIns="0" anchor="t" anchorCtr="0"/>
          <a:lstStyle>
            <a:lvl1pPr algn="l">
              <a:defRPr lang="en-GB" sz="2200" b="1" kern="1200" baseline="0" dirty="0">
                <a:solidFill>
                  <a:schemeClr val="accent2"/>
                </a:solidFill>
                <a:latin typeface="Noto Sans" pitchFamily="34" charset="0"/>
                <a:ea typeface="Noto Sans" pitchFamily="34" charset="0"/>
                <a:cs typeface="+mj-cs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Title of presentation</a:t>
            </a:r>
            <a:endParaRPr lang="en-GB" dirty="0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19999"/>
            <a:ext cx="6300192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1619999"/>
            <a:ext cx="356304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656496" y="1619999"/>
            <a:ext cx="165992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316416" y="1619999"/>
            <a:ext cx="827584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251032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1620000"/>
            <a:ext cx="9144000" cy="4144962"/>
            <a:chOff x="0" y="707"/>
            <a:chExt cx="5760" cy="261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707"/>
              <a:ext cx="5760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0" y="1425"/>
              <a:ext cx="4612" cy="1891"/>
            </a:xfrm>
            <a:custGeom>
              <a:avLst/>
              <a:gdLst>
                <a:gd name="T0" fmla="*/ 0 w 4612"/>
                <a:gd name="T1" fmla="*/ 1891 h 1891"/>
                <a:gd name="T2" fmla="*/ 4612 w 4612"/>
                <a:gd name="T3" fmla="*/ 1891 h 1891"/>
                <a:gd name="T4" fmla="*/ 4468 w 4612"/>
                <a:gd name="T5" fmla="*/ 1331 h 1891"/>
                <a:gd name="T6" fmla="*/ 0 w 4612"/>
                <a:gd name="T7" fmla="*/ 0 h 1891"/>
                <a:gd name="T8" fmla="*/ 0 w 4612"/>
                <a:gd name="T9" fmla="*/ 1891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2" h="1891">
                  <a:moveTo>
                    <a:pt x="0" y="1891"/>
                  </a:moveTo>
                  <a:lnTo>
                    <a:pt x="4612" y="1891"/>
                  </a:lnTo>
                  <a:lnTo>
                    <a:pt x="4468" y="1331"/>
                  </a:lnTo>
                  <a:lnTo>
                    <a:pt x="0" y="0"/>
                  </a:lnTo>
                  <a:lnTo>
                    <a:pt x="0" y="18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4468" y="707"/>
              <a:ext cx="1292" cy="2049"/>
            </a:xfrm>
            <a:custGeom>
              <a:avLst/>
              <a:gdLst>
                <a:gd name="T0" fmla="*/ 36 w 1292"/>
                <a:gd name="T1" fmla="*/ 0 h 2049"/>
                <a:gd name="T2" fmla="*/ 0 w 1292"/>
                <a:gd name="T3" fmla="*/ 2049 h 2049"/>
                <a:gd name="T4" fmla="*/ 1292 w 1292"/>
                <a:gd name="T5" fmla="*/ 931 h 2049"/>
                <a:gd name="T6" fmla="*/ 1292 w 1292"/>
                <a:gd name="T7" fmla="*/ 0 h 2049"/>
                <a:gd name="T8" fmla="*/ 36 w 1292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2049">
                  <a:moveTo>
                    <a:pt x="36" y="0"/>
                  </a:moveTo>
                  <a:lnTo>
                    <a:pt x="0" y="2049"/>
                  </a:lnTo>
                  <a:lnTo>
                    <a:pt x="1292" y="931"/>
                  </a:lnTo>
                  <a:lnTo>
                    <a:pt x="129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0" y="707"/>
              <a:ext cx="5760" cy="2049"/>
            </a:xfrm>
            <a:custGeom>
              <a:avLst/>
              <a:gdLst>
                <a:gd name="T0" fmla="*/ 0 w 5760"/>
                <a:gd name="T1" fmla="*/ 0 h 2049"/>
                <a:gd name="T2" fmla="*/ 0 w 5760"/>
                <a:gd name="T3" fmla="*/ 1295 h 2049"/>
                <a:gd name="T4" fmla="*/ 4468 w 5760"/>
                <a:gd name="T5" fmla="*/ 2049 h 2049"/>
                <a:gd name="T6" fmla="*/ 5760 w 5760"/>
                <a:gd name="T7" fmla="*/ 0 h 2049"/>
                <a:gd name="T8" fmla="*/ 0 w 5760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49">
                  <a:moveTo>
                    <a:pt x="0" y="0"/>
                  </a:moveTo>
                  <a:lnTo>
                    <a:pt x="0" y="1295"/>
                  </a:lnTo>
                  <a:lnTo>
                    <a:pt x="4468" y="2049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4468" y="1607"/>
              <a:ext cx="1292" cy="1709"/>
            </a:xfrm>
            <a:custGeom>
              <a:avLst/>
              <a:gdLst>
                <a:gd name="T0" fmla="*/ 0 w 1292"/>
                <a:gd name="T1" fmla="*/ 1149 h 1709"/>
                <a:gd name="T2" fmla="*/ 140 w 1292"/>
                <a:gd name="T3" fmla="*/ 1709 h 1709"/>
                <a:gd name="T4" fmla="*/ 1292 w 1292"/>
                <a:gd name="T5" fmla="*/ 1709 h 1709"/>
                <a:gd name="T6" fmla="*/ 1292 w 1292"/>
                <a:gd name="T7" fmla="*/ 0 h 1709"/>
                <a:gd name="T8" fmla="*/ 0 w 1292"/>
                <a:gd name="T9" fmla="*/ 1149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1709">
                  <a:moveTo>
                    <a:pt x="0" y="1149"/>
                  </a:moveTo>
                  <a:lnTo>
                    <a:pt x="140" y="1709"/>
                  </a:lnTo>
                  <a:lnTo>
                    <a:pt x="1292" y="1709"/>
                  </a:lnTo>
                  <a:lnTo>
                    <a:pt x="1292" y="0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251032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19999"/>
            <a:ext cx="6300192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1619999"/>
            <a:ext cx="356304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656496" y="1619999"/>
            <a:ext cx="165992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316416" y="1619999"/>
            <a:ext cx="827584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3717032"/>
            <a:ext cx="3889375" cy="360660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014040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619250"/>
            <a:ext cx="6300788" cy="41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300788" y="1619250"/>
            <a:ext cx="355600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656388" y="1619250"/>
            <a:ext cx="1660525" cy="414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316913" y="1619250"/>
            <a:ext cx="827087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2702992"/>
            <a:ext cx="6400800" cy="125103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619999"/>
            <a:ext cx="6804248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593363" y="1619999"/>
            <a:ext cx="356304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794840" y="1619999"/>
            <a:ext cx="794024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949667" y="1619999"/>
            <a:ext cx="1194333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72001"/>
            <a:ext cx="5616184" cy="548888"/>
          </a:xfrm>
          <a:prstGeom prst="rect">
            <a:avLst/>
          </a:prstGeom>
        </p:spPr>
        <p:txBody>
          <a:bodyPr/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096000"/>
            <a:ext cx="6400800" cy="765048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4004444"/>
            <a:ext cx="3889375" cy="36066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758" y="2430000"/>
            <a:ext cx="3888234" cy="576113"/>
          </a:xfrm>
        </p:spPr>
        <p:txBody>
          <a:bodyPr>
            <a:normAutofit/>
          </a:bodyPr>
          <a:lstStyle>
            <a:lvl1pPr marL="0" indent="0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presentation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FS POWERPOINT DESIGN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620000"/>
            <a:ext cx="5544176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slide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 Institute for Fiscal Studies 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455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9144000" cy="6853238"/>
            <a:chOff x="0" y="0"/>
            <a:chExt cx="5760" cy="431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5760" cy="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0" y="1027"/>
              <a:ext cx="4514" cy="3290"/>
            </a:xfrm>
            <a:custGeom>
              <a:avLst/>
              <a:gdLst>
                <a:gd name="T0" fmla="*/ 0 w 4514"/>
                <a:gd name="T1" fmla="*/ 3290 h 3290"/>
                <a:gd name="T2" fmla="*/ 4514 w 4514"/>
                <a:gd name="T3" fmla="*/ 3290 h 3290"/>
                <a:gd name="T4" fmla="*/ 4046 w 4514"/>
                <a:gd name="T5" fmla="*/ 1845 h 3290"/>
                <a:gd name="T6" fmla="*/ 0 w 4514"/>
                <a:gd name="T7" fmla="*/ 0 h 3290"/>
                <a:gd name="T8" fmla="*/ 0 w 4514"/>
                <a:gd name="T9" fmla="*/ 3290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4" h="3290">
                  <a:moveTo>
                    <a:pt x="0" y="3290"/>
                  </a:moveTo>
                  <a:lnTo>
                    <a:pt x="4514" y="3290"/>
                  </a:lnTo>
                  <a:lnTo>
                    <a:pt x="4046" y="1845"/>
                  </a:lnTo>
                  <a:lnTo>
                    <a:pt x="0" y="0"/>
                  </a:lnTo>
                  <a:lnTo>
                    <a:pt x="0" y="32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4044" y="0"/>
              <a:ext cx="1716" cy="2876"/>
            </a:xfrm>
            <a:custGeom>
              <a:avLst/>
              <a:gdLst>
                <a:gd name="T0" fmla="*/ 1716 w 1716"/>
                <a:gd name="T1" fmla="*/ 0 h 2876"/>
                <a:gd name="T2" fmla="*/ 460 w 1716"/>
                <a:gd name="T3" fmla="*/ 0 h 2876"/>
                <a:gd name="T4" fmla="*/ 0 w 1716"/>
                <a:gd name="T5" fmla="*/ 2876 h 2876"/>
                <a:gd name="T6" fmla="*/ 1716 w 1716"/>
                <a:gd name="T7" fmla="*/ 1731 h 2876"/>
                <a:gd name="T8" fmla="*/ 1716 w 1716"/>
                <a:gd name="T9" fmla="*/ 0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876">
                  <a:moveTo>
                    <a:pt x="1716" y="0"/>
                  </a:moveTo>
                  <a:lnTo>
                    <a:pt x="460" y="0"/>
                  </a:lnTo>
                  <a:lnTo>
                    <a:pt x="0" y="2876"/>
                  </a:lnTo>
                  <a:lnTo>
                    <a:pt x="1716" y="1731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0" y="0"/>
              <a:ext cx="5318" cy="2878"/>
            </a:xfrm>
            <a:custGeom>
              <a:avLst/>
              <a:gdLst>
                <a:gd name="T0" fmla="*/ 0 w 5318"/>
                <a:gd name="T1" fmla="*/ 0 h 2878"/>
                <a:gd name="T2" fmla="*/ 0 w 5318"/>
                <a:gd name="T3" fmla="*/ 2420 h 2878"/>
                <a:gd name="T4" fmla="*/ 4044 w 5318"/>
                <a:gd name="T5" fmla="*/ 2878 h 2878"/>
                <a:gd name="T6" fmla="*/ 5318 w 5318"/>
                <a:gd name="T7" fmla="*/ 0 h 2878"/>
                <a:gd name="T8" fmla="*/ 0 w 5318"/>
                <a:gd name="T9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8" h="2878">
                  <a:moveTo>
                    <a:pt x="0" y="0"/>
                  </a:moveTo>
                  <a:lnTo>
                    <a:pt x="0" y="2420"/>
                  </a:lnTo>
                  <a:lnTo>
                    <a:pt x="4044" y="2878"/>
                  </a:lnTo>
                  <a:lnTo>
                    <a:pt x="5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4044" y="1653"/>
              <a:ext cx="1716" cy="2664"/>
            </a:xfrm>
            <a:custGeom>
              <a:avLst/>
              <a:gdLst>
                <a:gd name="T0" fmla="*/ 0 w 1716"/>
                <a:gd name="T1" fmla="*/ 1223 h 2664"/>
                <a:gd name="T2" fmla="*/ 466 w 1716"/>
                <a:gd name="T3" fmla="*/ 2664 h 2664"/>
                <a:gd name="T4" fmla="*/ 1716 w 1716"/>
                <a:gd name="T5" fmla="*/ 2664 h 2664"/>
                <a:gd name="T6" fmla="*/ 1716 w 1716"/>
                <a:gd name="T7" fmla="*/ 0 h 2664"/>
                <a:gd name="T8" fmla="*/ 0 w 1716"/>
                <a:gd name="T9" fmla="*/ 1223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664">
                  <a:moveTo>
                    <a:pt x="0" y="1223"/>
                  </a:moveTo>
                  <a:lnTo>
                    <a:pt x="466" y="2664"/>
                  </a:lnTo>
                  <a:lnTo>
                    <a:pt x="1716" y="2664"/>
                  </a:lnTo>
                  <a:lnTo>
                    <a:pt x="1716" y="0"/>
                  </a:lnTo>
                  <a:lnTo>
                    <a:pt x="0" y="1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620000"/>
            <a:ext cx="5544176" cy="2520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 Institute for Fiscal Studies 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to go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7BAA1E"/>
                </a:solidFill>
              </a:defRPr>
            </a:lvl1pPr>
          </a:lstStyle>
          <a:p>
            <a:r>
              <a:rPr lang="en-US" dirty="0"/>
              <a:t>Image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1"/>
            <a:ext cx="7920000" cy="4401387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goes here – click the “Pictures” icon below (bottom left of the group of icons) and pick a file to insert.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9948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7BAA1E"/>
                </a:solidFill>
              </a:defRPr>
            </a:lvl1pPr>
          </a:lstStyle>
          <a:p>
            <a:r>
              <a:rPr lang="en-US" dirty="0"/>
              <a:t>Image slide with caption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1"/>
            <a:ext cx="7920000" cy="3753215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goes here – click the “Pictures” icon below (bottom left of the group of icons) and pick a file to insert.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1188" y="5516563"/>
            <a:ext cx="7921625" cy="504825"/>
          </a:xfrm>
        </p:spPr>
        <p:txBody>
          <a:bodyPr>
            <a:normAutofit/>
          </a:bodyPr>
          <a:lstStyle>
            <a:lvl1pPr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Caption copy style. The caption for the picture can go here. 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490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642625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11188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42625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552288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7BAA1E"/>
                </a:solidFill>
              </a:defRPr>
            </a:lvl1pPr>
          </a:lstStyle>
          <a:p>
            <a:r>
              <a:rPr lang="en-US" dirty="0"/>
              <a:t>Multiple image slide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1188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full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 Institute for Fiscal Studies 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to go here</a:t>
            </a:r>
          </a:p>
        </p:txBody>
      </p:sp>
    </p:spTree>
    <p:extLst>
      <p:ext uri="{BB962C8B-B14F-4D97-AF65-F5344CB8AC3E}">
        <p14:creationId xmlns="" xmlns:p14="http://schemas.microsoft.com/office/powerpoint/2010/main" val="820003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0"/>
            <a:ext cx="7920000" cy="45259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999" y="1620001"/>
            <a:ext cx="7919841" cy="33211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5031167"/>
            <a:ext cx="7920812" cy="1134683"/>
          </a:xfrm>
        </p:spPr>
        <p:txBody>
          <a:bodyPr>
            <a:normAutofit/>
          </a:bodyPr>
          <a:lstStyle>
            <a:lvl1pPr>
              <a:spcAft>
                <a:spcPts val="700"/>
              </a:spcAft>
              <a:defRPr sz="1000">
                <a:solidFill>
                  <a:schemeClr val="tx1"/>
                </a:solidFill>
              </a:defRPr>
            </a:lvl1pPr>
            <a:lvl2pPr marL="0" indent="0">
              <a:spcAft>
                <a:spcPts val="700"/>
              </a:spcAft>
              <a:buFont typeface="Arial" panose="020B0604020202020204" pitchFamily="34" charset="0"/>
              <a:buNone/>
              <a:defRPr sz="1000"/>
            </a:lvl2pPr>
            <a:lvl3pPr marL="171450" indent="-171450">
              <a:spcAft>
                <a:spcPts val="700"/>
              </a:spcAft>
              <a:buFont typeface="Arial" panose="020B0604020202020204" pitchFamily="34" charset="0"/>
              <a:buChar char="•"/>
              <a:defRPr sz="1000"/>
            </a:lvl3pPr>
          </a:lstStyle>
          <a:p>
            <a:pPr lvl="0"/>
            <a:r>
              <a:rPr lang="en-US" dirty="0"/>
              <a:t>Note: put notes and sources here.</a:t>
            </a:r>
          </a:p>
          <a:p>
            <a:pPr lvl="1"/>
            <a:r>
              <a:rPr lang="en-US" dirty="0"/>
              <a:t>Source: here</a:t>
            </a:r>
          </a:p>
          <a:p>
            <a:pPr lvl="2"/>
            <a:r>
              <a:rPr lang="en-US" dirty="0" err="1"/>
              <a:t>dfgdfgdfg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12000" y="1620001"/>
            <a:ext cx="5220000" cy="454584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620001"/>
            <a:ext cx="2556000" cy="4545849"/>
          </a:xfrm>
        </p:spPr>
        <p:txBody>
          <a:bodyPr>
            <a:normAutofit/>
          </a:bodyPr>
          <a:lstStyle>
            <a:lvl1pPr marL="0" indent="0">
              <a:spcAft>
                <a:spcPts val="1050"/>
              </a:spcAft>
              <a:defRPr sz="1500">
                <a:solidFill>
                  <a:schemeClr val="tx1"/>
                </a:solidFill>
              </a:defRPr>
            </a:lvl1pPr>
            <a:lvl2pPr marL="0" indent="0">
              <a:spcAft>
                <a:spcPts val="1050"/>
              </a:spcAft>
              <a:buFont typeface="Arial" panose="020B0604020202020204" pitchFamily="34" charset="0"/>
              <a:buNone/>
              <a:defRPr sz="1500"/>
            </a:lvl2pPr>
            <a:lvl3pPr marL="216000" indent="-216000">
              <a:spcAft>
                <a:spcPts val="1050"/>
              </a:spcAft>
              <a:buFont typeface="Arial" panose="020B0604020202020204" pitchFamily="34" charset="0"/>
              <a:buChar char="•"/>
              <a:defRPr sz="1500"/>
            </a:lvl3pPr>
            <a:lvl4pPr marL="432000" indent="-216000">
              <a:spcAft>
                <a:spcPts val="1050"/>
              </a:spcAft>
              <a:defRPr sz="1500"/>
            </a:lvl4pPr>
            <a:lvl5pPr marL="648000" indent="-216000">
              <a:spcAft>
                <a:spcPts val="1050"/>
              </a:spcAft>
              <a:defRPr sz="1500"/>
            </a:lvl5pPr>
            <a:lvl6pPr marL="864000" indent="-216000">
              <a:spcAft>
                <a:spcPts val="1050"/>
              </a:spcAft>
              <a:defRPr sz="1500"/>
            </a:lvl6pPr>
          </a:lstStyle>
          <a:p>
            <a:pPr lvl="0"/>
            <a:r>
              <a:rPr lang="en-US" dirty="0"/>
              <a:t>Note: put notes and sources here.</a:t>
            </a:r>
          </a:p>
          <a:p>
            <a:pPr lvl="1"/>
            <a:r>
              <a:rPr lang="en-US" dirty="0"/>
              <a:t>Body text style</a:t>
            </a:r>
          </a:p>
          <a:p>
            <a:pPr lvl="2"/>
            <a:r>
              <a:rPr lang="en-US" dirty="0"/>
              <a:t>Bullet level 1</a:t>
            </a:r>
          </a:p>
          <a:p>
            <a:pPr lvl="3"/>
            <a:r>
              <a:rPr lang="en-US" dirty="0"/>
              <a:t>Bullet level 2</a:t>
            </a:r>
          </a:p>
          <a:p>
            <a:pPr lvl="4"/>
            <a:r>
              <a:rPr lang="en-US" dirty="0"/>
              <a:t>Bullet level 3</a:t>
            </a:r>
          </a:p>
          <a:p>
            <a:pPr lvl="5"/>
            <a:r>
              <a:rPr lang="en-US" dirty="0"/>
              <a:t>Bullet level 4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6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ChangeAspect="1"/>
          </p:cNvGrpSpPr>
          <p:nvPr userDrawn="1"/>
        </p:nvGrpSpPr>
        <p:grpSpPr bwMode="auto">
          <a:xfrm>
            <a:off x="0" y="1619250"/>
            <a:ext cx="9144000" cy="4144963"/>
            <a:chOff x="0" y="707"/>
            <a:chExt cx="5760" cy="261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707"/>
              <a:ext cx="5760" cy="2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0" y="1425"/>
              <a:ext cx="4612" cy="1891"/>
            </a:xfrm>
            <a:custGeom>
              <a:avLst/>
              <a:gdLst>
                <a:gd name="T0" fmla="*/ 0 w 4612"/>
                <a:gd name="T1" fmla="*/ 1891 h 1891"/>
                <a:gd name="T2" fmla="*/ 4612 w 4612"/>
                <a:gd name="T3" fmla="*/ 1891 h 1891"/>
                <a:gd name="T4" fmla="*/ 4468 w 4612"/>
                <a:gd name="T5" fmla="*/ 1331 h 1891"/>
                <a:gd name="T6" fmla="*/ 0 w 4612"/>
                <a:gd name="T7" fmla="*/ 0 h 1891"/>
                <a:gd name="T8" fmla="*/ 0 w 4612"/>
                <a:gd name="T9" fmla="*/ 1891 h 18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12" h="1891">
                  <a:moveTo>
                    <a:pt x="0" y="1891"/>
                  </a:moveTo>
                  <a:lnTo>
                    <a:pt x="4612" y="1891"/>
                  </a:lnTo>
                  <a:lnTo>
                    <a:pt x="4468" y="1331"/>
                  </a:lnTo>
                  <a:lnTo>
                    <a:pt x="0" y="0"/>
                  </a:lnTo>
                  <a:lnTo>
                    <a:pt x="0" y="189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4468" y="707"/>
              <a:ext cx="1292" cy="2049"/>
            </a:xfrm>
            <a:custGeom>
              <a:avLst/>
              <a:gdLst>
                <a:gd name="T0" fmla="*/ 36 w 1292"/>
                <a:gd name="T1" fmla="*/ 0 h 2049"/>
                <a:gd name="T2" fmla="*/ 0 w 1292"/>
                <a:gd name="T3" fmla="*/ 2049 h 2049"/>
                <a:gd name="T4" fmla="*/ 1292 w 1292"/>
                <a:gd name="T5" fmla="*/ 931 h 2049"/>
                <a:gd name="T6" fmla="*/ 1292 w 1292"/>
                <a:gd name="T7" fmla="*/ 0 h 2049"/>
                <a:gd name="T8" fmla="*/ 36 w 1292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2049">
                  <a:moveTo>
                    <a:pt x="36" y="0"/>
                  </a:moveTo>
                  <a:lnTo>
                    <a:pt x="0" y="2049"/>
                  </a:lnTo>
                  <a:lnTo>
                    <a:pt x="1292" y="931"/>
                  </a:lnTo>
                  <a:lnTo>
                    <a:pt x="129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0" y="707"/>
              <a:ext cx="5760" cy="2049"/>
            </a:xfrm>
            <a:custGeom>
              <a:avLst/>
              <a:gdLst>
                <a:gd name="T0" fmla="*/ 0 w 5760"/>
                <a:gd name="T1" fmla="*/ 0 h 2049"/>
                <a:gd name="T2" fmla="*/ 0 w 5760"/>
                <a:gd name="T3" fmla="*/ 1295 h 2049"/>
                <a:gd name="T4" fmla="*/ 4468 w 5760"/>
                <a:gd name="T5" fmla="*/ 2049 h 2049"/>
                <a:gd name="T6" fmla="*/ 5760 w 5760"/>
                <a:gd name="T7" fmla="*/ 0 h 2049"/>
                <a:gd name="T8" fmla="*/ 0 w 5760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49">
                  <a:moveTo>
                    <a:pt x="0" y="0"/>
                  </a:moveTo>
                  <a:lnTo>
                    <a:pt x="0" y="1295"/>
                  </a:lnTo>
                  <a:lnTo>
                    <a:pt x="4468" y="2049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4468" y="1607"/>
              <a:ext cx="1292" cy="1709"/>
            </a:xfrm>
            <a:custGeom>
              <a:avLst/>
              <a:gdLst>
                <a:gd name="T0" fmla="*/ 0 w 1292"/>
                <a:gd name="T1" fmla="*/ 1149 h 1709"/>
                <a:gd name="T2" fmla="*/ 140 w 1292"/>
                <a:gd name="T3" fmla="*/ 1709 h 1709"/>
                <a:gd name="T4" fmla="*/ 1292 w 1292"/>
                <a:gd name="T5" fmla="*/ 1709 h 1709"/>
                <a:gd name="T6" fmla="*/ 1292 w 1292"/>
                <a:gd name="T7" fmla="*/ 0 h 1709"/>
                <a:gd name="T8" fmla="*/ 0 w 1292"/>
                <a:gd name="T9" fmla="*/ 1149 h 17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2" h="1709">
                  <a:moveTo>
                    <a:pt x="0" y="1149"/>
                  </a:moveTo>
                  <a:lnTo>
                    <a:pt x="140" y="1709"/>
                  </a:lnTo>
                  <a:lnTo>
                    <a:pt x="1292" y="1709"/>
                  </a:lnTo>
                  <a:lnTo>
                    <a:pt x="1292" y="0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 rtlCol="0"/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 rtlCol="0"/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2000" y="2702992"/>
            <a:ext cx="6400800" cy="125103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420888"/>
            <a:ext cx="6300192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2420888"/>
            <a:ext cx="356304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656496" y="2420888"/>
            <a:ext cx="165992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316416" y="2420888"/>
            <a:ext cx="827584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29132"/>
            <a:ext cx="6400800" cy="1251032"/>
          </a:xfrm>
        </p:spPr>
        <p:txBody>
          <a:bodyPr lIns="0"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11188" y="6102000"/>
            <a:ext cx="2376487" cy="39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Logos here, 11 mm apart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491880" y="6102000"/>
            <a:ext cx="2376487" cy="3960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11560" y="1517164"/>
            <a:ext cx="6336704" cy="710952"/>
          </a:xfrm>
          <a:prstGeom prst="rect">
            <a:avLst/>
          </a:prstGeom>
        </p:spPr>
        <p:txBody>
          <a:bodyPr lIns="0" anchor="t" anchorCtr="0"/>
          <a:lstStyle>
            <a:lvl1pPr algn="l">
              <a:defRPr lang="en-GB" sz="2200" b="1" kern="1200" baseline="0" dirty="0">
                <a:solidFill>
                  <a:schemeClr val="accent2"/>
                </a:solidFill>
                <a:latin typeface="Noto Sans" pitchFamily="34" charset="0"/>
                <a:ea typeface="Noto Sans" pitchFamily="34" charset="0"/>
                <a:cs typeface="+mj-cs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Title of presentation</a:t>
            </a:r>
            <a:endParaRPr lang="en-GB" dirty="0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19999"/>
            <a:ext cx="6300192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1619999"/>
            <a:ext cx="356304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656496" y="1619999"/>
            <a:ext cx="165992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316416" y="1619999"/>
            <a:ext cx="827584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251032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1620000"/>
            <a:ext cx="9144000" cy="4144962"/>
            <a:chOff x="0" y="707"/>
            <a:chExt cx="5760" cy="261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707"/>
              <a:ext cx="5760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0" y="1425"/>
              <a:ext cx="4612" cy="1891"/>
            </a:xfrm>
            <a:custGeom>
              <a:avLst/>
              <a:gdLst>
                <a:gd name="T0" fmla="*/ 0 w 4612"/>
                <a:gd name="T1" fmla="*/ 1891 h 1891"/>
                <a:gd name="T2" fmla="*/ 4612 w 4612"/>
                <a:gd name="T3" fmla="*/ 1891 h 1891"/>
                <a:gd name="T4" fmla="*/ 4468 w 4612"/>
                <a:gd name="T5" fmla="*/ 1331 h 1891"/>
                <a:gd name="T6" fmla="*/ 0 w 4612"/>
                <a:gd name="T7" fmla="*/ 0 h 1891"/>
                <a:gd name="T8" fmla="*/ 0 w 4612"/>
                <a:gd name="T9" fmla="*/ 1891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2" h="1891">
                  <a:moveTo>
                    <a:pt x="0" y="1891"/>
                  </a:moveTo>
                  <a:lnTo>
                    <a:pt x="4612" y="1891"/>
                  </a:lnTo>
                  <a:lnTo>
                    <a:pt x="4468" y="1331"/>
                  </a:lnTo>
                  <a:lnTo>
                    <a:pt x="0" y="0"/>
                  </a:lnTo>
                  <a:lnTo>
                    <a:pt x="0" y="18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4468" y="707"/>
              <a:ext cx="1292" cy="2049"/>
            </a:xfrm>
            <a:custGeom>
              <a:avLst/>
              <a:gdLst>
                <a:gd name="T0" fmla="*/ 36 w 1292"/>
                <a:gd name="T1" fmla="*/ 0 h 2049"/>
                <a:gd name="T2" fmla="*/ 0 w 1292"/>
                <a:gd name="T3" fmla="*/ 2049 h 2049"/>
                <a:gd name="T4" fmla="*/ 1292 w 1292"/>
                <a:gd name="T5" fmla="*/ 931 h 2049"/>
                <a:gd name="T6" fmla="*/ 1292 w 1292"/>
                <a:gd name="T7" fmla="*/ 0 h 2049"/>
                <a:gd name="T8" fmla="*/ 36 w 1292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2049">
                  <a:moveTo>
                    <a:pt x="36" y="0"/>
                  </a:moveTo>
                  <a:lnTo>
                    <a:pt x="0" y="2049"/>
                  </a:lnTo>
                  <a:lnTo>
                    <a:pt x="1292" y="931"/>
                  </a:lnTo>
                  <a:lnTo>
                    <a:pt x="129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0" y="707"/>
              <a:ext cx="5760" cy="2049"/>
            </a:xfrm>
            <a:custGeom>
              <a:avLst/>
              <a:gdLst>
                <a:gd name="T0" fmla="*/ 0 w 5760"/>
                <a:gd name="T1" fmla="*/ 0 h 2049"/>
                <a:gd name="T2" fmla="*/ 0 w 5760"/>
                <a:gd name="T3" fmla="*/ 1295 h 2049"/>
                <a:gd name="T4" fmla="*/ 4468 w 5760"/>
                <a:gd name="T5" fmla="*/ 2049 h 2049"/>
                <a:gd name="T6" fmla="*/ 5760 w 5760"/>
                <a:gd name="T7" fmla="*/ 0 h 2049"/>
                <a:gd name="T8" fmla="*/ 0 w 5760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49">
                  <a:moveTo>
                    <a:pt x="0" y="0"/>
                  </a:moveTo>
                  <a:lnTo>
                    <a:pt x="0" y="1295"/>
                  </a:lnTo>
                  <a:lnTo>
                    <a:pt x="4468" y="2049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4468" y="1607"/>
              <a:ext cx="1292" cy="1709"/>
            </a:xfrm>
            <a:custGeom>
              <a:avLst/>
              <a:gdLst>
                <a:gd name="T0" fmla="*/ 0 w 1292"/>
                <a:gd name="T1" fmla="*/ 1149 h 1709"/>
                <a:gd name="T2" fmla="*/ 140 w 1292"/>
                <a:gd name="T3" fmla="*/ 1709 h 1709"/>
                <a:gd name="T4" fmla="*/ 1292 w 1292"/>
                <a:gd name="T5" fmla="*/ 1709 h 1709"/>
                <a:gd name="T6" fmla="*/ 1292 w 1292"/>
                <a:gd name="T7" fmla="*/ 0 h 1709"/>
                <a:gd name="T8" fmla="*/ 0 w 1292"/>
                <a:gd name="T9" fmla="*/ 1149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1709">
                  <a:moveTo>
                    <a:pt x="0" y="1149"/>
                  </a:moveTo>
                  <a:lnTo>
                    <a:pt x="140" y="1709"/>
                  </a:lnTo>
                  <a:lnTo>
                    <a:pt x="1292" y="1709"/>
                  </a:lnTo>
                  <a:lnTo>
                    <a:pt x="1292" y="0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251032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19999"/>
            <a:ext cx="6300192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1619999"/>
            <a:ext cx="356304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656496" y="1619999"/>
            <a:ext cx="165992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316416" y="1619999"/>
            <a:ext cx="827584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3717032"/>
            <a:ext cx="3889375" cy="360660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014040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619999"/>
            <a:ext cx="6804248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593363" y="1619999"/>
            <a:ext cx="356304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794840" y="1619999"/>
            <a:ext cx="794024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949667" y="1619999"/>
            <a:ext cx="1194333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72001"/>
            <a:ext cx="5616184" cy="548888"/>
          </a:xfrm>
          <a:prstGeom prst="rect">
            <a:avLst/>
          </a:prstGeom>
        </p:spPr>
        <p:txBody>
          <a:bodyPr/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096000"/>
            <a:ext cx="6400800" cy="765048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4004444"/>
            <a:ext cx="3889375" cy="36066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758" y="2430000"/>
            <a:ext cx="3888234" cy="576113"/>
          </a:xfrm>
        </p:spPr>
        <p:txBody>
          <a:bodyPr>
            <a:normAutofit/>
          </a:bodyPr>
          <a:lstStyle>
            <a:lvl1pPr marL="0" indent="0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presentation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FS POWERPOINT DESIGN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620000"/>
            <a:ext cx="5544176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slide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 Institute for Fiscal Studies 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455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9144000" cy="6853238"/>
            <a:chOff x="0" y="0"/>
            <a:chExt cx="5760" cy="431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5760" cy="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0" y="1027"/>
              <a:ext cx="4514" cy="3290"/>
            </a:xfrm>
            <a:custGeom>
              <a:avLst/>
              <a:gdLst>
                <a:gd name="T0" fmla="*/ 0 w 4514"/>
                <a:gd name="T1" fmla="*/ 3290 h 3290"/>
                <a:gd name="T2" fmla="*/ 4514 w 4514"/>
                <a:gd name="T3" fmla="*/ 3290 h 3290"/>
                <a:gd name="T4" fmla="*/ 4046 w 4514"/>
                <a:gd name="T5" fmla="*/ 1845 h 3290"/>
                <a:gd name="T6" fmla="*/ 0 w 4514"/>
                <a:gd name="T7" fmla="*/ 0 h 3290"/>
                <a:gd name="T8" fmla="*/ 0 w 4514"/>
                <a:gd name="T9" fmla="*/ 3290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4" h="3290">
                  <a:moveTo>
                    <a:pt x="0" y="3290"/>
                  </a:moveTo>
                  <a:lnTo>
                    <a:pt x="4514" y="3290"/>
                  </a:lnTo>
                  <a:lnTo>
                    <a:pt x="4046" y="1845"/>
                  </a:lnTo>
                  <a:lnTo>
                    <a:pt x="0" y="0"/>
                  </a:lnTo>
                  <a:lnTo>
                    <a:pt x="0" y="32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4044" y="0"/>
              <a:ext cx="1716" cy="2876"/>
            </a:xfrm>
            <a:custGeom>
              <a:avLst/>
              <a:gdLst>
                <a:gd name="T0" fmla="*/ 1716 w 1716"/>
                <a:gd name="T1" fmla="*/ 0 h 2876"/>
                <a:gd name="T2" fmla="*/ 460 w 1716"/>
                <a:gd name="T3" fmla="*/ 0 h 2876"/>
                <a:gd name="T4" fmla="*/ 0 w 1716"/>
                <a:gd name="T5" fmla="*/ 2876 h 2876"/>
                <a:gd name="T6" fmla="*/ 1716 w 1716"/>
                <a:gd name="T7" fmla="*/ 1731 h 2876"/>
                <a:gd name="T8" fmla="*/ 1716 w 1716"/>
                <a:gd name="T9" fmla="*/ 0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876">
                  <a:moveTo>
                    <a:pt x="1716" y="0"/>
                  </a:moveTo>
                  <a:lnTo>
                    <a:pt x="460" y="0"/>
                  </a:lnTo>
                  <a:lnTo>
                    <a:pt x="0" y="2876"/>
                  </a:lnTo>
                  <a:lnTo>
                    <a:pt x="1716" y="1731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0" y="0"/>
              <a:ext cx="5318" cy="2878"/>
            </a:xfrm>
            <a:custGeom>
              <a:avLst/>
              <a:gdLst>
                <a:gd name="T0" fmla="*/ 0 w 5318"/>
                <a:gd name="T1" fmla="*/ 0 h 2878"/>
                <a:gd name="T2" fmla="*/ 0 w 5318"/>
                <a:gd name="T3" fmla="*/ 2420 h 2878"/>
                <a:gd name="T4" fmla="*/ 4044 w 5318"/>
                <a:gd name="T5" fmla="*/ 2878 h 2878"/>
                <a:gd name="T6" fmla="*/ 5318 w 5318"/>
                <a:gd name="T7" fmla="*/ 0 h 2878"/>
                <a:gd name="T8" fmla="*/ 0 w 5318"/>
                <a:gd name="T9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8" h="2878">
                  <a:moveTo>
                    <a:pt x="0" y="0"/>
                  </a:moveTo>
                  <a:lnTo>
                    <a:pt x="0" y="2420"/>
                  </a:lnTo>
                  <a:lnTo>
                    <a:pt x="4044" y="2878"/>
                  </a:lnTo>
                  <a:lnTo>
                    <a:pt x="5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4044" y="1653"/>
              <a:ext cx="1716" cy="2664"/>
            </a:xfrm>
            <a:custGeom>
              <a:avLst/>
              <a:gdLst>
                <a:gd name="T0" fmla="*/ 0 w 1716"/>
                <a:gd name="T1" fmla="*/ 1223 h 2664"/>
                <a:gd name="T2" fmla="*/ 466 w 1716"/>
                <a:gd name="T3" fmla="*/ 2664 h 2664"/>
                <a:gd name="T4" fmla="*/ 1716 w 1716"/>
                <a:gd name="T5" fmla="*/ 2664 h 2664"/>
                <a:gd name="T6" fmla="*/ 1716 w 1716"/>
                <a:gd name="T7" fmla="*/ 0 h 2664"/>
                <a:gd name="T8" fmla="*/ 0 w 1716"/>
                <a:gd name="T9" fmla="*/ 1223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664">
                  <a:moveTo>
                    <a:pt x="0" y="1223"/>
                  </a:moveTo>
                  <a:lnTo>
                    <a:pt x="466" y="2664"/>
                  </a:lnTo>
                  <a:lnTo>
                    <a:pt x="1716" y="2664"/>
                  </a:lnTo>
                  <a:lnTo>
                    <a:pt x="1716" y="0"/>
                  </a:lnTo>
                  <a:lnTo>
                    <a:pt x="0" y="1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333333"/>
                </a:solidFill>
                <a:latin typeface="Noto San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620000"/>
            <a:ext cx="5544176" cy="2520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 Institute for Fiscal Studies 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to go 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7BAA1E"/>
                </a:solidFill>
              </a:defRPr>
            </a:lvl1pPr>
          </a:lstStyle>
          <a:p>
            <a:r>
              <a:rPr lang="en-US" dirty="0"/>
              <a:t>Image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1"/>
            <a:ext cx="7920000" cy="4401387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goes here – click the “Pictures” icon below (bottom left of the group of icons) and pick a file to insert.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9948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7BAA1E"/>
                </a:solidFill>
              </a:defRPr>
            </a:lvl1pPr>
          </a:lstStyle>
          <a:p>
            <a:r>
              <a:rPr lang="en-US" dirty="0"/>
              <a:t>Image slide with caption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1"/>
            <a:ext cx="7920000" cy="3753215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goes here – click the “Pictures” icon below (bottom left of the group of icons) and pick a file to insert.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1188" y="5516563"/>
            <a:ext cx="7921625" cy="504825"/>
          </a:xfrm>
        </p:spPr>
        <p:txBody>
          <a:bodyPr>
            <a:normAutofit/>
          </a:bodyPr>
          <a:lstStyle>
            <a:lvl1pPr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Caption copy style. The caption for the picture can go here. 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49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19250"/>
            <a:ext cx="6300788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300788" y="1619250"/>
            <a:ext cx="355600" cy="41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656388" y="1619250"/>
            <a:ext cx="1660525" cy="414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316913" y="1619250"/>
            <a:ext cx="827087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11188" y="3717032"/>
            <a:ext cx="3889375" cy="36066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12000" y="2702992"/>
            <a:ext cx="6400800" cy="101404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642625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11188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42625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552288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7BAA1E"/>
                </a:solidFill>
              </a:defRPr>
            </a:lvl1pPr>
          </a:lstStyle>
          <a:p>
            <a:r>
              <a:rPr lang="en-US" dirty="0"/>
              <a:t>Multiple image slide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1188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full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 Institute for Fiscal Studies 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Presentation title to go here</a:t>
            </a:r>
          </a:p>
        </p:txBody>
      </p:sp>
    </p:spTree>
    <p:extLst>
      <p:ext uri="{BB962C8B-B14F-4D97-AF65-F5344CB8AC3E}">
        <p14:creationId xmlns="" xmlns:p14="http://schemas.microsoft.com/office/powerpoint/2010/main" val="820003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0"/>
            <a:ext cx="7920000" cy="45259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999" y="1620001"/>
            <a:ext cx="7919841" cy="33211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5031167"/>
            <a:ext cx="7920812" cy="1134683"/>
          </a:xfrm>
        </p:spPr>
        <p:txBody>
          <a:bodyPr>
            <a:normAutofit/>
          </a:bodyPr>
          <a:lstStyle>
            <a:lvl1pPr>
              <a:spcAft>
                <a:spcPts val="700"/>
              </a:spcAft>
              <a:defRPr sz="1000">
                <a:solidFill>
                  <a:schemeClr val="tx1"/>
                </a:solidFill>
              </a:defRPr>
            </a:lvl1pPr>
            <a:lvl2pPr marL="0" indent="0">
              <a:spcAft>
                <a:spcPts val="700"/>
              </a:spcAft>
              <a:buFont typeface="Arial" panose="020B0604020202020204" pitchFamily="34" charset="0"/>
              <a:buNone/>
              <a:defRPr sz="1000"/>
            </a:lvl2pPr>
            <a:lvl3pPr marL="171450" indent="-171450">
              <a:spcAft>
                <a:spcPts val="700"/>
              </a:spcAft>
              <a:buFont typeface="Arial" panose="020B0604020202020204" pitchFamily="34" charset="0"/>
              <a:buChar char="•"/>
              <a:defRPr sz="1000"/>
            </a:lvl3pPr>
          </a:lstStyle>
          <a:p>
            <a:pPr lvl="0"/>
            <a:r>
              <a:rPr lang="en-US" dirty="0"/>
              <a:t>Note: put notes and sources here.</a:t>
            </a:r>
          </a:p>
          <a:p>
            <a:pPr lvl="1"/>
            <a:r>
              <a:rPr lang="en-US" dirty="0"/>
              <a:t>Source: here</a:t>
            </a:r>
          </a:p>
          <a:p>
            <a:pPr lvl="2"/>
            <a:r>
              <a:rPr lang="en-US" dirty="0" err="1"/>
              <a:t>dfgdfgdfg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12000" y="1620001"/>
            <a:ext cx="5220000" cy="454584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620001"/>
            <a:ext cx="2556000" cy="4545849"/>
          </a:xfrm>
        </p:spPr>
        <p:txBody>
          <a:bodyPr>
            <a:normAutofit/>
          </a:bodyPr>
          <a:lstStyle>
            <a:lvl1pPr marL="0" indent="0">
              <a:spcAft>
                <a:spcPts val="1050"/>
              </a:spcAft>
              <a:defRPr sz="1500">
                <a:solidFill>
                  <a:schemeClr val="tx1"/>
                </a:solidFill>
              </a:defRPr>
            </a:lvl1pPr>
            <a:lvl2pPr marL="0" indent="0">
              <a:spcAft>
                <a:spcPts val="1050"/>
              </a:spcAft>
              <a:buFont typeface="Arial" panose="020B0604020202020204" pitchFamily="34" charset="0"/>
              <a:buNone/>
              <a:defRPr sz="1500"/>
            </a:lvl2pPr>
            <a:lvl3pPr marL="216000" indent="-216000">
              <a:spcAft>
                <a:spcPts val="1050"/>
              </a:spcAft>
              <a:buFont typeface="Arial" panose="020B0604020202020204" pitchFamily="34" charset="0"/>
              <a:buChar char="•"/>
              <a:defRPr sz="1500"/>
            </a:lvl3pPr>
            <a:lvl4pPr marL="432000" indent="-216000">
              <a:spcAft>
                <a:spcPts val="1050"/>
              </a:spcAft>
              <a:defRPr sz="1500"/>
            </a:lvl4pPr>
            <a:lvl5pPr marL="648000" indent="-216000">
              <a:spcAft>
                <a:spcPts val="1050"/>
              </a:spcAft>
              <a:defRPr sz="1500"/>
            </a:lvl5pPr>
            <a:lvl6pPr marL="864000" indent="-216000">
              <a:spcAft>
                <a:spcPts val="1050"/>
              </a:spcAft>
              <a:defRPr sz="1500"/>
            </a:lvl6pPr>
          </a:lstStyle>
          <a:p>
            <a:pPr lvl="0"/>
            <a:r>
              <a:rPr lang="en-US" dirty="0"/>
              <a:t>Note: put notes and sources here.</a:t>
            </a:r>
          </a:p>
          <a:p>
            <a:pPr lvl="1"/>
            <a:r>
              <a:rPr lang="en-US" dirty="0"/>
              <a:t>Body text style</a:t>
            </a:r>
          </a:p>
          <a:p>
            <a:pPr lvl="2"/>
            <a:r>
              <a:rPr lang="en-US" dirty="0"/>
              <a:t>Bullet level 1</a:t>
            </a:r>
          </a:p>
          <a:p>
            <a:pPr lvl="3"/>
            <a:r>
              <a:rPr lang="en-US" dirty="0"/>
              <a:t>Bullet level 2</a:t>
            </a:r>
          </a:p>
          <a:p>
            <a:pPr lvl="4"/>
            <a:r>
              <a:rPr lang="en-US" dirty="0"/>
              <a:t>Bullet level 3</a:t>
            </a:r>
          </a:p>
          <a:p>
            <a:pPr lvl="5"/>
            <a:r>
              <a:rPr lang="en-US" dirty="0"/>
              <a:t>Bullet level 4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670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© Institute for Fiscal Studies  </a:t>
            </a:r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66666"/>
                </a:solidFill>
              </a:rPr>
              <a:t>Presentation title to go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19250"/>
            <a:ext cx="6804025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93013" y="1619250"/>
            <a:ext cx="357187" cy="41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794500" y="1619250"/>
            <a:ext cx="793750" cy="414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950200" y="1619250"/>
            <a:ext cx="1193800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872001"/>
            <a:ext cx="5616184" cy="548888"/>
          </a:xfrm>
          <a:prstGeom prst="rect">
            <a:avLst/>
          </a:prstGeom>
        </p:spPr>
        <p:txBody>
          <a:bodyPr/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3096000"/>
            <a:ext cx="6400800" cy="765048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11188" y="4004444"/>
            <a:ext cx="3889375" cy="36066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1758" y="2430000"/>
            <a:ext cx="3888234" cy="576113"/>
          </a:xfrm>
        </p:spPr>
        <p:txBody>
          <a:bodyPr>
            <a:normAutofit/>
          </a:bodyPr>
          <a:lstStyle>
            <a:lvl1pPr marL="0" indent="0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9144000" cy="6853238"/>
            <a:chOff x="0" y="0"/>
            <a:chExt cx="5760" cy="431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5760" cy="4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1027"/>
              <a:ext cx="4514" cy="3290"/>
            </a:xfrm>
            <a:custGeom>
              <a:avLst/>
              <a:gdLst>
                <a:gd name="T0" fmla="*/ 0 w 4514"/>
                <a:gd name="T1" fmla="*/ 3290 h 3290"/>
                <a:gd name="T2" fmla="*/ 4514 w 4514"/>
                <a:gd name="T3" fmla="*/ 3290 h 3290"/>
                <a:gd name="T4" fmla="*/ 4046 w 4514"/>
                <a:gd name="T5" fmla="*/ 1845 h 3290"/>
                <a:gd name="T6" fmla="*/ 0 w 4514"/>
                <a:gd name="T7" fmla="*/ 0 h 3290"/>
                <a:gd name="T8" fmla="*/ 0 w 4514"/>
                <a:gd name="T9" fmla="*/ 3290 h 3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14" h="3290">
                  <a:moveTo>
                    <a:pt x="0" y="3290"/>
                  </a:moveTo>
                  <a:lnTo>
                    <a:pt x="4514" y="3290"/>
                  </a:lnTo>
                  <a:lnTo>
                    <a:pt x="4046" y="1845"/>
                  </a:lnTo>
                  <a:lnTo>
                    <a:pt x="0" y="0"/>
                  </a:lnTo>
                  <a:lnTo>
                    <a:pt x="0" y="329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4044" y="0"/>
              <a:ext cx="1716" cy="2876"/>
            </a:xfrm>
            <a:custGeom>
              <a:avLst/>
              <a:gdLst>
                <a:gd name="T0" fmla="*/ 1716 w 1716"/>
                <a:gd name="T1" fmla="*/ 0 h 2876"/>
                <a:gd name="T2" fmla="*/ 460 w 1716"/>
                <a:gd name="T3" fmla="*/ 0 h 2876"/>
                <a:gd name="T4" fmla="*/ 0 w 1716"/>
                <a:gd name="T5" fmla="*/ 2876 h 2876"/>
                <a:gd name="T6" fmla="*/ 1716 w 1716"/>
                <a:gd name="T7" fmla="*/ 1731 h 2876"/>
                <a:gd name="T8" fmla="*/ 1716 w 1716"/>
                <a:gd name="T9" fmla="*/ 0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876">
                  <a:moveTo>
                    <a:pt x="1716" y="0"/>
                  </a:moveTo>
                  <a:lnTo>
                    <a:pt x="460" y="0"/>
                  </a:lnTo>
                  <a:lnTo>
                    <a:pt x="0" y="2876"/>
                  </a:lnTo>
                  <a:lnTo>
                    <a:pt x="1716" y="1731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0" y="0"/>
              <a:ext cx="5318" cy="2878"/>
            </a:xfrm>
            <a:custGeom>
              <a:avLst/>
              <a:gdLst>
                <a:gd name="T0" fmla="*/ 0 w 5318"/>
                <a:gd name="T1" fmla="*/ 0 h 2878"/>
                <a:gd name="T2" fmla="*/ 0 w 5318"/>
                <a:gd name="T3" fmla="*/ 2420 h 2878"/>
                <a:gd name="T4" fmla="*/ 4044 w 5318"/>
                <a:gd name="T5" fmla="*/ 2878 h 2878"/>
                <a:gd name="T6" fmla="*/ 5318 w 5318"/>
                <a:gd name="T7" fmla="*/ 0 h 2878"/>
                <a:gd name="T8" fmla="*/ 0 w 5318"/>
                <a:gd name="T9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8" h="2878">
                  <a:moveTo>
                    <a:pt x="0" y="0"/>
                  </a:moveTo>
                  <a:lnTo>
                    <a:pt x="0" y="2420"/>
                  </a:lnTo>
                  <a:lnTo>
                    <a:pt x="4044" y="2878"/>
                  </a:lnTo>
                  <a:lnTo>
                    <a:pt x="5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044" y="1653"/>
              <a:ext cx="1716" cy="2664"/>
            </a:xfrm>
            <a:custGeom>
              <a:avLst/>
              <a:gdLst>
                <a:gd name="T0" fmla="*/ 0 w 1716"/>
                <a:gd name="T1" fmla="*/ 1223 h 2664"/>
                <a:gd name="T2" fmla="*/ 466 w 1716"/>
                <a:gd name="T3" fmla="*/ 2664 h 2664"/>
                <a:gd name="T4" fmla="*/ 1716 w 1716"/>
                <a:gd name="T5" fmla="*/ 2664 h 2664"/>
                <a:gd name="T6" fmla="*/ 1716 w 1716"/>
                <a:gd name="T7" fmla="*/ 0 h 2664"/>
                <a:gd name="T8" fmla="*/ 0 w 1716"/>
                <a:gd name="T9" fmla="*/ 1223 h 2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6" h="2664">
                  <a:moveTo>
                    <a:pt x="0" y="1223"/>
                  </a:moveTo>
                  <a:lnTo>
                    <a:pt x="466" y="2664"/>
                  </a:lnTo>
                  <a:lnTo>
                    <a:pt x="1716" y="2664"/>
                  </a:lnTo>
                  <a:lnTo>
                    <a:pt x="1716" y="0"/>
                  </a:lnTo>
                  <a:lnTo>
                    <a:pt x="0" y="122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620000"/>
            <a:ext cx="5544176" cy="2520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 to go here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3252"/>
            <a:ext cx="6552288" cy="4047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584000"/>
            <a:ext cx="7920000" cy="461046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None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288000" marR="0" indent="-288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</a:defRPr>
            </a:lvl3pPr>
            <a:lvl4pPr marL="576000"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Noto Sans" pitchFamily="34" charset="0"/>
              <a:buChar char="‒"/>
              <a:defRPr sz="1800">
                <a:solidFill>
                  <a:schemeClr val="tx1"/>
                </a:solidFill>
                <a:latin typeface="+mn-lt"/>
              </a:defRPr>
            </a:lvl4pPr>
            <a:lvl5pPr marL="864000"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Noto Sans" pitchFamily="34" charset="0"/>
              <a:buChar char="‒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 to go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620001"/>
            <a:ext cx="7920000" cy="4401387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 to go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620001"/>
            <a:ext cx="7920000" cy="3753215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1188" y="5516563"/>
            <a:ext cx="7921625" cy="504825"/>
          </a:xfrm>
        </p:spPr>
        <p:txBody>
          <a:bodyPr>
            <a:normAutofit/>
          </a:bodyPr>
          <a:lstStyle>
            <a:lvl1pPr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75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 to go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775" y="1584325"/>
            <a:ext cx="7918450" cy="45259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Subheading style</a:t>
            </a:r>
          </a:p>
          <a:p>
            <a:pPr lvl="1"/>
            <a:r>
              <a:rPr lang="en-US" smtClean="0"/>
              <a:t>Body text style</a:t>
            </a:r>
          </a:p>
          <a:p>
            <a:pPr lvl="2"/>
            <a:r>
              <a:rPr lang="en-US" smtClean="0"/>
              <a:t>First level bullet</a:t>
            </a:r>
          </a:p>
          <a:p>
            <a:pPr lvl="3"/>
            <a:r>
              <a:rPr lang="en-US" smtClean="0"/>
              <a:t>Second level bullet</a:t>
            </a:r>
          </a:p>
          <a:p>
            <a:pPr lvl="4"/>
            <a:r>
              <a:rPr lang="en-US" smtClean="0"/>
              <a:t>Third level bullet</a:t>
            </a:r>
          </a:p>
          <a:p>
            <a:pPr lvl="4"/>
            <a:r>
              <a:rPr lang="en-US" smtClean="0"/>
              <a:t>Fourth level bullet</a:t>
            </a:r>
          </a:p>
          <a:p>
            <a:pPr lvl="4"/>
            <a:r>
              <a:rPr lang="en-US" smtClean="0"/>
              <a:t>Fifth level bullet</a:t>
            </a:r>
          </a:p>
          <a:p>
            <a:pPr lvl="0"/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488" y="6389688"/>
            <a:ext cx="1582737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775" y="6389688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Presentation title to go here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6463" y="6389688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chemeClr val="tx2"/>
                </a:solidFill>
              </a:defRPr>
            </a:lvl1pPr>
          </a:lstStyle>
          <a:p>
            <a:fld id="{42F3C10F-96E5-4BB7-AEFC-FB755F7C20F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078" name="Title Placeholder 7"/>
          <p:cNvSpPr>
            <a:spLocks noGrp="1"/>
          </p:cNvSpPr>
          <p:nvPr>
            <p:ph type="title"/>
          </p:nvPr>
        </p:nvSpPr>
        <p:spPr bwMode="auto">
          <a:xfrm>
            <a:off x="611188" y="627063"/>
            <a:ext cx="64087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2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9pPr>
    </p:titleStyle>
    <p:bodyStyle>
      <a:lvl1pPr algn="l" rtl="0" fontAlgn="base">
        <a:lnSpc>
          <a:spcPct val="110000"/>
        </a:lnSpc>
        <a:spcBef>
          <a:spcPct val="0"/>
        </a:spcBef>
        <a:spcAft>
          <a:spcPts val="1200"/>
        </a:spcAft>
        <a:buFont typeface="Arial" pitchFamily="34" charset="0"/>
        <a:defRPr lang="en-GB" b="1" kern="1200" dirty="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110000"/>
        </a:lnSpc>
        <a:spcBef>
          <a:spcPct val="0"/>
        </a:spcBef>
        <a:spcAft>
          <a:spcPts val="1200"/>
        </a:spcAft>
        <a:buFont typeface="Arial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87338" indent="-287338" algn="l" rtl="0" fontAlgn="base">
        <a:lnSpc>
          <a:spcPct val="110000"/>
        </a:lnSpc>
        <a:spcBef>
          <a:spcPct val="0"/>
        </a:spcBef>
        <a:spcAft>
          <a:spcPts val="1200"/>
        </a:spcAft>
        <a:buClr>
          <a:schemeClr val="accent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74675" indent="-287338" algn="l" rtl="0" fontAlgn="base">
        <a:lnSpc>
          <a:spcPct val="110000"/>
        </a:lnSpc>
        <a:spcBef>
          <a:spcPct val="0"/>
        </a:spcBef>
        <a:spcAft>
          <a:spcPts val="1200"/>
        </a:spcAft>
        <a:buClr>
          <a:schemeClr val="accent2"/>
        </a:buClr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287338" algn="l" rtl="0" fontAlgn="base">
        <a:lnSpc>
          <a:spcPct val="110000"/>
        </a:lnSpc>
        <a:spcBef>
          <a:spcPct val="0"/>
        </a:spcBef>
        <a:spcAft>
          <a:spcPts val="1200"/>
        </a:spcAft>
        <a:buClr>
          <a:schemeClr val="accent2"/>
        </a:buClr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84000"/>
            <a:ext cx="79200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Subheading style</a:t>
            </a:r>
          </a:p>
          <a:p>
            <a:pPr lvl="1"/>
            <a:r>
              <a:rPr lang="en-US" dirty="0"/>
              <a:t>Body text style</a:t>
            </a:r>
          </a:p>
          <a:p>
            <a:pPr lvl="2"/>
            <a:r>
              <a:rPr lang="en-US" dirty="0"/>
              <a:t>First level bullet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  <a:p>
            <a:pPr lvl="5"/>
            <a:r>
              <a:rPr lang="en-US" dirty="0"/>
              <a:t>Fourth level bullet</a:t>
            </a:r>
          </a:p>
          <a:p>
            <a:pPr lvl="6"/>
            <a:r>
              <a:rPr lang="en-US" dirty="0"/>
              <a:t>Fifth level bullet</a:t>
            </a:r>
          </a:p>
          <a:p>
            <a:pPr marL="342900" lvl="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66666"/>
                </a:solidFill>
                <a:latin typeface="Noto Sans"/>
              </a:rPr>
              <a:t>© Institute for Fiscal Studies  </a:t>
            </a:r>
            <a:endParaRPr lang="en-GB" dirty="0">
              <a:solidFill>
                <a:srgbClr val="666666"/>
              </a:solidFill>
              <a:latin typeface="Noto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666666"/>
                </a:solidFill>
                <a:latin typeface="Noto Sans"/>
              </a:rPr>
              <a:t>Presentation title to 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6016" y="639000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9960922-E158-4485-96B5-B7B4634197BC}" type="slidenum">
              <a:rPr lang="en-GB" smtClean="0">
                <a:solidFill>
                  <a:srgbClr val="666666"/>
                </a:solidFill>
                <a:latin typeface="Noto San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666666"/>
              </a:solidFill>
              <a:latin typeface="Noto Sans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11560" y="626816"/>
            <a:ext cx="6408712" cy="785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itchFamily="34" charset="0"/>
        <a:buNone/>
        <a:defRPr lang="en-GB" sz="1800" b="1" kern="1200" dirty="0">
          <a:solidFill>
            <a:schemeClr val="tx1"/>
          </a:solidFill>
          <a:latin typeface="+mn-lt"/>
          <a:ea typeface="+mj-ea"/>
          <a:cs typeface="+mj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84000"/>
            <a:ext cx="79200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Subheading style</a:t>
            </a:r>
          </a:p>
          <a:p>
            <a:pPr lvl="1"/>
            <a:r>
              <a:rPr lang="en-US" dirty="0"/>
              <a:t>Body text style</a:t>
            </a:r>
          </a:p>
          <a:p>
            <a:pPr lvl="2"/>
            <a:r>
              <a:rPr lang="en-US" dirty="0"/>
              <a:t>First level bullet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  <a:p>
            <a:pPr lvl="5"/>
            <a:r>
              <a:rPr lang="en-US" dirty="0"/>
              <a:t>Fourth level bullet</a:t>
            </a:r>
          </a:p>
          <a:p>
            <a:pPr lvl="6"/>
            <a:r>
              <a:rPr lang="en-US" dirty="0"/>
              <a:t>Fifth level bullet</a:t>
            </a:r>
          </a:p>
          <a:p>
            <a:pPr marL="342900" lvl="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66666"/>
                </a:solidFill>
                <a:latin typeface="Noto Sans"/>
              </a:rPr>
              <a:t>© Institute for Fiscal Studies  </a:t>
            </a:r>
            <a:endParaRPr lang="en-GB" dirty="0">
              <a:solidFill>
                <a:srgbClr val="666666"/>
              </a:solidFill>
              <a:latin typeface="Noto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666666"/>
                </a:solidFill>
                <a:latin typeface="Noto Sans"/>
              </a:rPr>
              <a:t>Presentation title to 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6016" y="639000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9960922-E158-4485-96B5-B7B4634197BC}" type="slidenum">
              <a:rPr lang="en-GB" smtClean="0">
                <a:solidFill>
                  <a:srgbClr val="666666"/>
                </a:solidFill>
                <a:latin typeface="Noto San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666666"/>
              </a:solidFill>
              <a:latin typeface="Noto Sans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11560" y="626816"/>
            <a:ext cx="6408712" cy="785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itchFamily="34" charset="0"/>
        <a:buNone/>
        <a:defRPr lang="en-GB" sz="1800" b="1" kern="1200" dirty="0">
          <a:solidFill>
            <a:schemeClr val="tx1"/>
          </a:solidFill>
          <a:latin typeface="+mn-lt"/>
          <a:ea typeface="+mj-ea"/>
          <a:cs typeface="+mj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ubtitle 1"/>
          <p:cNvSpPr>
            <a:spLocks noGrp="1"/>
          </p:cNvSpPr>
          <p:nvPr>
            <p:ph type="subTitle" idx="1"/>
          </p:nvPr>
        </p:nvSpPr>
        <p:spPr bwMode="auto">
          <a:xfrm>
            <a:off x="612775" y="2828925"/>
            <a:ext cx="6400800" cy="1250950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</a:pPr>
            <a:r>
              <a:rPr lang="en-GB" sz="1300" dirty="0" smtClean="0"/>
              <a:t>David Phillips</a:t>
            </a:r>
          </a:p>
          <a:p>
            <a:pPr>
              <a:spcAft>
                <a:spcPct val="0"/>
              </a:spcAft>
            </a:pPr>
            <a:r>
              <a:rPr lang="en-GB" sz="1300" dirty="0" smtClean="0"/>
              <a:t>Associate Director, Institute for Fiscal Studies</a:t>
            </a:r>
          </a:p>
          <a:p>
            <a:pPr>
              <a:spcAft>
                <a:spcPct val="0"/>
              </a:spcAft>
            </a:pPr>
            <a:endParaRPr lang="en-GB" sz="1300" dirty="0" smtClean="0"/>
          </a:p>
          <a:p>
            <a:pPr>
              <a:spcAft>
                <a:spcPct val="0"/>
              </a:spcAft>
            </a:pPr>
            <a:r>
              <a:rPr lang="en-GB" sz="1400" dirty="0" smtClean="0"/>
              <a:t>Sustaining Wales’ Public Services: Austerity and Beyond</a:t>
            </a:r>
            <a:endParaRPr lang="en-GB" sz="1300" dirty="0" smtClean="0"/>
          </a:p>
          <a:p>
            <a:pPr>
              <a:spcAft>
                <a:spcPct val="0"/>
              </a:spcAft>
            </a:pPr>
            <a:r>
              <a:rPr lang="en-GB" sz="1300" dirty="0" smtClean="0"/>
              <a:t>Cardiff, July 12</a:t>
            </a:r>
            <a:r>
              <a:rPr lang="en-GB" sz="1300" baseline="30000" dirty="0" smtClean="0"/>
              <a:t>th</a:t>
            </a:r>
            <a:r>
              <a:rPr lang="en-GB" sz="1300" dirty="0" smtClean="0"/>
              <a:t> 2018</a:t>
            </a:r>
            <a:endParaRPr sz="1300" dirty="0" smtClean="0"/>
          </a:p>
        </p:txBody>
      </p:sp>
      <p:sp>
        <p:nvSpPr>
          <p:cNvPr id="21508" name="Title 4"/>
          <p:cNvSpPr>
            <a:spLocks noGrp="1"/>
          </p:cNvSpPr>
          <p:nvPr>
            <p:ph type="title"/>
          </p:nvPr>
        </p:nvSpPr>
        <p:spPr>
          <a:xfrm>
            <a:off x="611188" y="1638300"/>
            <a:ext cx="7705228" cy="711200"/>
          </a:xfrm>
        </p:spPr>
        <p:txBody>
          <a:bodyPr/>
          <a:lstStyle/>
          <a:p>
            <a:r>
              <a:rPr lang="en-GB" dirty="0" smtClean="0">
                <a:cs typeface="Noto Sans" pitchFamily="34" charset="0"/>
              </a:rPr>
              <a:t>Remember to look to your left and right: cross-border lessons for local government finance</a:t>
            </a:r>
            <a:endParaRPr dirty="0" smtClean="0">
              <a:cs typeface="Noto Sans" pitchFamily="34" charset="0"/>
            </a:endParaRPr>
          </a:p>
        </p:txBody>
      </p:sp>
      <p:pic>
        <p:nvPicPr>
          <p:cNvPr id="6" name="Picture 5" descr="Capita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085" y="6064850"/>
            <a:ext cx="1872208" cy="388486"/>
          </a:xfrm>
          <a:prstGeom prst="rect">
            <a:avLst/>
          </a:prstGeom>
        </p:spPr>
      </p:pic>
      <p:pic>
        <p:nvPicPr>
          <p:cNvPr id="7" name="Picture 6" descr="Cipfa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9657" y="5994177"/>
            <a:ext cx="1639860" cy="728141"/>
          </a:xfrm>
          <a:prstGeom prst="rect">
            <a:avLst/>
          </a:prstGeom>
        </p:spPr>
      </p:pic>
      <p:pic>
        <p:nvPicPr>
          <p:cNvPr id="8" name="Picture 7" descr="ESRC 160 x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3573" y="6021288"/>
            <a:ext cx="576064" cy="478853"/>
          </a:xfrm>
          <a:prstGeom prst="rect">
            <a:avLst/>
          </a:prstGeom>
        </p:spPr>
      </p:pic>
      <p:pic>
        <p:nvPicPr>
          <p:cNvPr id="9" name="Picture 8" descr="PricewaterhouseCoopers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6804" y="5918547"/>
            <a:ext cx="758977" cy="576064"/>
          </a:xfrm>
          <a:prstGeom prst="rect">
            <a:avLst/>
          </a:prstGeom>
        </p:spPr>
      </p:pic>
      <p:pic>
        <p:nvPicPr>
          <p:cNvPr id="10" name="Picture 9" descr="MJ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9837" y="6063937"/>
            <a:ext cx="1080120" cy="3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551613" cy="404813"/>
          </a:xfrm>
        </p:spPr>
        <p:txBody>
          <a:bodyPr/>
          <a:lstStyle/>
          <a:p>
            <a:r>
              <a:rPr lang="en-GB" dirty="0" smtClean="0"/>
              <a:t>Issues: divergences in funding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9552" y="1772816"/>
          <a:ext cx="7776864" cy="41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 txBox="1">
            <a:spLocks/>
          </p:cNvSpPr>
          <p:nvPr/>
        </p:nvSpPr>
        <p:spPr bwMode="auto">
          <a:xfrm>
            <a:off x="611560" y="1340768"/>
            <a:ext cx="79208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Evolution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of relative funding ratios under a 100% BRRS, 2006-07 to 2013-14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623521" cy="404813"/>
          </a:xfrm>
        </p:spPr>
        <p:txBody>
          <a:bodyPr/>
          <a:lstStyle/>
          <a:p>
            <a:r>
              <a:rPr lang="en-GB" dirty="0" smtClean="0"/>
              <a:t>Issues: a boost to local economic performance?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95536" y="1484784"/>
          <a:ext cx="8208912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5"/>
          <p:cNvSpPr txBox="1">
            <a:spLocks/>
          </p:cNvSpPr>
          <p:nvPr/>
        </p:nvSpPr>
        <p:spPr bwMode="auto">
          <a:xfrm>
            <a:off x="611560" y="1340768"/>
            <a:ext cx="79208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Relationship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between business rates and economic (GVA) growth, 2010-2015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551613" cy="404813"/>
          </a:xfrm>
        </p:spPr>
        <p:txBody>
          <a:bodyPr/>
          <a:lstStyle/>
          <a:p>
            <a:r>
              <a:rPr lang="en-GB" dirty="0" smtClean="0"/>
              <a:t>Lessons from the BRRS for Wales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4" y="1584325"/>
            <a:ext cx="7847658" cy="4610100"/>
          </a:xfrm>
        </p:spPr>
        <p:txBody>
          <a:bodyPr>
            <a:normAutofit/>
          </a:bodyPr>
          <a:lstStyle/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Keep responsibility for dealing with cost of appeals centrally</a:t>
            </a:r>
            <a:endParaRPr lang="en-GB" sz="1600" dirty="0" smtClean="0"/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200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Need to decide appropriate level and degree of incentive/risk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Regional rather than local rates retention? 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What % retention, frequency of resets, how it fits in with needs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Open approach with debate from councils, experts, etc. useful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200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How would a Welsh BRRS fit with broader local tax plans? 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Welsh Govt assessing a range of options for local taxes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Could broader tax devolution provide broader incentives to councils? 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1600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6551613" cy="404813"/>
          </a:xfrm>
        </p:spPr>
        <p:txBody>
          <a:bodyPr/>
          <a:lstStyle/>
          <a:p>
            <a:pPr algn="ctr"/>
            <a:r>
              <a:rPr lang="en-GB" sz="4800" dirty="0" smtClean="0"/>
              <a:t>How does Adult Social Care fit in? </a:t>
            </a:r>
            <a:endParaRPr lang="en-US" sz="4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695529" cy="404813"/>
          </a:xfrm>
        </p:spPr>
        <p:txBody>
          <a:bodyPr/>
          <a:lstStyle/>
          <a:p>
            <a:r>
              <a:rPr lang="en-US" dirty="0" smtClean="0"/>
              <a:t>National and local funding tensions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4" y="1584325"/>
            <a:ext cx="7847658" cy="4610100"/>
          </a:xfrm>
        </p:spPr>
        <p:txBody>
          <a:bodyPr>
            <a:normAutofit/>
          </a:bodyPr>
          <a:lstStyle/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Shift towards greater local responsibility for funding services via local taxes conflicts with adult social care policy aims</a:t>
            </a:r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Nationally, council tax and rates revenues won’t keep pace with costs</a:t>
            </a:r>
            <a:endParaRPr lang="en-GB" sz="800" dirty="0" smtClean="0"/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1600" dirty="0" smtClean="0"/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1600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3252"/>
            <a:ext cx="6624296" cy="404728"/>
          </a:xfrm>
        </p:spPr>
        <p:txBody>
          <a:bodyPr/>
          <a:lstStyle/>
          <a:p>
            <a:r>
              <a:rPr lang="en-GB" dirty="0" smtClean="0"/>
              <a:t>Projections of adult social care spending as % of council tax and business rates revenues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775" y="63896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Adult social care: a local or national responsibility?</a:t>
            </a:r>
            <a:endParaRPr lang="en-GB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683568" y="1700809"/>
          <a:ext cx="7488832" cy="420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259632" y="1988841"/>
            <a:ext cx="2880320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CT up 3% a year, BR base falls</a:t>
            </a: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0.4% a year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CT up 4% a year, BR base up 0.3% a year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46B8D3"/>
                </a:solidFill>
                <a:effectLst/>
                <a:latin typeface="Calibri" pitchFamily="34" charset="0"/>
                <a:cs typeface="Arial" pitchFamily="34" charset="0"/>
              </a:rPr>
              <a:t>CT up 5% a year, </a:t>
            </a:r>
            <a:r>
              <a:rPr lang="en-GB" sz="1200" b="1" dirty="0" smtClean="0">
                <a:solidFill>
                  <a:srgbClr val="46B8D3"/>
                </a:solidFill>
                <a:latin typeface="Calibri" pitchFamily="34" charset="0"/>
                <a:cs typeface="Arial" pitchFamily="34" charset="0"/>
              </a:rPr>
              <a:t>BR base up 1% a year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925278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Authors’ calculations MHCLG revenue data and </a:t>
            </a:r>
            <a:r>
              <a:rPr lang="en-GB" sz="1000" dirty="0" err="1" smtClean="0"/>
              <a:t>Wittenburg</a:t>
            </a:r>
            <a:r>
              <a:rPr lang="en-GB" sz="1000" dirty="0" smtClean="0"/>
              <a:t> and </a:t>
            </a:r>
            <a:r>
              <a:rPr lang="en-GB" sz="1000" dirty="0" err="1" smtClean="0"/>
              <a:t>Hu</a:t>
            </a:r>
            <a:r>
              <a:rPr lang="en-GB" sz="1000" dirty="0" smtClean="0"/>
              <a:t> (2015) cost projections.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027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695529" cy="404813"/>
          </a:xfrm>
        </p:spPr>
        <p:txBody>
          <a:bodyPr/>
          <a:lstStyle/>
          <a:p>
            <a:r>
              <a:rPr lang="en-US" dirty="0" smtClean="0"/>
              <a:t>National and local funding tensions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4" y="1584325"/>
            <a:ext cx="7847658" cy="4610100"/>
          </a:xfrm>
        </p:spPr>
        <p:txBody>
          <a:bodyPr>
            <a:normAutofit/>
          </a:bodyPr>
          <a:lstStyle/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Shift towards greater local responsibility for funding services via local taxes conflicts with adult social care policy aims</a:t>
            </a:r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Nationally, council tax and rates revenues won’t keep pace with costs</a:t>
            </a:r>
            <a:endParaRPr lang="en-GB" sz="800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Locally, needs/tax revenues may evolve in very different ways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1600" dirty="0" smtClean="0"/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1600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3252"/>
            <a:ext cx="6624296" cy="404728"/>
          </a:xfrm>
        </p:spPr>
        <p:txBody>
          <a:bodyPr/>
          <a:lstStyle/>
          <a:p>
            <a:r>
              <a:rPr lang="en-GB" dirty="0" smtClean="0"/>
              <a:t>Projected change in 75+ population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775" y="63896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Adult social care: a local or national responsibility?</a:t>
            </a:r>
            <a:endParaRPr lang="en-GB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611560" y="1220755"/>
          <a:ext cx="70567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059832" y="2756926"/>
            <a:ext cx="237626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Arial" pitchFamily="34" charset="0"/>
              </a:rPr>
              <a:t>Share of population over 75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925278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Authors’ calculations using ONS population projections.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205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695529" cy="404813"/>
          </a:xfrm>
        </p:spPr>
        <p:txBody>
          <a:bodyPr/>
          <a:lstStyle/>
          <a:p>
            <a:r>
              <a:rPr lang="en-US" dirty="0" smtClean="0"/>
              <a:t>National and local funding tensions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4" y="1584325"/>
            <a:ext cx="7847658" cy="4610100"/>
          </a:xfrm>
        </p:spPr>
        <p:txBody>
          <a:bodyPr>
            <a:normAutofit/>
          </a:bodyPr>
          <a:lstStyle/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Shift towards greater local responsibility for funding services via local taxes conflicts with adult social care policy aims</a:t>
            </a:r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Nationally, council tax and rates revenues won’t keep pace with costs</a:t>
            </a:r>
            <a:endParaRPr lang="en-GB" sz="800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Locally, needs/tax revenues may evolve in very different ways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1600" dirty="0" smtClean="0"/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1600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  <p:pic>
        <p:nvPicPr>
          <p:cNvPr id="11" name="Picture 2" descr="Image result for jeremy hu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95" y="3414584"/>
            <a:ext cx="2572318" cy="1828875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43608" y="5301208"/>
            <a:ext cx="2120522" cy="39885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Jeremy Hunt,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Health and Social Care Secretary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419872" y="3501008"/>
            <a:ext cx="4824536" cy="1872208"/>
          </a:xfrm>
          <a:prstGeom prst="wedgeEllipseCallout">
            <a:avLst>
              <a:gd name="adj1" fmla="val -75881"/>
              <a:gd name="adj2" fmla="val -655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427984" y="3717032"/>
            <a:ext cx="293666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GB" sz="1600" dirty="0" smtClean="0"/>
              <a:t>Part of [our plan] will be tackling the unacceptable variations in quality and outcomes between different services and different parts of the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695529" cy="404813"/>
          </a:xfrm>
        </p:spPr>
        <p:txBody>
          <a:bodyPr/>
          <a:lstStyle/>
          <a:p>
            <a:r>
              <a:rPr lang="en-US" dirty="0" smtClean="0"/>
              <a:t>A local or national responsibility?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4" y="1584325"/>
            <a:ext cx="7847658" cy="4610100"/>
          </a:xfrm>
        </p:spPr>
        <p:txBody>
          <a:bodyPr>
            <a:normAutofit/>
          </a:bodyPr>
          <a:lstStyle/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UK government has to decide whether adult social care in England is fundamentally a local or national responsibility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If local, councils will need additional revenues (grants or additional devolved taxes), but could have flexibility on service offer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If national with common service offer, then needs-based funding is required for local areas</a:t>
            </a:r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Wales is beginning to think how it can address social care challenge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‘Paying for Social Care’, Gerald </a:t>
            </a:r>
            <a:r>
              <a:rPr lang="en-GB" sz="1600" dirty="0" err="1" smtClean="0"/>
              <a:t>Holtham</a:t>
            </a:r>
            <a:endParaRPr lang="en-GB" sz="1600" dirty="0" smtClean="0"/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Would such a scheme require shift towards common service offer across Wales, reducing local discretion? </a:t>
            </a:r>
          </a:p>
          <a:p>
            <a:pPr marL="724563" lvl="2" indent="-342900">
              <a:spcBef>
                <a:spcPct val="0"/>
              </a:spcBef>
            </a:pPr>
            <a:endParaRPr lang="en-GB" sz="1600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1600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551613" cy="404813"/>
          </a:xfrm>
        </p:spPr>
        <p:txBody>
          <a:bodyPr/>
          <a:lstStyle/>
          <a:p>
            <a:r>
              <a:rPr lang="en-GB" dirty="0" smtClean="0"/>
              <a:t>Big changes to councils’ funding in England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5" y="1584325"/>
            <a:ext cx="7918450" cy="4610100"/>
          </a:xfrm>
        </p:spPr>
        <p:txBody>
          <a:bodyPr>
            <a:normAutofit/>
          </a:bodyPr>
          <a:lstStyle/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r>
              <a:rPr lang="en-GB" dirty="0" smtClean="0"/>
              <a:t>Big cuts to overall funding levels, especially for more deprived areas</a:t>
            </a:r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6551613" cy="404813"/>
          </a:xfrm>
        </p:spPr>
        <p:txBody>
          <a:bodyPr/>
          <a:lstStyle/>
          <a:p>
            <a:pPr algn="ctr"/>
            <a:r>
              <a:rPr lang="en-GB" sz="4800" dirty="0" smtClean="0"/>
              <a:t>What is Fair Funding for councils? </a:t>
            </a:r>
            <a:endParaRPr lang="en-US" sz="4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695529" cy="404813"/>
          </a:xfrm>
        </p:spPr>
        <p:txBody>
          <a:bodyPr/>
          <a:lstStyle/>
          <a:p>
            <a:r>
              <a:rPr lang="en-US" dirty="0" smtClean="0"/>
              <a:t>Revenue-raising capacity and spending needs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4" y="1584325"/>
            <a:ext cx="8207698" cy="4610100"/>
          </a:xfrm>
        </p:spPr>
        <p:txBody>
          <a:bodyPr>
            <a:normAutofit/>
          </a:bodyPr>
          <a:lstStyle/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English and Welsh council funding systems tried to offset differences in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Revenue-raising capacity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Cost/need for council services</a:t>
            </a:r>
          </a:p>
          <a:p>
            <a:pPr marL="724563" lvl="2" indent="-342900">
              <a:spcBef>
                <a:spcPct val="0"/>
              </a:spcBef>
            </a:pPr>
            <a:endParaRPr lang="en-GB" dirty="0" smtClean="0"/>
          </a:p>
          <a:p>
            <a:pPr marL="724563" lvl="2" indent="-342900">
              <a:spcBef>
                <a:spcPct val="0"/>
              </a:spcBef>
            </a:pPr>
            <a:endParaRPr lang="en-GB" dirty="0" smtClean="0"/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1600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95536" y="3356992"/>
          <a:ext cx="411278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1720" y="299695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England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299695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Wales</a:t>
            </a:r>
            <a:endParaRPr lang="en-GB" sz="16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572000" y="3356992"/>
          <a:ext cx="4176464" cy="266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6" grpId="0" uiExpand="1">
        <p:bldSub>
          <a:bldChart bld="series"/>
        </p:bldSub>
      </p:bldGraphic>
      <p:bldP spid="8" grpId="0"/>
      <p:bldP spid="10" grpId="0"/>
      <p:bldGraphic spid="1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695529" cy="404813"/>
          </a:xfrm>
        </p:spPr>
        <p:txBody>
          <a:bodyPr/>
          <a:lstStyle/>
          <a:p>
            <a:r>
              <a:rPr lang="en-US" dirty="0" smtClean="0"/>
              <a:t>England’s Fair Funding Review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4" y="1584325"/>
            <a:ext cx="7847658" cy="4610100"/>
          </a:xfrm>
        </p:spPr>
        <p:txBody>
          <a:bodyPr>
            <a:normAutofit/>
          </a:bodyPr>
          <a:lstStyle/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Develop new formulae for assessing councils’ spending needs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Fewer separate formulae, fewer variables in some cases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Estimate needs formulae using sub-council data where possible</a:t>
            </a:r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Update approach to working out revenue-raising capacity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More challenging given greater discretion on discounts/surcharges</a:t>
            </a:r>
            <a:endParaRPr lang="en-GB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Clear and transparent approach for how two together determine councils’ funding levels </a:t>
            </a:r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Wales has not undertaken a full review since 2001-02 Settlement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Social services formulae updated in mid 2000s</a:t>
            </a:r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20688"/>
            <a:ext cx="6552288" cy="761235"/>
          </a:xfrm>
        </p:spPr>
        <p:txBody>
          <a:bodyPr/>
          <a:lstStyle/>
          <a:p>
            <a:r>
              <a:rPr lang="en-GB" dirty="0" smtClean="0"/>
              <a:t>Circularity and confounding factors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411760" y="2420888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411760" y="3933056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211960" y="3140968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83568" y="3140968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940152" y="3933056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483768" y="256490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Formula funding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328498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Spending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393305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Spending      &amp; indicators relationship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328498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Assessed needs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12160" y="407707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Needs</a:t>
            </a:r>
            <a:endParaRPr lang="en-GB" sz="1600" b="1" dirty="0"/>
          </a:p>
        </p:txBody>
      </p:sp>
      <p:sp>
        <p:nvSpPr>
          <p:cNvPr id="21" name="Bent Arrow 20"/>
          <p:cNvSpPr/>
          <p:nvPr/>
        </p:nvSpPr>
        <p:spPr>
          <a:xfrm>
            <a:off x="1835696" y="2636912"/>
            <a:ext cx="432048" cy="3600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5400000">
            <a:off x="4049942" y="2654914"/>
            <a:ext cx="360040" cy="468052"/>
          </a:xfrm>
          <a:prstGeom prst="bentArrow">
            <a:avLst>
              <a:gd name="adj1" fmla="val 25000"/>
              <a:gd name="adj2" fmla="val 2182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0800000">
            <a:off x="3923928" y="4077072"/>
            <a:ext cx="432048" cy="3600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>
            <a:off x="1889702" y="4023066"/>
            <a:ext cx="360040" cy="468052"/>
          </a:xfrm>
          <a:prstGeom prst="bentArrow">
            <a:avLst>
              <a:gd name="adj1" fmla="val 25000"/>
              <a:gd name="adj2" fmla="val 2182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rot="16200000">
            <a:off x="5346086" y="4023066"/>
            <a:ext cx="360040" cy="468052"/>
          </a:xfrm>
          <a:prstGeom prst="bentArrow">
            <a:avLst>
              <a:gd name="adj1" fmla="val 25000"/>
              <a:gd name="adj2" fmla="val 2182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48488" y="6389688"/>
            <a:ext cx="1582737" cy="365125"/>
          </a:xfrm>
        </p:spPr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775" y="63896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685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5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620688"/>
            <a:ext cx="6552288" cy="761235"/>
          </a:xfrm>
        </p:spPr>
        <p:txBody>
          <a:bodyPr/>
          <a:lstStyle/>
          <a:p>
            <a:r>
              <a:rPr lang="en-GB" dirty="0" smtClean="0"/>
              <a:t>Circularity and confounding factors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411760" y="2420888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411760" y="3933056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211960" y="3140968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83568" y="3140968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940152" y="3933056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940152" y="2420888"/>
            <a:ext cx="1440160" cy="8640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411760" y="1124744"/>
            <a:ext cx="1440160" cy="8640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83768" y="112474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Other funding decisions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256490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Formula funding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328498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Spending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393305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Spending      &amp; indicators relationship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328498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Assessed needs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12160" y="407707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Needs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12160" y="256490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Choices</a:t>
            </a:r>
            <a:endParaRPr lang="en-GB" sz="1600" b="1" dirty="0"/>
          </a:p>
        </p:txBody>
      </p:sp>
      <p:sp>
        <p:nvSpPr>
          <p:cNvPr id="21" name="Bent Arrow 20"/>
          <p:cNvSpPr/>
          <p:nvPr/>
        </p:nvSpPr>
        <p:spPr>
          <a:xfrm>
            <a:off x="1835696" y="2636912"/>
            <a:ext cx="432048" cy="360040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5400000">
            <a:off x="4049942" y="2654914"/>
            <a:ext cx="360040" cy="468052"/>
          </a:xfrm>
          <a:prstGeom prst="bentArrow">
            <a:avLst>
              <a:gd name="adj1" fmla="val 25000"/>
              <a:gd name="adj2" fmla="val 21826"/>
              <a:gd name="adj3" fmla="val 25000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0800000">
            <a:off x="3923928" y="4077072"/>
            <a:ext cx="432048" cy="360040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>
            <a:off x="1889702" y="4023066"/>
            <a:ext cx="360040" cy="468052"/>
          </a:xfrm>
          <a:prstGeom prst="bentArrow">
            <a:avLst>
              <a:gd name="adj1" fmla="val 25000"/>
              <a:gd name="adj2" fmla="val 21826"/>
              <a:gd name="adj3" fmla="val 25000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3059832" y="2060848"/>
            <a:ext cx="144016" cy="28803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Bent Arrow 28"/>
          <p:cNvSpPr/>
          <p:nvPr/>
        </p:nvSpPr>
        <p:spPr>
          <a:xfrm rot="16200000">
            <a:off x="5346086" y="4023066"/>
            <a:ext cx="360040" cy="468052"/>
          </a:xfrm>
          <a:prstGeom prst="bentArrow">
            <a:avLst>
              <a:gd name="adj1" fmla="val 25000"/>
              <a:gd name="adj2" fmla="val 2182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rot="5400000" flipV="1">
            <a:off x="5346086" y="2654914"/>
            <a:ext cx="360040" cy="468052"/>
          </a:xfrm>
          <a:prstGeom prst="bentArrow">
            <a:avLst>
              <a:gd name="adj1" fmla="val 25000"/>
              <a:gd name="adj2" fmla="val 21826"/>
              <a:gd name="adj3" fmla="val 25000"/>
              <a:gd name="adj4" fmla="val 4375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48488" y="6389688"/>
            <a:ext cx="1582737" cy="365125"/>
          </a:xfrm>
        </p:spPr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775" y="63896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685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20" grpId="0"/>
      <p:bldP spid="28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695529" cy="404813"/>
          </a:xfrm>
        </p:spPr>
        <p:txBody>
          <a:bodyPr/>
          <a:lstStyle/>
          <a:p>
            <a:r>
              <a:rPr lang="en-US" dirty="0" smtClean="0"/>
              <a:t>Big issue for England…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771578" y="1268760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860032" y="1268760"/>
          <a:ext cx="3184354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23928" y="105273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England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  <p:bldGraphic spid="9" grpId="0">
        <p:bldAsOne/>
      </p:bldGraphic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695529" cy="404813"/>
          </a:xfrm>
        </p:spPr>
        <p:txBody>
          <a:bodyPr/>
          <a:lstStyle/>
          <a:p>
            <a:r>
              <a:rPr lang="en-US" dirty="0" smtClean="0"/>
              <a:t>English cuts have been much bigger for (needier) grant-dependent councils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  <p:graphicFrame>
        <p:nvGraphicFramePr>
          <p:cNvPr id="11" name="Object 2"/>
          <p:cNvGraphicFramePr/>
          <p:nvPr/>
        </p:nvGraphicFramePr>
        <p:xfrm>
          <a:off x="323528" y="1484784"/>
          <a:ext cx="7880718" cy="438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695529" cy="404813"/>
          </a:xfrm>
        </p:spPr>
        <p:txBody>
          <a:bodyPr/>
          <a:lstStyle/>
          <a:p>
            <a:r>
              <a:rPr lang="en-US" dirty="0" smtClean="0"/>
              <a:t>… Less clear for Wales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771578" y="1268760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860032" y="1268760"/>
          <a:ext cx="3184354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23928" y="105273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England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364502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Wales</a:t>
            </a:r>
            <a:endParaRPr lang="en-GB" sz="1600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683568" y="3933056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772022" y="3933056"/>
          <a:ext cx="3184354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series"/>
        </p:bldSub>
      </p:bldGraphic>
      <p:bldGraphic spid="1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695529" cy="404813"/>
          </a:xfrm>
        </p:spPr>
        <p:txBody>
          <a:bodyPr/>
          <a:lstStyle/>
          <a:p>
            <a:r>
              <a:rPr lang="en-US" dirty="0" smtClean="0"/>
              <a:t>Cross border lessons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4" y="1584325"/>
            <a:ext cx="7847658" cy="4610100"/>
          </a:xfrm>
        </p:spPr>
        <p:txBody>
          <a:bodyPr>
            <a:normAutofit/>
          </a:bodyPr>
          <a:lstStyle/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Opportunity/need to review formulae in Wales, esp. if move to smaller number of bigger councils?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Simplify with fewer formulae?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Estimate needs formulae using sub-council data where possible</a:t>
            </a:r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endParaRPr lang="en-GB" sz="800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Should England move back to SSA approach used in Wales for determining grants based on needs and revenue capacity?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Clearer and better equalisation than former Four Block Model in England</a:t>
            </a:r>
          </a:p>
          <a:p>
            <a:pPr marL="724563" lvl="2" indent="-342900">
              <a:spcBef>
                <a:spcPct val="0"/>
              </a:spcBef>
              <a:buNone/>
            </a:pPr>
            <a:endParaRPr lang="en-GB" sz="800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Could both learn from other countries? </a:t>
            </a:r>
            <a:endParaRPr lang="en-GB" sz="1600" dirty="0" smtClean="0"/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Rather than 100% equalisation of needs/revenue capacity, allow for equalisation of e.g. 80% or 90% of differences?</a:t>
            </a:r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6551613" cy="404813"/>
          </a:xfrm>
        </p:spPr>
        <p:txBody>
          <a:bodyPr/>
          <a:lstStyle/>
          <a:p>
            <a:pPr algn="ctr"/>
            <a:r>
              <a:rPr lang="en-GB" sz="4800" dirty="0" smtClean="0"/>
              <a:t>Summary</a:t>
            </a:r>
            <a:endParaRPr lang="en-US" sz="4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551613" cy="404813"/>
          </a:xfrm>
        </p:spPr>
        <p:txBody>
          <a:bodyPr/>
          <a:lstStyle/>
          <a:p>
            <a:r>
              <a:rPr lang="en-GB" dirty="0" smtClean="0"/>
              <a:t>Change to non-education spending</a:t>
            </a:r>
            <a:br>
              <a:rPr lang="en-GB" dirty="0" smtClean="0"/>
            </a:br>
            <a:r>
              <a:rPr lang="en-GB" sz="1600" dirty="0" smtClean="0"/>
              <a:t>Real-terms (2009-10 = 100)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95536" y="1412776"/>
          <a:ext cx="82089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20272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England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Wales</a:t>
            </a:r>
            <a:endParaRPr lang="en-GB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695529" cy="404813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4" y="1584325"/>
            <a:ext cx="7847658" cy="4610100"/>
          </a:xfrm>
        </p:spPr>
        <p:txBody>
          <a:bodyPr>
            <a:normAutofit/>
          </a:bodyPr>
          <a:lstStyle/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Lots of changes and big decisions looming in English local government finance</a:t>
            </a:r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endParaRPr lang="en-GB" sz="800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Opportunity for cross border learning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Do better on business rates and consider broader tax devolution that provided broader fiscal incentives to local government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Think clearly about role of local and national government in different service areas – social services, schools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Update and improve approaches to redistributing between councils according to needs/revenue capacity</a:t>
            </a:r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436563" lvl="1" indent="-342900">
              <a:spcBef>
                <a:spcPct val="0"/>
              </a:spcBef>
            </a:pPr>
            <a:endParaRPr lang="en-GB" dirty="0" smtClean="0"/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1600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ubtitle 1"/>
          <p:cNvSpPr>
            <a:spLocks noGrp="1"/>
          </p:cNvSpPr>
          <p:nvPr>
            <p:ph type="subTitle" idx="1"/>
          </p:nvPr>
        </p:nvSpPr>
        <p:spPr bwMode="auto">
          <a:xfrm>
            <a:off x="612775" y="2828925"/>
            <a:ext cx="6400800" cy="1250950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</a:pPr>
            <a:r>
              <a:rPr lang="en-GB" sz="1300" dirty="0" smtClean="0"/>
              <a:t>David Phillips</a:t>
            </a:r>
          </a:p>
          <a:p>
            <a:pPr>
              <a:spcAft>
                <a:spcPct val="0"/>
              </a:spcAft>
            </a:pPr>
            <a:r>
              <a:rPr lang="en-GB" sz="1300" dirty="0" smtClean="0"/>
              <a:t>Associate Director, Institute for Fiscal Studies</a:t>
            </a:r>
          </a:p>
          <a:p>
            <a:pPr>
              <a:spcAft>
                <a:spcPct val="0"/>
              </a:spcAft>
            </a:pPr>
            <a:endParaRPr lang="en-GB" sz="1300" dirty="0" smtClean="0"/>
          </a:p>
          <a:p>
            <a:pPr>
              <a:spcAft>
                <a:spcPct val="0"/>
              </a:spcAft>
            </a:pPr>
            <a:endParaRPr lang="en-GB" sz="1300" dirty="0" smtClean="0"/>
          </a:p>
          <a:p>
            <a:pPr>
              <a:spcAft>
                <a:spcPct val="0"/>
              </a:spcAft>
            </a:pPr>
            <a:r>
              <a:rPr lang="en-GB" sz="1300" dirty="0" smtClean="0"/>
              <a:t>Cardiff, July 12</a:t>
            </a:r>
            <a:r>
              <a:rPr lang="en-GB" sz="1300" baseline="30000" dirty="0" smtClean="0"/>
              <a:t>th</a:t>
            </a:r>
            <a:r>
              <a:rPr lang="en-GB" sz="1300" dirty="0" smtClean="0"/>
              <a:t> 2018</a:t>
            </a:r>
            <a:endParaRPr sz="1300" dirty="0" smtClean="0"/>
          </a:p>
        </p:txBody>
      </p:sp>
      <p:sp>
        <p:nvSpPr>
          <p:cNvPr id="21508" name="Title 4"/>
          <p:cNvSpPr>
            <a:spLocks noGrp="1"/>
          </p:cNvSpPr>
          <p:nvPr>
            <p:ph type="title"/>
          </p:nvPr>
        </p:nvSpPr>
        <p:spPr>
          <a:xfrm>
            <a:off x="611188" y="1638300"/>
            <a:ext cx="7705228" cy="711200"/>
          </a:xfrm>
        </p:spPr>
        <p:txBody>
          <a:bodyPr/>
          <a:lstStyle/>
          <a:p>
            <a:r>
              <a:rPr lang="en-GB" dirty="0" smtClean="0">
                <a:cs typeface="Noto Sans" pitchFamily="34" charset="0"/>
              </a:rPr>
              <a:t>Remember to look to your left and right: cross-border lessons for local government finance</a:t>
            </a:r>
            <a:endParaRPr dirty="0" smtClean="0">
              <a:cs typeface="Noto Sans" pitchFamily="34" charset="0"/>
            </a:endParaRPr>
          </a:p>
        </p:txBody>
      </p:sp>
      <p:pic>
        <p:nvPicPr>
          <p:cNvPr id="6" name="Picture 5" descr="Capita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085" y="6064850"/>
            <a:ext cx="1872208" cy="388486"/>
          </a:xfrm>
          <a:prstGeom prst="rect">
            <a:avLst/>
          </a:prstGeom>
        </p:spPr>
      </p:pic>
      <p:pic>
        <p:nvPicPr>
          <p:cNvPr id="7" name="Picture 6" descr="Cipfa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9657" y="5994177"/>
            <a:ext cx="1639860" cy="728141"/>
          </a:xfrm>
          <a:prstGeom prst="rect">
            <a:avLst/>
          </a:prstGeom>
        </p:spPr>
      </p:pic>
      <p:pic>
        <p:nvPicPr>
          <p:cNvPr id="8" name="Picture 7" descr="ESRC 160 x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3573" y="6021288"/>
            <a:ext cx="576064" cy="478853"/>
          </a:xfrm>
          <a:prstGeom prst="rect">
            <a:avLst/>
          </a:prstGeom>
        </p:spPr>
      </p:pic>
      <p:pic>
        <p:nvPicPr>
          <p:cNvPr id="9" name="Picture 8" descr="PricewaterhouseCoopers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6804" y="5918547"/>
            <a:ext cx="758977" cy="576064"/>
          </a:xfrm>
          <a:prstGeom prst="rect">
            <a:avLst/>
          </a:prstGeom>
        </p:spPr>
      </p:pic>
      <p:pic>
        <p:nvPicPr>
          <p:cNvPr id="10" name="Picture 9" descr="MJ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9837" y="6063937"/>
            <a:ext cx="1080120" cy="3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551613" cy="404813"/>
          </a:xfrm>
        </p:spPr>
        <p:txBody>
          <a:bodyPr/>
          <a:lstStyle/>
          <a:p>
            <a:r>
              <a:rPr lang="en-GB" dirty="0" smtClean="0"/>
              <a:t>Big changes to councils’ funding in England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5" y="1584325"/>
            <a:ext cx="7918450" cy="4610100"/>
          </a:xfrm>
        </p:spPr>
        <p:txBody>
          <a:bodyPr>
            <a:normAutofit lnSpcReduction="10000"/>
          </a:bodyPr>
          <a:lstStyle/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r>
              <a:rPr lang="en-GB" dirty="0" smtClean="0"/>
              <a:t>Big cuts to overall funding levels, especially for more deprived areas</a:t>
            </a:r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r>
              <a:rPr lang="en-GB" dirty="0" smtClean="0"/>
              <a:t>Major changes to the funding system</a:t>
            </a:r>
          </a:p>
          <a:p>
            <a:pPr marL="781713" lvl="2" indent="-400050">
              <a:spcBef>
                <a:spcPct val="0"/>
              </a:spcBef>
              <a:buFont typeface="+mj-lt"/>
              <a:buAutoNum type="romanLcPeriod"/>
            </a:pPr>
            <a:r>
              <a:rPr lang="en-GB" dirty="0" smtClean="0"/>
              <a:t>Increasing importance of local tax revenues (inc. business rates)</a:t>
            </a:r>
          </a:p>
          <a:p>
            <a:pPr marL="781713" lvl="2" indent="-400050">
              <a:spcBef>
                <a:spcPct val="0"/>
              </a:spcBef>
              <a:buFont typeface="+mj-lt"/>
              <a:buAutoNum type="romanLcPeriod"/>
            </a:pPr>
            <a:r>
              <a:rPr lang="en-GB" dirty="0" smtClean="0"/>
              <a:t>Increased ring-fencing of funding for adult social care</a:t>
            </a:r>
          </a:p>
          <a:p>
            <a:pPr marL="781713" lvl="2" indent="-400050">
              <a:spcBef>
                <a:spcPct val="0"/>
              </a:spcBef>
              <a:buFont typeface="+mj-lt"/>
              <a:buAutoNum type="romanLcPeriod"/>
            </a:pPr>
            <a:r>
              <a:rPr lang="en-GB" dirty="0" smtClean="0"/>
              <a:t>Undertaking a review of needs and resource assessments</a:t>
            </a:r>
          </a:p>
          <a:p>
            <a:pPr marL="781713" lvl="2" indent="-400050">
              <a:spcBef>
                <a:spcPct val="0"/>
              </a:spcBef>
              <a:buFont typeface="+mj-lt"/>
              <a:buAutoNum type="romanLcPeriod"/>
            </a:pPr>
            <a:endParaRPr lang="en-GB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r>
              <a:rPr lang="en-GB" dirty="0" smtClean="0"/>
              <a:t>Councils, especially in metropolitan areas, are pushing for further tax and spending devolution</a:t>
            </a:r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 marL="436563" lvl="1" indent="-342900">
              <a:spcBef>
                <a:spcPct val="0"/>
              </a:spcBef>
            </a:pPr>
            <a:r>
              <a:rPr lang="en-GB" dirty="0" smtClean="0"/>
              <a:t>What can be learned by looking over the border? </a:t>
            </a:r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551613" cy="404813"/>
          </a:xfrm>
        </p:spPr>
        <p:txBody>
          <a:bodyPr/>
          <a:lstStyle/>
          <a:p>
            <a:r>
              <a:rPr lang="en-GB" dirty="0" smtClean="0"/>
              <a:t>Big changes to councils’ funding in England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5" y="1584325"/>
            <a:ext cx="7918450" cy="4610100"/>
          </a:xfrm>
        </p:spPr>
        <p:txBody>
          <a:bodyPr>
            <a:normAutofit lnSpcReduction="10000"/>
          </a:bodyPr>
          <a:lstStyle/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r>
              <a:rPr lang="en-GB" dirty="0" smtClean="0"/>
              <a:t>Big cuts to overall funding levels, especially for more deprived areas</a:t>
            </a:r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r>
              <a:rPr lang="en-GB" dirty="0" smtClean="0"/>
              <a:t>Major changes to the funding system</a:t>
            </a:r>
          </a:p>
          <a:p>
            <a:pPr marL="781713" lvl="2" indent="-400050">
              <a:spcBef>
                <a:spcPct val="0"/>
              </a:spcBef>
              <a:buFont typeface="+mj-lt"/>
              <a:buAutoNum type="romanLcPeriod"/>
            </a:pPr>
            <a:r>
              <a:rPr lang="en-GB" dirty="0" smtClean="0">
                <a:solidFill>
                  <a:srgbClr val="FF0000"/>
                </a:solidFill>
              </a:rPr>
              <a:t>Increasing importance of local tax revenues (inc. business rates)</a:t>
            </a:r>
          </a:p>
          <a:p>
            <a:pPr marL="781713" lvl="2" indent="-400050">
              <a:spcBef>
                <a:spcPct val="0"/>
              </a:spcBef>
              <a:buFont typeface="+mj-lt"/>
              <a:buAutoNum type="romanLcPeriod"/>
            </a:pPr>
            <a:r>
              <a:rPr lang="en-GB" dirty="0" smtClean="0">
                <a:solidFill>
                  <a:srgbClr val="FF0000"/>
                </a:solidFill>
              </a:rPr>
              <a:t>Increased ring-fencing of funding for adult social care</a:t>
            </a:r>
          </a:p>
          <a:p>
            <a:pPr marL="781713" lvl="2" indent="-400050">
              <a:spcBef>
                <a:spcPct val="0"/>
              </a:spcBef>
              <a:buFont typeface="+mj-lt"/>
              <a:buAutoNum type="romanLcPeriod"/>
            </a:pPr>
            <a:r>
              <a:rPr lang="en-GB" dirty="0" smtClean="0">
                <a:solidFill>
                  <a:srgbClr val="FF0000"/>
                </a:solidFill>
              </a:rPr>
              <a:t>Undertaking a review of needs and resource assessments</a:t>
            </a:r>
          </a:p>
          <a:p>
            <a:pPr marL="781713" lvl="2" indent="-400050">
              <a:spcBef>
                <a:spcPct val="0"/>
              </a:spcBef>
              <a:buFont typeface="+mj-lt"/>
              <a:buAutoNum type="romanLcPeriod"/>
            </a:pPr>
            <a:endParaRPr lang="en-GB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r>
              <a:rPr lang="en-GB" dirty="0" smtClean="0"/>
              <a:t>Councils, especially in metropolitan areas, are pushing for further tax and spending devolution</a:t>
            </a:r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 marL="436563" lvl="1" indent="-342900">
              <a:spcBef>
                <a:spcPct val="0"/>
              </a:spcBef>
            </a:pPr>
            <a:r>
              <a:rPr lang="en-GB" dirty="0" smtClean="0"/>
              <a:t>What can be learned by looking over the border? </a:t>
            </a:r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6551613" cy="404813"/>
          </a:xfrm>
        </p:spPr>
        <p:txBody>
          <a:bodyPr/>
          <a:lstStyle/>
          <a:p>
            <a:pPr algn="ctr"/>
            <a:r>
              <a:rPr lang="en-GB" sz="4800" dirty="0" smtClean="0"/>
              <a:t>The Business Rates Retention Scheme (BRRS)</a:t>
            </a:r>
            <a:endParaRPr lang="en-US" sz="4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551613" cy="404813"/>
          </a:xfrm>
        </p:spPr>
        <p:txBody>
          <a:bodyPr/>
          <a:lstStyle/>
          <a:p>
            <a:r>
              <a:rPr lang="en-GB" dirty="0" smtClean="0"/>
              <a:t>What is the BRRS? 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5" y="1584325"/>
            <a:ext cx="7918450" cy="4610100"/>
          </a:xfrm>
        </p:spPr>
        <p:txBody>
          <a:bodyPr>
            <a:normAutofit fontScale="92500" lnSpcReduction="20000"/>
          </a:bodyPr>
          <a:lstStyle/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sz="1900" dirty="0" smtClean="0"/>
              <a:t>Increased reliance on local tax revenues driven by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700" dirty="0" smtClean="0"/>
              <a:t>Large cuts to grants from central government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700" dirty="0" smtClean="0"/>
              <a:t>Replacement of portion of grant funding with retained business rates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200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sz="1900" dirty="0" smtClean="0"/>
              <a:t>Business rates retention scheme (BRRS) allocated 50% of rates revenues directly to local government from 2013-14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700" dirty="0" smtClean="0"/>
              <a:t>Does not mean individual councils keep 50% of local revenues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700" dirty="0" smtClean="0"/>
              <a:t>But they bear up to 50% of any real-terms changes in local rates revenues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700" dirty="0" smtClean="0"/>
              <a:t>‘Safety net’ to compensate for large falls in revenues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200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sz="1900" dirty="0" smtClean="0"/>
              <a:t>UK government planning expansion of scheme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700" dirty="0" smtClean="0"/>
              <a:t>75% retention (and abolition of many grants) from April 2020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700" dirty="0" smtClean="0"/>
              <a:t>Currently piloting 100% retention in around half of England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1600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551613" cy="404813"/>
          </a:xfrm>
        </p:spPr>
        <p:txBody>
          <a:bodyPr/>
          <a:lstStyle/>
          <a:p>
            <a:r>
              <a:rPr lang="en-GB" dirty="0" smtClean="0"/>
              <a:t>The pros of the English BRRS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774" y="1584325"/>
            <a:ext cx="7847658" cy="4610100"/>
          </a:xfrm>
        </p:spPr>
        <p:txBody>
          <a:bodyPr>
            <a:normAutofit/>
          </a:bodyPr>
          <a:lstStyle/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Provide stronger incentives to councils for local development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Gain/lose as stock of non-domestic property increases/falls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200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Councils like the BRRS – support move to 100% retention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Differences in opinions over how much and how frequent redistribution of revenues should take place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See intro of scheme as way to argue for extra funding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200" dirty="0" smtClean="0"/>
          </a:p>
          <a:p>
            <a:pPr marL="436563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/>
              <a:t>Simpler &amp; stronger incentives than proposed Swansea Bay scheme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Swansea scheme applies to ‘designated city deal developments’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r>
              <a:rPr lang="en-GB" sz="1600" dirty="0" smtClean="0"/>
              <a:t>English scheme applies to all developments, providing broader incentive</a:t>
            </a:r>
          </a:p>
          <a:p>
            <a:pPr marL="724563" lvl="2" indent="-342900">
              <a:spcBef>
                <a:spcPct val="0"/>
              </a:spcBef>
              <a:buFont typeface="Noto Sans" pitchFamily="34" charset="0"/>
              <a:buChar char="–"/>
            </a:pPr>
            <a:endParaRPr lang="en-GB" sz="1600" dirty="0" smtClean="0"/>
          </a:p>
          <a:p>
            <a:pPr marL="436563" lvl="1" indent="-342900"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>
              <a:spcBef>
                <a:spcPct val="0"/>
              </a:spcBef>
            </a:pPr>
            <a:endParaRPr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5"/>
          <p:cNvSpPr>
            <a:spLocks noGrp="1"/>
          </p:cNvSpPr>
          <p:nvPr>
            <p:ph type="title"/>
          </p:nvPr>
        </p:nvSpPr>
        <p:spPr>
          <a:xfrm>
            <a:off x="612775" y="593725"/>
            <a:ext cx="6551613" cy="404813"/>
          </a:xfrm>
        </p:spPr>
        <p:txBody>
          <a:bodyPr/>
          <a:lstStyle/>
          <a:p>
            <a:r>
              <a:rPr lang="en-GB" dirty="0" smtClean="0"/>
              <a:t>Issues: business rates appeals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© Institute for Fiscal Studies 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Cross-border lessons for local government finance</a:t>
            </a:r>
            <a:endParaRPr lang="en-GB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251520" y="1268760"/>
          <a:ext cx="80648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5"/>
          <p:cNvSpPr txBox="1">
            <a:spLocks/>
          </p:cNvSpPr>
          <p:nvPr/>
        </p:nvSpPr>
        <p:spPr bwMode="auto">
          <a:xfrm>
            <a:off x="611560" y="1340768"/>
            <a:ext cx="79208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Appeal provisions as % of business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rates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revenues, 2013-14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to 2015-16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9" grpId="0"/>
    </p:bldLst>
  </p:timing>
</p:sld>
</file>

<file path=ppt/theme/theme1.xml><?xml version="1.0" encoding="utf-8"?>
<a:theme xmlns:a="http://schemas.openxmlformats.org/drawingml/2006/main" name="IFS PowerPoint Template">
  <a:themeElements>
    <a:clrScheme name="IFS">
      <a:dk1>
        <a:srgbClr val="333333"/>
      </a:dk1>
      <a:lt1>
        <a:sysClr val="window" lastClr="FFFFFF"/>
      </a:lt1>
      <a:dk2>
        <a:srgbClr val="666666"/>
      </a:dk2>
      <a:lt2>
        <a:srgbClr val="F2F2F2"/>
      </a:lt2>
      <a:accent1>
        <a:srgbClr val="AFBC21"/>
      </a:accent1>
      <a:accent2>
        <a:srgbClr val="93A445"/>
      </a:accent2>
      <a:accent3>
        <a:srgbClr val="D4D00E"/>
      </a:accent3>
      <a:accent4>
        <a:srgbClr val="336750"/>
      </a:accent4>
      <a:accent5>
        <a:srgbClr val="666666"/>
      </a:accent5>
      <a:accent6>
        <a:srgbClr val="808080"/>
      </a:accent6>
      <a:hlink>
        <a:srgbClr val="317B52"/>
      </a:hlink>
      <a:folHlink>
        <a:srgbClr val="317B52"/>
      </a:folHlink>
    </a:clrScheme>
    <a:fontScheme name="IFS report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ey 1">
      <a:srgbClr val="333333"/>
    </a:custClr>
    <a:custClr name="Grey 2">
      <a:srgbClr val="666666"/>
    </a:custClr>
    <a:custClr name="Grey 3">
      <a:srgbClr val="808080"/>
    </a:custClr>
    <a:custClr name="Grey 4">
      <a:srgbClr val="B3B3B3"/>
    </a:custClr>
    <a:custClr name="Grey 5">
      <a:srgbClr val="E6E6E6"/>
    </a:custClr>
    <a:custClr name="Grey 6">
      <a:srgbClr val="F2F2F2"/>
    </a:custClr>
    <a:custClr name="Chart 1">
      <a:srgbClr val="F26649"/>
    </a:custClr>
    <a:custClr name="Chart 2">
      <a:srgbClr val="82CEC1"/>
    </a:custClr>
    <a:custClr name="Chart 3">
      <a:srgbClr val="A884BC"/>
    </a:custClr>
    <a:custClr name="Chart 4">
      <a:srgbClr val="FFDD55"/>
    </a:custClr>
  </a:custClrLst>
  <a:extLst>
    <a:ext uri="{05A4C25C-085E-4340-85A3-A5531E510DB2}">
      <thm15:themeFamily xmlns="" xmlns:thm15="http://schemas.microsoft.com/office/thememl/2012/main" name="IFS PowerPoint Template.potx" id="{42C390B4-99F5-48EA-BAA2-78D63104BE2A}" vid="{D100B7F6-EF2E-4536-8EAF-BCE804C0CF52}"/>
    </a:ext>
  </a:extLst>
</a:theme>
</file>

<file path=ppt/theme/theme2.xml><?xml version="1.0" encoding="utf-8"?>
<a:theme xmlns:a="http://schemas.openxmlformats.org/drawingml/2006/main" name="1_IFS PowerPoint Template">
  <a:themeElements>
    <a:clrScheme name="IFS">
      <a:dk1>
        <a:srgbClr val="333333"/>
      </a:dk1>
      <a:lt1>
        <a:sysClr val="window" lastClr="FFFFFF"/>
      </a:lt1>
      <a:dk2>
        <a:srgbClr val="666666"/>
      </a:dk2>
      <a:lt2>
        <a:srgbClr val="F2F2F2"/>
      </a:lt2>
      <a:accent1>
        <a:srgbClr val="AFBC21"/>
      </a:accent1>
      <a:accent2>
        <a:srgbClr val="93A445"/>
      </a:accent2>
      <a:accent3>
        <a:srgbClr val="D4D00E"/>
      </a:accent3>
      <a:accent4>
        <a:srgbClr val="336750"/>
      </a:accent4>
      <a:accent5>
        <a:srgbClr val="666666"/>
      </a:accent5>
      <a:accent6>
        <a:srgbClr val="808080"/>
      </a:accent6>
      <a:hlink>
        <a:srgbClr val="317B52"/>
      </a:hlink>
      <a:folHlink>
        <a:srgbClr val="317B52"/>
      </a:folHlink>
    </a:clrScheme>
    <a:fontScheme name="IFS report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ey 1">
      <a:srgbClr val="333333"/>
    </a:custClr>
    <a:custClr name="Grey 2">
      <a:srgbClr val="666666"/>
    </a:custClr>
    <a:custClr name="Grey 3">
      <a:srgbClr val="808080"/>
    </a:custClr>
    <a:custClr name="Grey 4">
      <a:srgbClr val="B3B3B3"/>
    </a:custClr>
    <a:custClr name="Grey 5">
      <a:srgbClr val="E6E6E6"/>
    </a:custClr>
    <a:custClr name="Grey 6">
      <a:srgbClr val="F2F2F2"/>
    </a:custClr>
    <a:custClr name="Chart 1">
      <a:srgbClr val="F26649"/>
    </a:custClr>
    <a:custClr name="Chart 2">
      <a:srgbClr val="82CEC1"/>
    </a:custClr>
    <a:custClr name="Chart 3">
      <a:srgbClr val="A884BC"/>
    </a:custClr>
    <a:custClr name="Chart 4">
      <a:srgbClr val="FFDD55"/>
    </a:custClr>
  </a:custClrLst>
  <a:extLst>
    <a:ext uri="{05A4C25C-085E-4340-85A3-A5531E510DB2}">
      <thm15:themeFamily xmlns="" xmlns:thm15="http://schemas.microsoft.com/office/thememl/2012/main" name="IFS PowerPoint Template.potx" id="{42C390B4-99F5-48EA-BAA2-78D63104BE2A}" vid="{D100B7F6-EF2E-4536-8EAF-BCE804C0CF52}"/>
    </a:ext>
  </a:extLst>
</a:theme>
</file>

<file path=ppt/theme/theme3.xml><?xml version="1.0" encoding="utf-8"?>
<a:theme xmlns:a="http://schemas.openxmlformats.org/drawingml/2006/main" name="2_IFS PowerPoint Template">
  <a:themeElements>
    <a:clrScheme name="IFS">
      <a:dk1>
        <a:srgbClr val="333333"/>
      </a:dk1>
      <a:lt1>
        <a:sysClr val="window" lastClr="FFFFFF"/>
      </a:lt1>
      <a:dk2>
        <a:srgbClr val="666666"/>
      </a:dk2>
      <a:lt2>
        <a:srgbClr val="F2F2F2"/>
      </a:lt2>
      <a:accent1>
        <a:srgbClr val="AFBC21"/>
      </a:accent1>
      <a:accent2>
        <a:srgbClr val="93A445"/>
      </a:accent2>
      <a:accent3>
        <a:srgbClr val="D4D00E"/>
      </a:accent3>
      <a:accent4>
        <a:srgbClr val="336750"/>
      </a:accent4>
      <a:accent5>
        <a:srgbClr val="666666"/>
      </a:accent5>
      <a:accent6>
        <a:srgbClr val="808080"/>
      </a:accent6>
      <a:hlink>
        <a:srgbClr val="317B52"/>
      </a:hlink>
      <a:folHlink>
        <a:srgbClr val="317B52"/>
      </a:folHlink>
    </a:clrScheme>
    <a:fontScheme name="IFS report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ey 1">
      <a:srgbClr val="333333"/>
    </a:custClr>
    <a:custClr name="Grey 2">
      <a:srgbClr val="666666"/>
    </a:custClr>
    <a:custClr name="Grey 3">
      <a:srgbClr val="808080"/>
    </a:custClr>
    <a:custClr name="Grey 4">
      <a:srgbClr val="B3B3B3"/>
    </a:custClr>
    <a:custClr name="Grey 5">
      <a:srgbClr val="E6E6E6"/>
    </a:custClr>
    <a:custClr name="Grey 6">
      <a:srgbClr val="F2F2F2"/>
    </a:custClr>
    <a:custClr name="Chart 1">
      <a:srgbClr val="F26649"/>
    </a:custClr>
    <a:custClr name="Chart 2">
      <a:srgbClr val="82CEC1"/>
    </a:custClr>
    <a:custClr name="Chart 3">
      <a:srgbClr val="A884BC"/>
    </a:custClr>
    <a:custClr name="Chart 4">
      <a:srgbClr val="FFDD55"/>
    </a:custClr>
  </a:custClrLst>
  <a:extLst>
    <a:ext uri="{05A4C25C-085E-4340-85A3-A5531E510DB2}">
      <thm15:themeFamily xmlns="" xmlns:thm15="http://schemas.microsoft.com/office/thememl/2012/main" name="IFS PowerPoint Template.potx" id="{42C390B4-99F5-48EA-BAA2-78D63104BE2A}" vid="{D100B7F6-EF2E-4536-8EAF-BCE804C0CF5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FS">
    <a:dk1>
      <a:srgbClr val="333333"/>
    </a:dk1>
    <a:lt1>
      <a:sysClr val="window" lastClr="FFFFFF"/>
    </a:lt1>
    <a:dk2>
      <a:srgbClr val="666666"/>
    </a:dk2>
    <a:lt2>
      <a:srgbClr val="F2F2F2"/>
    </a:lt2>
    <a:accent1>
      <a:srgbClr val="AFBC21"/>
    </a:accent1>
    <a:accent2>
      <a:srgbClr val="93A445"/>
    </a:accent2>
    <a:accent3>
      <a:srgbClr val="D4D00E"/>
    </a:accent3>
    <a:accent4>
      <a:srgbClr val="336750"/>
    </a:accent4>
    <a:accent5>
      <a:srgbClr val="666666"/>
    </a:accent5>
    <a:accent6>
      <a:srgbClr val="808080"/>
    </a:accent6>
    <a:hlink>
      <a:srgbClr val="317B52"/>
    </a:hlink>
    <a:folHlink>
      <a:srgbClr val="317B52"/>
    </a:folHlink>
  </a:clrScheme>
  <a:fontScheme name="Custom 1">
    <a:majorFont>
      <a:latin typeface="Noto Sans"/>
      <a:ea typeface=""/>
      <a:cs typeface=""/>
    </a:majorFont>
    <a:minorFont>
      <a:latin typeface="No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FS">
    <a:dk1>
      <a:srgbClr val="333333"/>
    </a:dk1>
    <a:lt1>
      <a:sysClr val="window" lastClr="FFFFFF"/>
    </a:lt1>
    <a:dk2>
      <a:srgbClr val="666666"/>
    </a:dk2>
    <a:lt2>
      <a:srgbClr val="F2F2F2"/>
    </a:lt2>
    <a:accent1>
      <a:srgbClr val="AFBC21"/>
    </a:accent1>
    <a:accent2>
      <a:srgbClr val="93A445"/>
    </a:accent2>
    <a:accent3>
      <a:srgbClr val="D4D00E"/>
    </a:accent3>
    <a:accent4>
      <a:srgbClr val="336750"/>
    </a:accent4>
    <a:accent5>
      <a:srgbClr val="666666"/>
    </a:accent5>
    <a:accent6>
      <a:srgbClr val="808080"/>
    </a:accent6>
    <a:hlink>
      <a:srgbClr val="317B52"/>
    </a:hlink>
    <a:folHlink>
      <a:srgbClr val="317B52"/>
    </a:folHlink>
  </a:clrScheme>
  <a:fontScheme name="Custom 1">
    <a:majorFont>
      <a:latin typeface="Noto Sans"/>
      <a:ea typeface=""/>
      <a:cs typeface=""/>
    </a:majorFont>
    <a:minorFont>
      <a:latin typeface="No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IFS PowerPoint Template</Template>
  <TotalTime>11382</TotalTime>
  <Words>2124</Words>
  <Application>Microsoft Office PowerPoint</Application>
  <PresentationFormat>On-screen Show (4:3)</PresentationFormat>
  <Paragraphs>339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Noto Sans</vt:lpstr>
      <vt:lpstr>Calibri</vt:lpstr>
      <vt:lpstr>IFS PowerPoint Template</vt:lpstr>
      <vt:lpstr>1_IFS PowerPoint Template</vt:lpstr>
      <vt:lpstr>2_IFS PowerPoint Template</vt:lpstr>
      <vt:lpstr>Remember to look to your left and right: cross-border lessons for local government finance</vt:lpstr>
      <vt:lpstr>Big changes to councils’ funding in England</vt:lpstr>
      <vt:lpstr>Change to non-education spending Real-terms (2009-10 = 100)</vt:lpstr>
      <vt:lpstr>Big changes to councils’ funding in England</vt:lpstr>
      <vt:lpstr>Big changes to councils’ funding in England</vt:lpstr>
      <vt:lpstr>The Business Rates Retention Scheme (BRRS)</vt:lpstr>
      <vt:lpstr>What is the BRRS? </vt:lpstr>
      <vt:lpstr>The pros of the English BRRS</vt:lpstr>
      <vt:lpstr>Issues: business rates appeals</vt:lpstr>
      <vt:lpstr>Issues: divergences in funding</vt:lpstr>
      <vt:lpstr>Issues: a boost to local economic performance?</vt:lpstr>
      <vt:lpstr>Lessons from the BRRS for Wales</vt:lpstr>
      <vt:lpstr>How does Adult Social Care fit in? </vt:lpstr>
      <vt:lpstr>National and local funding tensions</vt:lpstr>
      <vt:lpstr>Projections of adult social care spending as % of council tax and business rates revenues</vt:lpstr>
      <vt:lpstr>National and local funding tensions</vt:lpstr>
      <vt:lpstr>Projected change in 75+ population</vt:lpstr>
      <vt:lpstr>National and local funding tensions</vt:lpstr>
      <vt:lpstr>A local or national responsibility? </vt:lpstr>
      <vt:lpstr>What is Fair Funding for councils? </vt:lpstr>
      <vt:lpstr>Revenue-raising capacity and spending needs</vt:lpstr>
      <vt:lpstr>England’s Fair Funding Review</vt:lpstr>
      <vt:lpstr>Circularity and confounding factors</vt:lpstr>
      <vt:lpstr>Circularity and confounding factors</vt:lpstr>
      <vt:lpstr>Big issue for England…</vt:lpstr>
      <vt:lpstr>English cuts have been much bigger for (needier) grant-dependent councils</vt:lpstr>
      <vt:lpstr>… Less clear for Wales</vt:lpstr>
      <vt:lpstr>Cross border lessons</vt:lpstr>
      <vt:lpstr>Summary</vt:lpstr>
      <vt:lpstr>Summary</vt:lpstr>
      <vt:lpstr>Remember to look to your left and right: cross-border lessons for local government finance</vt:lpstr>
    </vt:vector>
  </TitlesOfParts>
  <Company>Institute for Fiscal Studies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Polly Simpson</dc:creator>
  <cp:lastModifiedBy>david p</cp:lastModifiedBy>
  <cp:revision>448</cp:revision>
  <dcterms:created xsi:type="dcterms:W3CDTF">2017-04-21T15:15:19Z</dcterms:created>
  <dcterms:modified xsi:type="dcterms:W3CDTF">2018-07-06T17:01:19Z</dcterms:modified>
</cp:coreProperties>
</file>